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61" r:id="rId3"/>
    <p:sldId id="260" r:id="rId4"/>
    <p:sldId id="265" r:id="rId5"/>
    <p:sldId id="264" r:id="rId6"/>
    <p:sldId id="266" r:id="rId7"/>
    <p:sldId id="268" r:id="rId8"/>
    <p:sldId id="271" r:id="rId9"/>
    <p:sldId id="272" r:id="rId10"/>
    <p:sldId id="274" r:id="rId11"/>
    <p:sldId id="275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EA06B-F17C-40C0-AA15-75E6CB461D10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493C2-5D14-42E4-B894-AE03179A1E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1200" dirty="0" smtClean="0"/>
              <a:t>স্লাইড টি দেখাতে</a:t>
            </a:r>
            <a:r>
              <a:rPr lang="bn-IN" sz="1200" baseline="0" dirty="0" smtClean="0"/>
              <a:t> পারেন / হাইড করে রাখতে পারেন </a:t>
            </a:r>
            <a:endParaRPr lang="en-US" sz="12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0C76B-C903-47E9-B043-48D8F8F6033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3160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EFD1"/>
            </a:gs>
            <a:gs pos="0">
              <a:srgbClr val="FFEFD1"/>
            </a:gs>
            <a:gs pos="0">
              <a:srgbClr val="FFEFD1"/>
            </a:gs>
            <a:gs pos="40000">
              <a:schemeClr val="accent2">
                <a:lumMod val="60000"/>
                <a:lumOff val="40000"/>
                <a:alpha val="75000"/>
              </a:schemeClr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/>
          <p:nvPr/>
        </p:nvGrpSpPr>
        <p:grpSpPr>
          <a:xfrm>
            <a:off x="0" y="0"/>
            <a:ext cx="9144000" cy="6858001"/>
            <a:chOff x="0" y="1"/>
            <a:chExt cx="9144000" cy="6858001"/>
          </a:xfrm>
        </p:grpSpPr>
        <p:sp>
          <p:nvSpPr>
            <p:cNvPr id="3" name="Frame 2"/>
            <p:cNvSpPr/>
            <p:nvPr/>
          </p:nvSpPr>
          <p:spPr>
            <a:xfrm>
              <a:off x="0" y="1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Half Frame 3"/>
            <p:cNvSpPr/>
            <p:nvPr/>
          </p:nvSpPr>
          <p:spPr>
            <a:xfrm>
              <a:off x="152400" y="152400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Half Frame 4"/>
            <p:cNvSpPr/>
            <p:nvPr/>
          </p:nvSpPr>
          <p:spPr>
            <a:xfrm rot="10800000">
              <a:off x="8610600" y="6324600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Half Frame 5"/>
            <p:cNvSpPr/>
            <p:nvPr/>
          </p:nvSpPr>
          <p:spPr>
            <a:xfrm rot="5400000">
              <a:off x="8614321" y="72480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Half Frame 6"/>
            <p:cNvSpPr/>
            <p:nvPr/>
          </p:nvSpPr>
          <p:spPr>
            <a:xfrm rot="16200000">
              <a:off x="156121" y="6320879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Frame 7"/>
            <p:cNvSpPr/>
            <p:nvPr/>
          </p:nvSpPr>
          <p:spPr>
            <a:xfrm>
              <a:off x="0" y="2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>
              <a:off x="152400" y="152401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 rot="5400000">
              <a:off x="8614321" y="72481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2" name="Picture 11" descr="images (9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228600"/>
            <a:ext cx="8686800" cy="6400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1905000" y="685800"/>
            <a:ext cx="57975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9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أهلا و سهلا </a:t>
            </a:r>
            <a:endParaRPr lang="en-US" sz="9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4648200"/>
            <a:ext cx="1066800" cy="192073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029200"/>
            <a:ext cx="914400" cy="15397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562600"/>
            <a:ext cx="685800" cy="108253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867400"/>
            <a:ext cx="609600" cy="762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6248400"/>
            <a:ext cx="381000" cy="457200"/>
          </a:xfrm>
          <a:prstGeom prst="rect">
            <a:avLst/>
          </a:prstGeom>
        </p:spPr>
      </p:pic>
      <p:pic>
        <p:nvPicPr>
          <p:cNvPr id="20" name="Picture 19" descr="download (1)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62200" y="3581400"/>
            <a:ext cx="3962400" cy="22860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ched Right Arrow 1"/>
          <p:cNvSpPr/>
          <p:nvPr/>
        </p:nvSpPr>
        <p:spPr>
          <a:xfrm>
            <a:off x="2859921" y="0"/>
            <a:ext cx="2971800" cy="1295400"/>
          </a:xfrm>
          <a:prstGeom prst="notch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عمل الاجتماع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-609600" y="1143000"/>
            <a:ext cx="6019800" cy="4724400"/>
          </a:xfrm>
          <a:prstGeom prst="verticalScroll">
            <a:avLst/>
          </a:prstGeom>
          <a:blipFill>
            <a:blip r:embed="rId2"/>
            <a:tile tx="0" ty="0" sx="100000" sy="100000" flip="none" algn="tl"/>
          </a:blip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2800" dirty="0" smtClean="0">
                <a:solidFill>
                  <a:schemeClr val="tx1"/>
                </a:solidFill>
              </a:rPr>
              <a:t>املا الفراغ التالئ فئ الجملة</a:t>
            </a:r>
          </a:p>
          <a:p>
            <a:pPr algn="r"/>
            <a:r>
              <a:rPr lang="ar-SA" sz="2800" dirty="0" smtClean="0">
                <a:solidFill>
                  <a:schemeClr val="tx1"/>
                </a:solidFill>
              </a:rPr>
              <a:t>1* تذكر رسول الله صـ فى الهجرة -----</a:t>
            </a:r>
            <a:endParaRPr lang="ar-SA" sz="2800" dirty="0" smtClean="0">
              <a:solidFill>
                <a:schemeClr val="tx1"/>
              </a:solidFill>
            </a:endParaRPr>
          </a:p>
          <a:p>
            <a:pPr algn="r"/>
            <a:r>
              <a:rPr lang="ar-SA" sz="2800" dirty="0" smtClean="0">
                <a:solidFill>
                  <a:schemeClr val="tx1"/>
                </a:solidFill>
              </a:rPr>
              <a:t>2* والله انك ----إلينا -</a:t>
            </a:r>
            <a:endParaRPr lang="ar-SA" sz="2800" dirty="0" smtClean="0">
              <a:solidFill>
                <a:schemeClr val="tx1"/>
              </a:solidFill>
            </a:endParaRPr>
          </a:p>
          <a:p>
            <a:pPr algn="r"/>
            <a:r>
              <a:rPr lang="ar-SA" sz="2800" dirty="0" smtClean="0">
                <a:solidFill>
                  <a:schemeClr val="tx1"/>
                </a:solidFill>
              </a:rPr>
              <a:t>3</a:t>
            </a:r>
            <a:r>
              <a:rPr lang="ar-SA" sz="2800" dirty="0" smtClean="0">
                <a:solidFill>
                  <a:schemeClr val="tx1"/>
                </a:solidFill>
              </a:rPr>
              <a:t>* إنى أحب الوطن ---- له ــ</a:t>
            </a:r>
            <a:endParaRPr lang="ar-SA" sz="2800" dirty="0" smtClean="0">
              <a:solidFill>
                <a:schemeClr val="tx1"/>
              </a:solidFill>
            </a:endParaRPr>
          </a:p>
          <a:p>
            <a:pPr algn="r"/>
            <a:r>
              <a:rPr lang="ar-SA" sz="2800" dirty="0" smtClean="0">
                <a:solidFill>
                  <a:schemeClr val="tx1"/>
                </a:solidFill>
              </a:rPr>
              <a:t>4*نكون اسلحة قوية---- الوطن ــ</a:t>
            </a:r>
          </a:p>
          <a:p>
            <a:pPr algn="r"/>
            <a:r>
              <a:rPr lang="ar-SA" sz="2800" dirty="0" smtClean="0">
                <a:solidFill>
                  <a:schemeClr val="tx1"/>
                </a:solidFill>
              </a:rPr>
              <a:t>5*نحن نجاهد ـ ـ ـ ـ لتحقيق هدف الوطن 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5" name="Picture 4" descr="download (1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990600"/>
            <a:ext cx="3733800" cy="4724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67400"/>
            <a:ext cx="91440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6758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71600" y="0"/>
            <a:ext cx="64770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الاختبار</a:t>
            </a:r>
            <a:endParaRPr lang="en-US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Flowchart: Card 2"/>
          <p:cNvSpPr/>
          <p:nvPr/>
        </p:nvSpPr>
        <p:spPr>
          <a:xfrm>
            <a:off x="762000" y="1828800"/>
            <a:ext cx="8077200" cy="4800600"/>
          </a:xfrm>
          <a:prstGeom prst="flowChartPunchedCar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ar-SA" sz="4400" b="1" dirty="0" smtClean="0">
                <a:solidFill>
                  <a:schemeClr val="accent2">
                    <a:lumMod val="75000"/>
                  </a:schemeClr>
                </a:solidFill>
              </a:rPr>
              <a:t>1- ماذا يعمل الشاعر لحب الوطن ؟</a:t>
            </a:r>
            <a:endParaRPr lang="bn-IN" sz="4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sz="4800" dirty="0" smtClean="0">
                <a:solidFill>
                  <a:srgbClr val="00B050"/>
                </a:solidFill>
              </a:rPr>
              <a:t>2- ما علمنى الوطن ؟</a:t>
            </a:r>
          </a:p>
          <a:p>
            <a:pPr algn="ctr">
              <a:lnSpc>
                <a:spcPct val="150000"/>
              </a:lnSpc>
            </a:pPr>
            <a:r>
              <a:rPr lang="ar-SA" sz="4800" dirty="0" smtClean="0">
                <a:solidFill>
                  <a:srgbClr val="00B050"/>
                </a:solidFill>
              </a:rPr>
              <a:t>3- ماذا تجاهد للوطن ؟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962400" y="1295400"/>
            <a:ext cx="838200" cy="53340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95600"/>
            <a:ext cx="8686800" cy="3429000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bn-BD" sz="3600" b="1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3600" b="1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</a:br>
            <a:r>
              <a:rPr lang="ar-SA" sz="4000" b="1" dirty="0" smtClean="0">
                <a:solidFill>
                  <a:schemeClr val="tx1"/>
                </a:solidFill>
              </a:rPr>
              <a:t>اكتب صحيح اؤ خاطا مع تصيح الخاطا</a:t>
            </a:r>
            <a:br>
              <a:rPr lang="ar-SA" sz="4000" b="1" dirty="0" smtClean="0">
                <a:solidFill>
                  <a:schemeClr val="tx1"/>
                </a:solidFill>
              </a:rPr>
            </a:br>
            <a:r>
              <a:rPr lang="ar-SA" sz="4000" b="1" dirty="0" smtClean="0">
                <a:solidFill>
                  <a:schemeClr val="tx1"/>
                </a:solidFill>
              </a:rPr>
              <a:t>     </a:t>
            </a:r>
            <a:r>
              <a:rPr lang="ar-SA" sz="3600" b="1" dirty="0" smtClean="0">
                <a:solidFill>
                  <a:schemeClr val="tx1"/>
                </a:solidFill>
              </a:rPr>
              <a:t>1*  </a:t>
            </a:r>
            <a:r>
              <a:rPr lang="ar-SA" sz="3600" b="1" dirty="0" smtClean="0">
                <a:solidFill>
                  <a:schemeClr val="tx1"/>
                </a:solidFill>
              </a:rPr>
              <a:t>أخرج رسول الله صـ قومه من مكة ــ</a:t>
            </a:r>
            <a:r>
              <a:rPr lang="ar-SA" sz="3600" b="1" dirty="0" smtClean="0">
                <a:solidFill>
                  <a:schemeClr val="tx1"/>
                </a:solidFill>
              </a:rPr>
              <a:t/>
            </a:r>
            <a:br>
              <a:rPr lang="ar-SA" sz="3600" b="1" dirty="0" smtClean="0">
                <a:solidFill>
                  <a:schemeClr val="tx1"/>
                </a:solidFill>
              </a:rPr>
            </a:br>
            <a:r>
              <a:rPr lang="ar-SA" sz="3600" b="1" dirty="0" smtClean="0">
                <a:solidFill>
                  <a:schemeClr val="tx1"/>
                </a:solidFill>
              </a:rPr>
              <a:t>     2*  </a:t>
            </a:r>
            <a:r>
              <a:rPr lang="ar-SA" sz="3600" b="1" dirty="0" smtClean="0">
                <a:solidFill>
                  <a:schemeClr val="tx1"/>
                </a:solidFill>
              </a:rPr>
              <a:t>لا يشهد الزمن دليل حب الوطن ــ</a:t>
            </a:r>
            <a:r>
              <a:rPr lang="ar-SA" sz="3200" b="1" dirty="0" smtClean="0">
                <a:solidFill>
                  <a:schemeClr val="tx1"/>
                </a:solidFill>
              </a:rPr>
              <a:t/>
            </a:r>
            <a:br>
              <a:rPr lang="ar-SA" sz="3200" b="1" dirty="0" smtClean="0">
                <a:solidFill>
                  <a:schemeClr val="tx1"/>
                </a:solidFill>
              </a:rPr>
            </a:br>
            <a:r>
              <a:rPr lang="ar-SA" sz="3200" b="1" dirty="0" smtClean="0">
                <a:solidFill>
                  <a:schemeClr val="tx1"/>
                </a:solidFill>
              </a:rPr>
              <a:t>     </a:t>
            </a:r>
            <a:r>
              <a:rPr lang="ar-SA" sz="3600" b="1" dirty="0" smtClean="0">
                <a:solidFill>
                  <a:schemeClr val="tx1"/>
                </a:solidFill>
              </a:rPr>
              <a:t>3*  </a:t>
            </a:r>
            <a:r>
              <a:rPr lang="ar-SA" sz="3600" b="1" dirty="0" smtClean="0">
                <a:solidFill>
                  <a:schemeClr val="tx1"/>
                </a:solidFill>
              </a:rPr>
              <a:t>نحن نكون عصى كبيرا لحفاظة الوطن ـ</a:t>
            </a:r>
            <a:r>
              <a:rPr lang="ar-SA" sz="3600" b="1" dirty="0" smtClean="0">
                <a:solidFill>
                  <a:schemeClr val="tx1"/>
                </a:solidFill>
              </a:rPr>
              <a:t/>
            </a:r>
            <a:br>
              <a:rPr lang="ar-SA" sz="3600" b="1" dirty="0" smtClean="0">
                <a:solidFill>
                  <a:schemeClr val="tx1"/>
                </a:solidFill>
              </a:rPr>
            </a:br>
            <a:r>
              <a:rPr lang="en-US" sz="3200" b="1" dirty="0" smtClean="0">
                <a:solidFill>
                  <a:srgbClr val="002060"/>
                </a:solidFill>
              </a:rPr>
              <a:t/>
            </a:r>
            <a:br>
              <a:rPr lang="en-US" sz="3200" b="1" dirty="0" smtClean="0">
                <a:solidFill>
                  <a:srgbClr val="002060"/>
                </a:solidFill>
              </a:rPr>
            </a:br>
            <a:endParaRPr lang="en-US" sz="32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447800" y="914400"/>
            <a:ext cx="609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 smtClean="0">
                <a:solidFill>
                  <a:srgbClr val="002060"/>
                </a:solidFill>
              </a:rPr>
              <a:t>عمل البيت</a:t>
            </a:r>
            <a:endParaRPr lang="en-US" sz="8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3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4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5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6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5000"/>
            <a:ext cx="9144000" cy="533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 descr="images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251460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533400" y="1219200"/>
            <a:ext cx="7924800" cy="3886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مع السلام الى اللقاء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que 2"/>
          <p:cNvSpPr/>
          <p:nvPr/>
        </p:nvSpPr>
        <p:spPr>
          <a:xfrm>
            <a:off x="990600" y="1371601"/>
            <a:ext cx="8153400" cy="3428999"/>
          </a:xfrm>
          <a:prstGeom prst="plaque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sz="6600" b="1" dirty="0" smtClean="0">
                <a:ln cmpd="dbl">
                  <a:solidFill>
                    <a:schemeClr val="tx1"/>
                  </a:solidFill>
                </a:ln>
                <a:solidFill>
                  <a:srgbClr val="00CC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27000" endPos="24000" dir="5400000" sy="-100000" algn="bl" rotWithShape="0"/>
                </a:effectLst>
                <a:latin typeface="Arial" pitchFamily="34" charset="0"/>
                <a:ea typeface="Batang" pitchFamily="18" charset="-127"/>
                <a:cs typeface="Arial" pitchFamily="34" charset="0"/>
              </a:rPr>
              <a:t>محمد أكبر على</a:t>
            </a:r>
          </a:p>
          <a:p>
            <a:pPr algn="ctr"/>
            <a:r>
              <a:rPr lang="ar-SA" sz="32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محاضر الاربي</a:t>
            </a:r>
          </a:p>
          <a:p>
            <a:pPr algn="ctr"/>
            <a:r>
              <a:rPr lang="ar-SA" sz="3600" dirty="0" smtClean="0">
                <a:solidFill>
                  <a:srgbClr val="FF00FF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راجارام بور إحياء السنة عالم مدرسة </a:t>
            </a:r>
          </a:p>
          <a:p>
            <a:pPr algn="ctr"/>
            <a:r>
              <a:rPr lang="ar-SA" sz="3600" dirty="0" smtClean="0">
                <a:solidFill>
                  <a:srgbClr val="FFFF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راجارام بور ـ سابئ نوابغنج</a:t>
            </a:r>
          </a:p>
          <a:p>
            <a:pPr algn="ctr"/>
            <a:r>
              <a:rPr lang="ar-SA" sz="2800" dirty="0" smtClean="0">
                <a:solidFill>
                  <a:schemeClr val="bg1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رقم الزوال: 01728161782</a:t>
            </a:r>
            <a:endParaRPr lang="en-US" sz="2800" dirty="0">
              <a:solidFill>
                <a:schemeClr val="bg1"/>
              </a:solidFill>
              <a:latin typeface="Arial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209800" y="304800"/>
            <a:ext cx="4876800" cy="1019293"/>
          </a:xfrm>
          <a:prstGeom prst="ellipse">
            <a:avLst/>
          </a:prstGeom>
          <a:solidFill>
            <a:srgbClr val="0070C0"/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AE" sz="4400" b="1" dirty="0" smtClean="0"/>
              <a:t>تعريف المعلم</a:t>
            </a:r>
            <a:endParaRPr lang="en-US" b="1" dirty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21"/>
          <p:cNvGrpSpPr/>
          <p:nvPr/>
        </p:nvGrpSpPr>
        <p:grpSpPr>
          <a:xfrm>
            <a:off x="0" y="0"/>
            <a:ext cx="9144000" cy="6858001"/>
            <a:chOff x="0" y="1"/>
            <a:chExt cx="9144000" cy="6858001"/>
          </a:xfrm>
        </p:grpSpPr>
        <p:sp>
          <p:nvSpPr>
            <p:cNvPr id="23" name="Frame 22"/>
            <p:cNvSpPr/>
            <p:nvPr/>
          </p:nvSpPr>
          <p:spPr>
            <a:xfrm>
              <a:off x="0" y="1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Half Frame 23"/>
            <p:cNvSpPr/>
            <p:nvPr/>
          </p:nvSpPr>
          <p:spPr>
            <a:xfrm>
              <a:off x="152400" y="152400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Half Frame 24"/>
            <p:cNvSpPr/>
            <p:nvPr/>
          </p:nvSpPr>
          <p:spPr>
            <a:xfrm rot="10800000">
              <a:off x="8610600" y="6324600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Half Frame 25"/>
            <p:cNvSpPr/>
            <p:nvPr/>
          </p:nvSpPr>
          <p:spPr>
            <a:xfrm rot="5400000">
              <a:off x="8614321" y="72480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Half Frame 26"/>
            <p:cNvSpPr/>
            <p:nvPr/>
          </p:nvSpPr>
          <p:spPr>
            <a:xfrm rot="16200000">
              <a:off x="156121" y="6320879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Frame 27"/>
            <p:cNvSpPr/>
            <p:nvPr/>
          </p:nvSpPr>
          <p:spPr>
            <a:xfrm>
              <a:off x="0" y="2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Half Frame 28"/>
            <p:cNvSpPr/>
            <p:nvPr/>
          </p:nvSpPr>
          <p:spPr>
            <a:xfrm>
              <a:off x="152400" y="152401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Half Frame 29"/>
            <p:cNvSpPr/>
            <p:nvPr/>
          </p:nvSpPr>
          <p:spPr>
            <a:xfrm rot="5400000">
              <a:off x="8614321" y="72481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9" name="Picture 2" descr="D:\Mobail Photo J4  2019\Camera\20190328_13521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228600"/>
            <a:ext cx="1981200" cy="228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4" name="Group 35"/>
          <p:cNvGrpSpPr/>
          <p:nvPr/>
        </p:nvGrpSpPr>
        <p:grpSpPr>
          <a:xfrm>
            <a:off x="152400" y="152400"/>
            <a:ext cx="9144000" cy="6858001"/>
            <a:chOff x="0" y="1"/>
            <a:chExt cx="9144000" cy="6858001"/>
          </a:xfrm>
        </p:grpSpPr>
        <p:sp>
          <p:nvSpPr>
            <p:cNvPr id="21" name="Frame 20"/>
            <p:cNvSpPr/>
            <p:nvPr/>
          </p:nvSpPr>
          <p:spPr>
            <a:xfrm>
              <a:off x="0" y="1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Half Frame 21"/>
            <p:cNvSpPr/>
            <p:nvPr/>
          </p:nvSpPr>
          <p:spPr>
            <a:xfrm>
              <a:off x="152400" y="152400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Half Frame 30"/>
            <p:cNvSpPr/>
            <p:nvPr/>
          </p:nvSpPr>
          <p:spPr>
            <a:xfrm rot="10800000">
              <a:off x="8610600" y="6324600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Half Frame 31"/>
            <p:cNvSpPr/>
            <p:nvPr/>
          </p:nvSpPr>
          <p:spPr>
            <a:xfrm rot="5400000">
              <a:off x="8614321" y="72480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Half Frame 32"/>
            <p:cNvSpPr/>
            <p:nvPr/>
          </p:nvSpPr>
          <p:spPr>
            <a:xfrm rot="16200000">
              <a:off x="156121" y="6320879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Frame 33"/>
            <p:cNvSpPr/>
            <p:nvPr/>
          </p:nvSpPr>
          <p:spPr>
            <a:xfrm>
              <a:off x="0" y="2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Half Frame 34"/>
            <p:cNvSpPr/>
            <p:nvPr/>
          </p:nvSpPr>
          <p:spPr>
            <a:xfrm>
              <a:off x="152400" y="152401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Half Frame 35"/>
            <p:cNvSpPr/>
            <p:nvPr/>
          </p:nvSpPr>
          <p:spPr>
            <a:xfrm rot="5400000">
              <a:off x="8614321" y="72481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7" name="Plaque 36"/>
          <p:cNvSpPr/>
          <p:nvPr/>
        </p:nvSpPr>
        <p:spPr>
          <a:xfrm>
            <a:off x="685800" y="4876800"/>
            <a:ext cx="8153400" cy="1981200"/>
          </a:xfrm>
          <a:prstGeom prst="plaque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 err="1" smtClean="0">
                <a:ln cmpd="dbl">
                  <a:solidFill>
                    <a:schemeClr val="tx1"/>
                  </a:solidFill>
                </a:ln>
                <a:solidFill>
                  <a:srgbClr val="00CC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27000" endPos="24000" dir="5400000" sy="-100000" algn="bl" rotWithShape="0"/>
                </a:effectLst>
                <a:latin typeface="Arial" pitchFamily="34" charset="0"/>
                <a:ea typeface="Batang" pitchFamily="18" charset="-127"/>
                <a:cs typeface="Arial" pitchFamily="34" charset="0"/>
              </a:rPr>
              <a:t>মোঃ</a:t>
            </a:r>
            <a:r>
              <a:rPr lang="en-US" sz="4000" b="1" dirty="0" smtClean="0">
                <a:ln cmpd="dbl">
                  <a:solidFill>
                    <a:schemeClr val="tx1"/>
                  </a:solidFill>
                </a:ln>
                <a:solidFill>
                  <a:srgbClr val="00CC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27000" endPos="24000" dir="5400000" sy="-100000" algn="bl" rotWithShape="0"/>
                </a:effectLst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en-US" sz="4000" b="1" dirty="0" err="1" smtClean="0">
                <a:ln cmpd="dbl">
                  <a:solidFill>
                    <a:schemeClr val="tx1"/>
                  </a:solidFill>
                </a:ln>
                <a:solidFill>
                  <a:srgbClr val="00CC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27000" endPos="24000" dir="5400000" sy="-100000" algn="bl" rotWithShape="0"/>
                </a:effectLst>
                <a:latin typeface="Arial" pitchFamily="34" charset="0"/>
                <a:ea typeface="Batang" pitchFamily="18" charset="-127"/>
                <a:cs typeface="Arial" pitchFamily="34" charset="0"/>
              </a:rPr>
              <a:t>আকবর</a:t>
            </a:r>
            <a:r>
              <a:rPr lang="en-US" sz="4000" b="1" dirty="0" smtClean="0">
                <a:ln cmpd="dbl">
                  <a:solidFill>
                    <a:schemeClr val="tx1"/>
                  </a:solidFill>
                </a:ln>
                <a:solidFill>
                  <a:srgbClr val="00CC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27000" endPos="24000" dir="5400000" sy="-100000" algn="bl" rotWithShape="0"/>
                </a:effectLst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en-US" sz="4000" b="1" dirty="0" err="1" smtClean="0">
                <a:ln cmpd="dbl">
                  <a:solidFill>
                    <a:schemeClr val="tx1"/>
                  </a:solidFill>
                </a:ln>
                <a:solidFill>
                  <a:srgbClr val="00CC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27000" endPos="24000" dir="5400000" sy="-100000" algn="bl" rotWithShape="0"/>
                </a:effectLst>
                <a:latin typeface="Arial" pitchFamily="34" charset="0"/>
                <a:ea typeface="Batang" pitchFamily="18" charset="-127"/>
                <a:cs typeface="Arial" pitchFamily="34" charset="0"/>
              </a:rPr>
              <a:t>আলী</a:t>
            </a:r>
            <a:endParaRPr lang="ar-SA" sz="4000" b="1" dirty="0" smtClean="0">
              <a:ln cmpd="dbl">
                <a:solidFill>
                  <a:schemeClr val="tx1"/>
                </a:solidFill>
              </a:ln>
              <a:solidFill>
                <a:srgbClr val="00CC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  <a:reflection blurRad="6350" stA="27000" endPos="24000" dir="5400000" sy="-100000" algn="bl" rotWithShape="0"/>
              </a:effectLst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pPr algn="ctr"/>
            <a:r>
              <a:rPr lang="en-US" sz="2400" dirty="0" err="1" smtClean="0">
                <a:latin typeface="Arial" pitchFamily="34" charset="0"/>
                <a:ea typeface="Batang" pitchFamily="18" charset="-127"/>
                <a:cs typeface="Arial" pitchFamily="34" charset="0"/>
              </a:rPr>
              <a:t>প্রভাষক</a:t>
            </a:r>
            <a:r>
              <a:rPr lang="en-US" sz="24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 ( </a:t>
            </a:r>
            <a:r>
              <a:rPr lang="en-US" sz="2400" dirty="0" err="1" smtClean="0">
                <a:latin typeface="Arial" pitchFamily="34" charset="0"/>
                <a:ea typeface="Batang" pitchFamily="18" charset="-127"/>
                <a:cs typeface="Arial" pitchFamily="34" charset="0"/>
              </a:rPr>
              <a:t>আরবি</a:t>
            </a:r>
            <a:r>
              <a:rPr lang="en-US" sz="24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)</a:t>
            </a:r>
            <a:endParaRPr lang="ar-SA" sz="2400" dirty="0" smtClean="0"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pPr algn="ctr"/>
            <a:r>
              <a:rPr lang="en-US" sz="2000" dirty="0" err="1" smtClean="0">
                <a:solidFill>
                  <a:srgbClr val="FF00FF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রাজারামপুর</a:t>
            </a:r>
            <a:r>
              <a:rPr lang="en-US" sz="2000" dirty="0" smtClean="0">
                <a:solidFill>
                  <a:srgbClr val="FF00FF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00FF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এহইয়া</a:t>
            </a:r>
            <a:r>
              <a:rPr lang="en-US" sz="2000" dirty="0" smtClean="0">
                <a:solidFill>
                  <a:srgbClr val="FF00FF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00FF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উস্</a:t>
            </a:r>
            <a:r>
              <a:rPr lang="en-US" sz="2000" dirty="0" smtClean="0">
                <a:solidFill>
                  <a:srgbClr val="FF00FF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00FF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সুন্নাত</a:t>
            </a:r>
            <a:r>
              <a:rPr lang="en-US" sz="2000" dirty="0" smtClean="0">
                <a:solidFill>
                  <a:srgbClr val="FF00FF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00FF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সিনিয়র</a:t>
            </a:r>
            <a:r>
              <a:rPr lang="en-US" sz="2000" dirty="0" smtClean="0">
                <a:solidFill>
                  <a:srgbClr val="FF00FF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00FF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আলিম</a:t>
            </a:r>
            <a:r>
              <a:rPr lang="en-US" sz="2000" dirty="0" smtClean="0">
                <a:solidFill>
                  <a:srgbClr val="FF00FF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00FF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মাদ্রাসা</a:t>
            </a:r>
            <a:endParaRPr lang="ar-SA" sz="2000" dirty="0" smtClean="0">
              <a:solidFill>
                <a:srgbClr val="FF00FF"/>
              </a:solidFill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pPr algn="ctr"/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রাজারামপুর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চাঁপাই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নবাবগঞ্জ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সদর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চাঁপাই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নবাবগঞ্জ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।</a:t>
            </a:r>
            <a:endParaRPr lang="ar-SA" sz="2400" dirty="0" smtClean="0">
              <a:solidFill>
                <a:srgbClr val="FFFF00"/>
              </a:solidFill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pPr algn="ctr"/>
            <a:r>
              <a:rPr lang="en-US" sz="1400" dirty="0" err="1" smtClean="0">
                <a:solidFill>
                  <a:schemeClr val="bg1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মোবাইল</a:t>
            </a: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নং</a:t>
            </a: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: 01728161782</a:t>
            </a:r>
            <a:endParaRPr lang="en-US" sz="1400" dirty="0">
              <a:solidFill>
                <a:schemeClr val="bg1"/>
              </a:solidFill>
              <a:latin typeface="Arial" pitchFamily="34" charset="0"/>
              <a:ea typeface="Batang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0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ular Callout 5"/>
          <p:cNvSpPr/>
          <p:nvPr/>
        </p:nvSpPr>
        <p:spPr>
          <a:xfrm>
            <a:off x="1295400" y="457200"/>
            <a:ext cx="6019800" cy="1371600"/>
          </a:xfrm>
          <a:prstGeom prst="wedgeRect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r>
              <a:rPr lang="ar-AE" sz="2800" dirty="0" smtClean="0">
                <a:solidFill>
                  <a:srgbClr val="FF0000"/>
                </a:solidFill>
              </a:rPr>
              <a:t> </a:t>
            </a:r>
            <a:r>
              <a:rPr lang="ar-AE" sz="7200" b="1" dirty="0" smtClean="0">
                <a:solidFill>
                  <a:srgbClr val="FF0000"/>
                </a:solidFill>
              </a:rPr>
              <a:t>تعريف الدرس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981200"/>
            <a:ext cx="7620000" cy="30469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ar-MA" sz="4800" b="1" spc="50" dirty="0" smtClean="0">
                <a:ln w="11430"/>
                <a:solidFill>
                  <a:sysClr val="windowText" lastClr="000000"/>
                </a:solidFill>
              </a:rPr>
              <a:t>الصف : التاسع من الداخل</a:t>
            </a:r>
            <a:endParaRPr lang="en-US" sz="4800" b="1" spc="50" dirty="0" smtClean="0">
              <a:ln w="11430"/>
              <a:solidFill>
                <a:sysClr val="windowText" lastClr="000000"/>
              </a:solidFill>
            </a:endParaRPr>
          </a:p>
          <a:p>
            <a:pPr algn="ctr"/>
            <a:r>
              <a:rPr lang="ar-MA" sz="4800" b="1" spc="50" dirty="0" smtClean="0">
                <a:ln w="11430"/>
                <a:solidFill>
                  <a:sysClr val="windowText" lastClr="000000"/>
                </a:solidFill>
              </a:rPr>
              <a:t>المادة : اللغة العربية الاتصالية</a:t>
            </a:r>
            <a:endParaRPr lang="ar-SA" sz="4800" b="1" spc="50" dirty="0" smtClean="0">
              <a:ln w="11430"/>
              <a:solidFill>
                <a:sysClr val="windowText" lastClr="000000"/>
              </a:solidFill>
            </a:endParaRPr>
          </a:p>
          <a:p>
            <a:pPr algn="ctr"/>
            <a:r>
              <a:rPr lang="ar-MA" sz="4800" b="1" spc="50" dirty="0" smtClean="0">
                <a:ln w="11430"/>
                <a:solidFill>
                  <a:sysClr val="windowText" lastClr="000000"/>
                </a:solidFill>
              </a:rPr>
              <a:t>الوحدة : </a:t>
            </a:r>
            <a:r>
              <a:rPr lang="ar-SA" sz="4800" b="1" spc="50" dirty="0" smtClean="0">
                <a:ln w="11430"/>
                <a:solidFill>
                  <a:sysClr val="windowText" lastClr="000000"/>
                </a:solidFill>
              </a:rPr>
              <a:t>الاولى</a:t>
            </a:r>
          </a:p>
          <a:p>
            <a:pPr algn="ctr"/>
            <a:r>
              <a:rPr lang="ar-MA" sz="4800" b="1" spc="50" dirty="0" smtClean="0">
                <a:ln w="11430"/>
                <a:solidFill>
                  <a:sysClr val="windowText" lastClr="000000"/>
                </a:solidFill>
              </a:rPr>
              <a:t>الدرس : الأول</a:t>
            </a:r>
            <a:endParaRPr lang="ar-SA" sz="4800" b="1" spc="50" dirty="0" smtClean="0">
              <a:ln w="11430"/>
              <a:solidFill>
                <a:sysClr val="windowText" lastClr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5410200"/>
            <a:ext cx="7620000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MA" sz="6000" b="1" spc="50" dirty="0" smtClean="0">
                <a:ln w="11430"/>
                <a:solidFill>
                  <a:sysClr val="windowText" lastClr="000000"/>
                </a:solidFill>
              </a:rPr>
              <a:t>الوقت : </a:t>
            </a:r>
            <a:r>
              <a:rPr lang="ar-SA" sz="6000" b="1" spc="50" dirty="0" smtClean="0">
                <a:ln w="11430"/>
                <a:solidFill>
                  <a:sysClr val="windowText" lastClr="000000"/>
                </a:solidFill>
              </a:rPr>
              <a:t>40 </a:t>
            </a:r>
            <a:r>
              <a:rPr lang="ar-MA" sz="6000" b="1" spc="50" dirty="0" smtClean="0">
                <a:ln w="11430"/>
                <a:solidFill>
                  <a:sysClr val="windowText" lastClr="000000"/>
                </a:solidFill>
              </a:rPr>
              <a:t>دقيقة</a:t>
            </a:r>
            <a:endParaRPr lang="ar-SA" sz="6000" b="1" spc="50" dirty="0" smtClean="0">
              <a:ln w="11430"/>
              <a:solidFill>
                <a:sysClr val="windowText" lastClr="000000"/>
              </a:solidFill>
            </a:endParaRPr>
          </a:p>
        </p:txBody>
      </p:sp>
      <p:grpSp>
        <p:nvGrpSpPr>
          <p:cNvPr id="9" name="Group 35"/>
          <p:cNvGrpSpPr/>
          <p:nvPr/>
        </p:nvGrpSpPr>
        <p:grpSpPr>
          <a:xfrm>
            <a:off x="0" y="0"/>
            <a:ext cx="9296400" cy="7010401"/>
            <a:chOff x="0" y="1"/>
            <a:chExt cx="9144000" cy="6858001"/>
          </a:xfrm>
        </p:grpSpPr>
        <p:sp>
          <p:nvSpPr>
            <p:cNvPr id="10" name="Frame 9"/>
            <p:cNvSpPr/>
            <p:nvPr/>
          </p:nvSpPr>
          <p:spPr>
            <a:xfrm>
              <a:off x="0" y="1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Half Frame 10"/>
            <p:cNvSpPr/>
            <p:nvPr/>
          </p:nvSpPr>
          <p:spPr>
            <a:xfrm>
              <a:off x="152400" y="152400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10800000">
              <a:off x="8610600" y="6324600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Half Frame 12"/>
            <p:cNvSpPr/>
            <p:nvPr/>
          </p:nvSpPr>
          <p:spPr>
            <a:xfrm rot="5400000">
              <a:off x="8614321" y="72480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Half Frame 13"/>
            <p:cNvSpPr/>
            <p:nvPr/>
          </p:nvSpPr>
          <p:spPr>
            <a:xfrm rot="16200000">
              <a:off x="156121" y="6320879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Frame 14"/>
            <p:cNvSpPr/>
            <p:nvPr/>
          </p:nvSpPr>
          <p:spPr>
            <a:xfrm>
              <a:off x="0" y="2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Half Frame 15"/>
            <p:cNvSpPr/>
            <p:nvPr/>
          </p:nvSpPr>
          <p:spPr>
            <a:xfrm>
              <a:off x="152400" y="152401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Half Frame 16"/>
            <p:cNvSpPr/>
            <p:nvPr/>
          </p:nvSpPr>
          <p:spPr>
            <a:xfrm rot="5400000">
              <a:off x="8614321" y="72481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0379685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/>
          <p:nvPr/>
        </p:nvGrpSpPr>
        <p:grpSpPr>
          <a:xfrm>
            <a:off x="0" y="0"/>
            <a:ext cx="9296400" cy="7010401"/>
            <a:chOff x="0" y="1"/>
            <a:chExt cx="9144000" cy="6858001"/>
          </a:xfrm>
        </p:grpSpPr>
        <p:sp>
          <p:nvSpPr>
            <p:cNvPr id="10" name="Frame 9"/>
            <p:cNvSpPr/>
            <p:nvPr/>
          </p:nvSpPr>
          <p:spPr>
            <a:xfrm>
              <a:off x="0" y="1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Half Frame 10"/>
            <p:cNvSpPr/>
            <p:nvPr/>
          </p:nvSpPr>
          <p:spPr>
            <a:xfrm>
              <a:off x="152400" y="152400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10800000">
              <a:off x="8610600" y="6324600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Half Frame 12"/>
            <p:cNvSpPr/>
            <p:nvPr/>
          </p:nvSpPr>
          <p:spPr>
            <a:xfrm rot="5400000">
              <a:off x="8614321" y="72480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Half Frame 13"/>
            <p:cNvSpPr/>
            <p:nvPr/>
          </p:nvSpPr>
          <p:spPr>
            <a:xfrm rot="16200000">
              <a:off x="156121" y="6320879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Frame 14"/>
            <p:cNvSpPr/>
            <p:nvPr/>
          </p:nvSpPr>
          <p:spPr>
            <a:xfrm>
              <a:off x="0" y="2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Half Frame 15"/>
            <p:cNvSpPr/>
            <p:nvPr/>
          </p:nvSpPr>
          <p:spPr>
            <a:xfrm>
              <a:off x="152400" y="152401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Half Frame 16"/>
            <p:cNvSpPr/>
            <p:nvPr/>
          </p:nvSpPr>
          <p:spPr>
            <a:xfrm rot="5400000">
              <a:off x="8614321" y="72481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8" name="Picture 17" descr="download (9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152400"/>
            <a:ext cx="8915400" cy="47243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" name="Picture 18" descr="download (2)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26" y="4876800"/>
            <a:ext cx="4219574" cy="2057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0" name="Picture 19" descr="images (6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43450" y="4953001"/>
            <a:ext cx="4400550" cy="195262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="" xmlns:p14="http://schemas.microsoft.com/office/powerpoint/2010/main" val="10379685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900" fill="hold">
                                          <p:stCondLst>
                                            <p:cond delay="21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6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/>
          <p:nvPr/>
        </p:nvGrpSpPr>
        <p:grpSpPr>
          <a:xfrm>
            <a:off x="0" y="0"/>
            <a:ext cx="9296400" cy="7010401"/>
            <a:chOff x="0" y="1"/>
            <a:chExt cx="9144000" cy="6858001"/>
          </a:xfrm>
        </p:grpSpPr>
        <p:sp>
          <p:nvSpPr>
            <p:cNvPr id="9" name="Frame 8"/>
            <p:cNvSpPr/>
            <p:nvPr/>
          </p:nvSpPr>
          <p:spPr>
            <a:xfrm>
              <a:off x="0" y="1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>
              <a:off x="152400" y="152400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Half Frame 10"/>
            <p:cNvSpPr/>
            <p:nvPr/>
          </p:nvSpPr>
          <p:spPr>
            <a:xfrm rot="10800000">
              <a:off x="8610600" y="6324600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5400000">
              <a:off x="8614321" y="72480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Half Frame 12"/>
            <p:cNvSpPr/>
            <p:nvPr/>
          </p:nvSpPr>
          <p:spPr>
            <a:xfrm rot="16200000">
              <a:off x="156121" y="6320879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Frame 13"/>
            <p:cNvSpPr/>
            <p:nvPr/>
          </p:nvSpPr>
          <p:spPr>
            <a:xfrm>
              <a:off x="0" y="2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Half Frame 14"/>
            <p:cNvSpPr/>
            <p:nvPr/>
          </p:nvSpPr>
          <p:spPr>
            <a:xfrm>
              <a:off x="152400" y="152401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Half Frame 15"/>
            <p:cNvSpPr/>
            <p:nvPr/>
          </p:nvSpPr>
          <p:spPr>
            <a:xfrm rot="5400000">
              <a:off x="8614321" y="72481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216152"/>
          </a:xfrm>
          <a:blipFill>
            <a:blip r:embed="rId4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ar-AE" sz="8000" dirty="0" smtClean="0">
                <a:solidFill>
                  <a:srgbClr val="FF0000"/>
                </a:solidFill>
              </a:rPr>
              <a:t>ما يستفاد من الدرس 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449763"/>
          </a:xfrm>
          <a:blipFill>
            <a:blip r:embed="rId5"/>
            <a:tile tx="0" ty="0" sx="100000" sy="100000" flip="none" algn="tl"/>
          </a:blipFill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ar-AE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AE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ما يتعلم الطلاب من هذا الدرس</a:t>
            </a:r>
            <a:endParaRPr lang="ar-SA" sz="6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ar-AE" sz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r">
              <a:buNone/>
            </a:pPr>
            <a:r>
              <a:rPr lang="ar-AE" sz="3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التشريح </a:t>
            </a:r>
            <a:r>
              <a:rPr lang="ar-SA" sz="3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لفظ الوطن </a:t>
            </a:r>
            <a:r>
              <a:rPr lang="ar-AE" sz="3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؟</a:t>
            </a:r>
            <a:r>
              <a:rPr lang="en-US" sz="3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AE" sz="3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r-SA" sz="3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r-AE" sz="3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(1) </a:t>
            </a:r>
            <a:endParaRPr lang="ar-SA" sz="38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 algn="r">
              <a:buNone/>
            </a:pPr>
            <a:r>
              <a:rPr lang="ar-SA" sz="3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ar-AE" sz="3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SA" sz="3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r-AE" sz="3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ar-SA" sz="3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أهمية حب الوطن </a:t>
            </a:r>
            <a:r>
              <a:rPr lang="ar-AE" sz="3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؟ </a:t>
            </a:r>
          </a:p>
          <a:p>
            <a:pPr marL="548640" lvl="3" indent="-274320" algn="r">
              <a:buSzPct val="95000"/>
              <a:buNone/>
            </a:pPr>
            <a:r>
              <a:rPr lang="ar-AE" sz="3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ar-AE" sz="3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AE" sz="35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ar-SA" sz="35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ar-AE" sz="35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ar-SA" sz="35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من هو اعداء الوطن ؟</a:t>
            </a:r>
          </a:p>
          <a:p>
            <a:pPr marL="548640" lvl="3" indent="-274320" algn="r">
              <a:buSzPct val="95000"/>
              <a:buNone/>
            </a:pPr>
            <a:r>
              <a:rPr lang="ar-SA" sz="35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(4) ماذا تجاهد للوطن ؟</a:t>
            </a:r>
            <a:endParaRPr lang="en-US" sz="35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3" dur="1845" decel="100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4" dur="1845" decel="100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5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6" dur="1845" decel="100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7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22" dur="1845" decel="100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23" dur="1845" decel="100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24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25" dur="1845" decel="100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26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31" dur="1845" decel="100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32" dur="1845" decel="100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33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34" dur="1845" decel="100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35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40" dur="1845" decel="100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41" dur="1845" decel="100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42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43" dur="1845" decel="100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44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49" dur="1845" decel="100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50" dur="1845" decel="100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51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52" dur="1845" decel="100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53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60" dur="1845" decel="100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61" dur="1845" decel="100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62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63" dur="1845" decel="100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64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0"/>
            <a:ext cx="8229600" cy="990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أنظر إلى معانى</a:t>
            </a:r>
            <a:r>
              <a:rPr kumimoji="0" lang="ar-SA" sz="66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المفردات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" y="1371598"/>
          <a:ext cx="8839200" cy="548640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209800"/>
                <a:gridCol w="2209800"/>
                <a:gridCol w="2209800"/>
                <a:gridCol w="2209800"/>
              </a:tblGrid>
              <a:tr h="1183709"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 smtClean="0">
                          <a:solidFill>
                            <a:srgbClr val="002060"/>
                          </a:solidFill>
                        </a:rPr>
                        <a:t>معناها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3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dirty="0" smtClean="0">
                          <a:solidFill>
                            <a:srgbClr val="002060"/>
                          </a:solidFill>
                        </a:rPr>
                        <a:t>الكلمة</a:t>
                      </a:r>
                      <a:endParaRPr lang="en-US" sz="32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sz="3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 smtClean="0">
                          <a:solidFill>
                            <a:srgbClr val="002060"/>
                          </a:solidFill>
                        </a:rPr>
                        <a:t>معناها</a:t>
                      </a:r>
                      <a:endParaRPr lang="en-US" sz="3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 smtClean="0">
                          <a:solidFill>
                            <a:srgbClr val="002060"/>
                          </a:solidFill>
                        </a:rPr>
                        <a:t>الكلمة</a:t>
                      </a:r>
                      <a:endParaRPr lang="en-US" sz="3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84550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PwiÎ</a:t>
                      </a:r>
                      <a:endParaRPr lang="en-US" sz="24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 smtClean="0"/>
                        <a:t>الخلق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SutonnyMJ" pitchFamily="2" charset="0"/>
                          <a:cs typeface="SutonnyMJ" pitchFamily="2" charset="0"/>
                        </a:rPr>
                        <a:t>AcwieZ©bxq</a:t>
                      </a:r>
                      <a:endParaRPr lang="en-US" sz="24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 smtClean="0"/>
                        <a:t>لابديل</a:t>
                      </a:r>
                    </a:p>
                  </a:txBody>
                  <a:tcPr/>
                </a:tc>
              </a:tr>
              <a:tr h="76095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SutonnyMJ" pitchFamily="2" charset="0"/>
                          <a:cs typeface="SutonnyMJ" pitchFamily="2" charset="0"/>
                        </a:rPr>
                        <a:t>‡f‡½</a:t>
                      </a:r>
                      <a:r>
                        <a:rPr lang="en-US" sz="2400" b="1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400" b="1" baseline="0" dirty="0" err="1" smtClean="0">
                          <a:latin typeface="SutonnyMJ" pitchFamily="2" charset="0"/>
                          <a:cs typeface="SutonnyMJ" pitchFamily="2" charset="0"/>
                        </a:rPr>
                        <a:t>d‡j‡Q</a:t>
                      </a:r>
                      <a:r>
                        <a:rPr lang="en-US" sz="2400" b="1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endParaRPr lang="en-US" sz="24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 smtClean="0"/>
                        <a:t>قطر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SutonnyMJ" pitchFamily="2" charset="0"/>
                          <a:cs typeface="SutonnyMJ" pitchFamily="2" charset="0"/>
                        </a:rPr>
                        <a:t>kZvãx</a:t>
                      </a:r>
                      <a:r>
                        <a:rPr lang="en-US" sz="2400" b="1" dirty="0" smtClean="0">
                          <a:latin typeface="SutonnyMJ" pitchFamily="2" charset="0"/>
                          <a:cs typeface="SutonnyMJ" pitchFamily="2" charset="0"/>
                        </a:rPr>
                        <a:t>/</a:t>
                      </a:r>
                      <a:r>
                        <a:rPr lang="en-US" sz="2400" b="1" dirty="0" err="1" smtClean="0">
                          <a:latin typeface="SutonnyMJ" pitchFamily="2" charset="0"/>
                          <a:cs typeface="SutonnyMJ" pitchFamily="2" charset="0"/>
                        </a:rPr>
                        <a:t>cÖRb</a:t>
                      </a:r>
                      <a:r>
                        <a:rPr lang="en-US" sz="2400" b="1" dirty="0" smtClean="0">
                          <a:latin typeface="SutonnyMJ" pitchFamily="2" charset="0"/>
                          <a:cs typeface="SutonnyMJ" pitchFamily="2" charset="0"/>
                        </a:rPr>
                        <a:t>¥</a:t>
                      </a:r>
                      <a:endParaRPr lang="en-US" sz="24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 smtClean="0"/>
                        <a:t>جيل</a:t>
                      </a:r>
                      <a:endParaRPr lang="en-US" sz="3200" b="1" dirty="0"/>
                    </a:p>
                  </a:txBody>
                  <a:tcPr/>
                </a:tc>
              </a:tr>
              <a:tr h="76095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SutonnyMJ" pitchFamily="2" charset="0"/>
                          <a:cs typeface="SutonnyMJ" pitchFamily="2" charset="0"/>
                        </a:rPr>
                        <a:t>we‡ùviK</a:t>
                      </a:r>
                      <a:endParaRPr lang="en-US" sz="24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 smtClean="0"/>
                        <a:t>المنفخر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SutonnyMJ" pitchFamily="2" charset="0"/>
                          <a:cs typeface="SutonnyMJ" pitchFamily="2" charset="0"/>
                        </a:rPr>
                        <a:t>`</a:t>
                      </a:r>
                      <a:r>
                        <a:rPr lang="en-US" sz="2400" b="1" dirty="0" err="1" smtClean="0">
                          <a:latin typeface="SutonnyMJ" pitchFamily="2" charset="0"/>
                          <a:cs typeface="SutonnyMJ" pitchFamily="2" charset="0"/>
                        </a:rPr>
                        <a:t>vwe</a:t>
                      </a:r>
                      <a:endParaRPr lang="en-US" sz="24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 smtClean="0"/>
                        <a:t>إدعاء</a:t>
                      </a:r>
                      <a:endParaRPr lang="en-US" sz="3200" b="1" dirty="0"/>
                    </a:p>
                  </a:txBody>
                  <a:tcPr/>
                </a:tc>
              </a:tr>
              <a:tr h="96763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SutonnyMJ" pitchFamily="2" charset="0"/>
                          <a:cs typeface="SutonnyMJ" pitchFamily="2" charset="0"/>
                        </a:rPr>
                        <a:t>gvbZ</a:t>
                      </a:r>
                      <a:endParaRPr lang="en-US" sz="24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 smtClean="0"/>
                        <a:t>نذر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SutonnyMJ" pitchFamily="2" charset="0"/>
                          <a:cs typeface="SutonnyMJ" pitchFamily="2" charset="0"/>
                        </a:rPr>
                        <a:t>jÿ</a:t>
                      </a:r>
                      <a:r>
                        <a:rPr lang="en-US" sz="2400" b="1" dirty="0" smtClean="0">
                          <a:latin typeface="SutonnyMJ" pitchFamily="2" charset="0"/>
                          <a:cs typeface="SutonnyMJ" pitchFamily="2" charset="0"/>
                        </a:rPr>
                        <a:t>¨</a:t>
                      </a:r>
                      <a:endParaRPr lang="en-US" sz="24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 smtClean="0"/>
                        <a:t>الهدف</a:t>
                      </a:r>
                      <a:endParaRPr lang="en-US" sz="3200" b="1" dirty="0"/>
                    </a:p>
                  </a:txBody>
                  <a:tcPr/>
                </a:tc>
              </a:tr>
              <a:tr h="96763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SutonnyMJ" pitchFamily="2" charset="0"/>
                          <a:cs typeface="SutonnyMJ" pitchFamily="2" charset="0"/>
                        </a:rPr>
                        <a:t>cÖ¯’vb</a:t>
                      </a:r>
                      <a:endParaRPr lang="en-US" sz="24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baseline="0" dirty="0" smtClean="0"/>
                        <a:t>الرحيل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SutonnyMJ" pitchFamily="2" charset="0"/>
                          <a:cs typeface="SutonnyMJ" pitchFamily="2" charset="0"/>
                        </a:rPr>
                        <a:t>gnr</a:t>
                      </a:r>
                      <a:endParaRPr lang="en-US" sz="24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 smtClean="0"/>
                        <a:t>النبيل</a:t>
                      </a:r>
                      <a:endParaRPr lang="en-US" sz="3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1658" y="76200"/>
            <a:ext cx="6850742" cy="65314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solidFill>
                  <a:schemeClr val="accent6">
                    <a:lumMod val="75000"/>
                  </a:schemeClr>
                </a:solidFill>
              </a:rPr>
              <a:t>العبارات</a:t>
            </a:r>
            <a:endParaRPr lang="en-US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762000"/>
            <a:ext cx="8943584" cy="2895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4400" dirty="0" smtClean="0">
                <a:solidFill>
                  <a:srgbClr val="002060"/>
                </a:solidFill>
              </a:rPr>
              <a:t>وطنى أحبك لا بديل    *   أتريد من قولى دليل</a:t>
            </a:r>
          </a:p>
          <a:p>
            <a:pPr algn="r"/>
            <a:r>
              <a:rPr lang="ar-SA" sz="4400" dirty="0" smtClean="0">
                <a:solidFill>
                  <a:srgbClr val="002060"/>
                </a:solidFill>
              </a:rPr>
              <a:t>سيضل حبك فى دمى   *  لا لن احيد و لن أميل</a:t>
            </a:r>
          </a:p>
          <a:p>
            <a:pPr algn="r"/>
            <a:r>
              <a:rPr lang="ar-SA" sz="4400" dirty="0" smtClean="0">
                <a:solidFill>
                  <a:srgbClr val="002060"/>
                </a:solidFill>
              </a:rPr>
              <a:t>سيضل ذكرك فى فمى *   ووصيتى فى كل جيل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768664"/>
            <a:ext cx="8943584" cy="3017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1-  </a:t>
            </a:r>
            <a:r>
              <a:rPr lang="en-US" sz="2800" b="1" i="1" dirty="0" err="1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Avgvi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 †`k, </a:t>
            </a:r>
            <a:r>
              <a:rPr lang="en-US" sz="2800" b="1" i="1" dirty="0" err="1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Avwg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 †</a:t>
            </a:r>
            <a:r>
              <a:rPr lang="en-US" sz="2800" b="1" i="1" dirty="0" err="1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Zvgvq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Ggb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fv‡jvevwm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hv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cwieZ©b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nIqvi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bq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|</a:t>
            </a:r>
          </a:p>
          <a:p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     </a:t>
            </a:r>
            <a:r>
              <a:rPr lang="en-US" sz="2800" b="1" i="1" dirty="0" err="1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Zzwg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wK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Avgvi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K_vi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cÖgvY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PvI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|</a:t>
            </a:r>
          </a:p>
          <a:p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2- †</a:t>
            </a:r>
            <a:r>
              <a:rPr lang="en-US" sz="2800" b="1" i="1" dirty="0" err="1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Zvgvi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 †</a:t>
            </a:r>
            <a:r>
              <a:rPr lang="en-US" sz="2800" b="1" i="1" dirty="0" err="1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cªg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Avgvi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 i‡³ </a:t>
            </a:r>
            <a:r>
              <a:rPr lang="en-US" sz="2800" b="1" i="1" dirty="0" err="1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eµZv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m„wó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K‡i‡Q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, </a:t>
            </a:r>
            <a:r>
              <a:rPr lang="en-US" sz="2800" b="1" i="1" dirty="0" err="1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Avwg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KL‡bv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 GKK </a:t>
            </a:r>
          </a:p>
          <a:p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     </a:t>
            </a:r>
            <a:r>
              <a:rPr lang="en-US" sz="2800" b="1" i="1" dirty="0" err="1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n‡ev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bv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, </a:t>
            </a:r>
            <a:r>
              <a:rPr lang="en-US" sz="2800" b="1" i="1" dirty="0" err="1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Sz‡K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coe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bv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|</a:t>
            </a:r>
          </a:p>
          <a:p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3- ‡</a:t>
            </a:r>
            <a:r>
              <a:rPr lang="en-US" sz="2800" b="1" i="1" dirty="0" err="1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Zvgvi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 m¥„</a:t>
            </a:r>
            <a:r>
              <a:rPr lang="en-US" sz="2800" b="1" i="1" dirty="0" err="1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wZ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Avgvi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gyL,Dc‡`k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 I </a:t>
            </a:r>
            <a:r>
              <a:rPr lang="en-US" sz="2800" b="1" i="1" dirty="0" err="1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cÖwZwU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cÖR‡b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¥ </a:t>
            </a:r>
            <a:r>
              <a:rPr lang="en-US" sz="2800" b="1" i="1" dirty="0" err="1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cwieZ©b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Avb‡e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|</a:t>
            </a:r>
          </a:p>
          <a:p>
            <a:pPr algn="ctr"/>
            <a:r>
              <a:rPr lang="bn-BD" sz="1050" b="1" i="1" dirty="0" smtClean="0">
                <a:solidFill>
                  <a:srgbClr val="FF0000"/>
                </a:solidFill>
              </a:rPr>
              <a:t> </a:t>
            </a:r>
            <a:endParaRPr lang="en-US" sz="105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152400"/>
            <a:ext cx="4985358" cy="914400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dirty="0" smtClean="0">
                <a:solidFill>
                  <a:srgbClr val="0070C0"/>
                </a:solidFill>
              </a:rPr>
              <a:t>عمل الفردي</a:t>
            </a:r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19600" y="1447800"/>
            <a:ext cx="4113755" cy="3429000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dirty="0" smtClean="0">
                <a:solidFill>
                  <a:schemeClr val="tx1"/>
                </a:solidFill>
              </a:rPr>
              <a:t>السوال: </a:t>
            </a:r>
            <a:r>
              <a:rPr lang="ar-SA" sz="4800" dirty="0" smtClean="0">
                <a:solidFill>
                  <a:schemeClr val="tx1"/>
                </a:solidFill>
              </a:rPr>
              <a:t>ماذا يريد رسول الله (صـ) لبلده ؟</a:t>
            </a:r>
            <a:endParaRPr lang="bn-BD" sz="48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676400"/>
            <a:ext cx="3429000" cy="2800767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4400" dirty="0" err="1" smtClean="0">
                <a:latin typeface="SutonnyMJ" pitchFamily="2" charset="0"/>
                <a:cs typeface="NikoshBAN" panose="02000000000000000000" pitchFamily="2" charset="0"/>
              </a:rPr>
              <a:t>প্রশ্নঃ</a:t>
            </a:r>
            <a:r>
              <a:rPr lang="en-US" sz="44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NikoshBAN" panose="02000000000000000000" pitchFamily="2" charset="0"/>
              </a:rPr>
              <a:t>রাসূল</a:t>
            </a:r>
            <a:r>
              <a:rPr lang="en-US" sz="4400" dirty="0" smtClean="0">
                <a:latin typeface="SutonnyMJ" pitchFamily="2" charset="0"/>
                <a:cs typeface="NikoshBAN" panose="02000000000000000000" pitchFamily="2" charset="0"/>
              </a:rPr>
              <a:t> (স:) </a:t>
            </a:r>
            <a:r>
              <a:rPr lang="en-US" sz="4400" dirty="0" err="1" smtClean="0">
                <a:latin typeface="SutonnyMJ" pitchFamily="2" charset="0"/>
                <a:cs typeface="NikoshBAN" panose="02000000000000000000" pitchFamily="2" charset="0"/>
              </a:rPr>
              <a:t>তার</a:t>
            </a:r>
            <a:r>
              <a:rPr lang="en-US" sz="44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NikoshBAN" panose="02000000000000000000" pitchFamily="2" charset="0"/>
              </a:rPr>
              <a:t>দেশের</a:t>
            </a:r>
            <a:r>
              <a:rPr lang="en-US" sz="44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NikoshBAN" panose="02000000000000000000" pitchFamily="2" charset="0"/>
              </a:rPr>
              <a:t>জন্য</a:t>
            </a:r>
            <a:r>
              <a:rPr lang="en-US" sz="44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NikoshBAN" panose="02000000000000000000" pitchFamily="2" charset="0"/>
              </a:rPr>
              <a:t>কি</a:t>
            </a:r>
            <a:r>
              <a:rPr lang="en-US" sz="44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NikoshBAN" panose="02000000000000000000" pitchFamily="2" charset="0"/>
              </a:rPr>
              <a:t>চেয়েছিলেন</a:t>
            </a:r>
            <a:r>
              <a:rPr lang="en-US" sz="44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latin typeface="SutonnyMJ" pitchFamily="2" charset="0"/>
                <a:cs typeface="NikoshBAN" panose="02000000000000000000" pitchFamily="2" charset="0"/>
              </a:rPr>
              <a:t>?</a:t>
            </a:r>
            <a:endParaRPr lang="en-US" sz="4400" dirty="0">
              <a:latin typeface="SutonnyMJ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download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5029200"/>
            <a:ext cx="9105900" cy="1828800"/>
          </a:xfrm>
          <a:prstGeom prst="rect">
            <a:avLst/>
          </a:prstGeom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027420" y="76200"/>
            <a:ext cx="4220980" cy="87682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dirty="0" smtClean="0">
                <a:solidFill>
                  <a:schemeClr val="tx1"/>
                </a:solidFill>
              </a:rPr>
              <a:t>عمل الجماعة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2378" y="1066800"/>
            <a:ext cx="8649222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ar-SA" sz="7200" b="1" dirty="0" smtClean="0">
                <a:solidFill>
                  <a:srgbClr val="7030A0"/>
                </a:solidFill>
              </a:rPr>
              <a:t> </a:t>
            </a:r>
            <a:r>
              <a:rPr lang="ar-SA" sz="4800" b="1" dirty="0" smtClean="0">
                <a:solidFill>
                  <a:srgbClr val="7030A0"/>
                </a:solidFill>
              </a:rPr>
              <a:t>السوال: تكون  قادرة علي التحقيق الالفظ </a:t>
            </a:r>
            <a:endParaRPr lang="en-US" sz="7200" b="1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4778" y="2209800"/>
            <a:ext cx="8649222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ar-SA" sz="7200" dirty="0" smtClean="0">
                <a:solidFill>
                  <a:srgbClr val="7030A0"/>
                </a:solidFill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প্রঃ শব্দ বিশ্লেষণ করতে পারবে 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73656" y="3429000"/>
            <a:ext cx="1770344" cy="990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</a:rPr>
              <a:t>لفظ: </a:t>
            </a:r>
            <a:r>
              <a:rPr lang="ar-SA" sz="4000" b="1" dirty="0" smtClean="0">
                <a:solidFill>
                  <a:schemeClr val="tx1"/>
                </a:solidFill>
              </a:rPr>
              <a:t>أحب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81400" y="3429000"/>
            <a:ext cx="3776228" cy="10668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solidFill>
                  <a:schemeClr val="tx1"/>
                </a:solidFill>
              </a:rPr>
              <a:t>الصيغة: واحد </a:t>
            </a:r>
            <a:r>
              <a:rPr lang="ar-SA" sz="3200" b="1" dirty="0" smtClean="0">
                <a:solidFill>
                  <a:schemeClr val="tx1"/>
                </a:solidFill>
              </a:rPr>
              <a:t>متكلم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429000"/>
            <a:ext cx="3457572" cy="12192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solidFill>
                  <a:schemeClr val="tx1"/>
                </a:solidFill>
              </a:rPr>
              <a:t>البحث: </a:t>
            </a:r>
            <a:r>
              <a:rPr lang="ar-MA" sz="3200" b="1" dirty="0" smtClean="0">
                <a:solidFill>
                  <a:schemeClr val="tx1"/>
                </a:solidFill>
              </a:rPr>
              <a:t>الفعل </a:t>
            </a:r>
            <a:r>
              <a:rPr lang="ar-SA" sz="3200" b="1" dirty="0" smtClean="0">
                <a:solidFill>
                  <a:schemeClr val="tx1"/>
                </a:solidFill>
              </a:rPr>
              <a:t>المضارع </a:t>
            </a:r>
            <a:r>
              <a:rPr lang="ar-MA" sz="3200" b="1" dirty="0" smtClean="0">
                <a:solidFill>
                  <a:schemeClr val="tx1"/>
                </a:solidFill>
              </a:rPr>
              <a:t>المثبت </a:t>
            </a:r>
            <a:r>
              <a:rPr lang="ar-MA" sz="3200" b="1" dirty="0" smtClean="0">
                <a:solidFill>
                  <a:schemeClr val="tx1"/>
                </a:solidFill>
              </a:rPr>
              <a:t>المعروف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77000" y="4675293"/>
            <a:ext cx="2362200" cy="963507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</a:rPr>
              <a:t>الباب: </a:t>
            </a:r>
            <a:r>
              <a:rPr lang="ar-SA" sz="4000" b="1" dirty="0" smtClean="0">
                <a:solidFill>
                  <a:schemeClr val="tx1"/>
                </a:solidFill>
              </a:rPr>
              <a:t>ضرب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81400" y="4724400"/>
            <a:ext cx="2712290" cy="963507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</a:rPr>
              <a:t>المصدر: </a:t>
            </a:r>
            <a:r>
              <a:rPr lang="ar-SA" sz="4000" b="1" dirty="0" smtClean="0">
                <a:solidFill>
                  <a:schemeClr val="tx1"/>
                </a:solidFill>
              </a:rPr>
              <a:t>الحب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4724400"/>
            <a:ext cx="2835786" cy="9906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</a:rPr>
              <a:t>المادة: </a:t>
            </a:r>
            <a:r>
              <a:rPr lang="ar-SA" sz="4000" b="1" dirty="0" smtClean="0">
                <a:solidFill>
                  <a:schemeClr val="tx1"/>
                </a:solidFill>
              </a:rPr>
              <a:t>ح،ب، ب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19600" y="5867400"/>
            <a:ext cx="4047856" cy="9906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</a:rPr>
              <a:t>الجنس: </a:t>
            </a:r>
            <a:r>
              <a:rPr lang="ar-SA" sz="4000" b="1" dirty="0" smtClean="0">
                <a:solidFill>
                  <a:schemeClr val="tx1"/>
                </a:solidFill>
              </a:rPr>
              <a:t>مضاعف ثلاثى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71600" y="5867401"/>
            <a:ext cx="2943904" cy="9906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</a:rPr>
              <a:t>المعنى: </a:t>
            </a:r>
            <a:r>
              <a:rPr lang="ar-SA" sz="4000" b="1" dirty="0" smtClean="0">
                <a:solidFill>
                  <a:schemeClr val="tx1"/>
                </a:solidFill>
              </a:rPr>
              <a:t>أختر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400</Words>
  <Application>Microsoft Office PowerPoint</Application>
  <PresentationFormat>On-screen Show (4:3)</PresentationFormat>
  <Paragraphs>90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ما يستفاد من الدرس </vt:lpstr>
      <vt:lpstr>Slide 6</vt:lpstr>
      <vt:lpstr>Slide 7</vt:lpstr>
      <vt:lpstr>Slide 8</vt:lpstr>
      <vt:lpstr>Slide 9</vt:lpstr>
      <vt:lpstr>Slide 10</vt:lpstr>
      <vt:lpstr>Slide 11</vt:lpstr>
      <vt:lpstr> اكتب صحيح اؤ خاطا مع تصيح الخاطا      1*  أخرج رسول الله صـ قومه من مكة ــ      2*  لا يشهد الزمن دليل حب الوطن ــ      3*  نحن نكون عصى كبيرا لحفاظة الوطن ـ  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akbar ali</dc:creator>
  <cp:lastModifiedBy>akbar ali</cp:lastModifiedBy>
  <cp:revision>19</cp:revision>
  <dcterms:created xsi:type="dcterms:W3CDTF">2006-08-16T00:00:00Z</dcterms:created>
  <dcterms:modified xsi:type="dcterms:W3CDTF">2020-10-07T15:10:34Z</dcterms:modified>
</cp:coreProperties>
</file>