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7" r:id="rId3"/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40" y="133617"/>
            <a:ext cx="8055735" cy="60418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44519" y="2524259"/>
            <a:ext cx="68161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68451" y="147318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b="1" dirty="0" smtClean="0">
                <a:latin typeface="Segoe UI Historic" panose="020B0502040204020203" pitchFamily="34" charset="0"/>
              </a:rPr>
              <a:t>গ) </a:t>
            </a:r>
            <a:r>
              <a:rPr lang="as-IN" b="1" dirty="0" smtClean="0">
                <a:latin typeface="Segoe UI Historic" panose="020B0502040204020203" pitchFamily="34" charset="0"/>
              </a:rPr>
              <a:t>স্থানান্তরকরণ </a:t>
            </a:r>
            <a:r>
              <a:rPr lang="as-IN" b="1" dirty="0">
                <a:latin typeface="Segoe UI Historic" panose="020B0502040204020203" pitchFamily="34" charset="0"/>
              </a:rPr>
              <a:t>দ্বারা – </a:t>
            </a:r>
            <a:endParaRPr lang="bn-IN" b="1" dirty="0" smtClean="0">
              <a:latin typeface="Segoe UI Historic" panose="020B0502040204020203" pitchFamily="34" charset="0"/>
            </a:endParaRPr>
          </a:p>
          <a:p>
            <a:endParaRPr lang="bn-IN" b="1" dirty="0">
              <a:latin typeface="Segoe UI Historic" panose="020B0502040204020203" pitchFamily="34" charset="0"/>
            </a:endParaRPr>
          </a:p>
          <a:p>
            <a:r>
              <a:rPr lang="as-IN" dirty="0" smtClean="0">
                <a:latin typeface="Segoe UI Historic" panose="020B0502040204020203" pitchFamily="34" charset="0"/>
              </a:rPr>
              <a:t>সম্পদের </a:t>
            </a:r>
            <a:r>
              <a:rPr lang="bn-IN" dirty="0">
                <a:latin typeface="Segoe UI Historic" panose="020B0502040204020203" pitchFamily="34" charset="0"/>
              </a:rPr>
              <a:t>উপযোগ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স্থান পরিবর্তনের মাধ্যমে বাড়ানাে যায়। যেমন রাজশাহী অঞ্চলে প্রচুর আম উৎপন্ন হয়। এই আম অন্যান্য অঞ্চলে স্থানান্তর করে আমের </a:t>
            </a:r>
            <a:r>
              <a:rPr lang="bn-IN" dirty="0">
                <a:latin typeface="Segoe UI Historic" panose="020B0502040204020203" pitchFamily="34" charset="0"/>
              </a:rPr>
              <a:t>উপযোগ</a:t>
            </a:r>
            <a:r>
              <a:rPr lang="as-IN" dirty="0" smtClean="0">
                <a:latin typeface="Segoe UI Historic" panose="020B0502040204020203" pitchFamily="34" charset="0"/>
              </a:rPr>
              <a:t> বাড়ানাে </a:t>
            </a:r>
            <a:r>
              <a:rPr lang="as-IN" dirty="0">
                <a:latin typeface="Segoe UI Historic" panose="020B0502040204020203" pitchFamily="34" charset="0"/>
              </a:rPr>
              <a:t>হয় । </a:t>
            </a:r>
            <a:endParaRPr lang="bn-IN" dirty="0" smtClean="0">
              <a:latin typeface="Segoe UI Historic" panose="020B0502040204020203" pitchFamily="34" charset="0"/>
            </a:endParaRPr>
          </a:p>
          <a:p>
            <a:endParaRPr lang="bn-IN" dirty="0">
              <a:latin typeface="Segoe UI Historic" panose="020B0502040204020203" pitchFamily="34" charset="0"/>
            </a:endParaRPr>
          </a:p>
          <a:p>
            <a:r>
              <a:rPr lang="as-IN" b="1" dirty="0" smtClean="0">
                <a:latin typeface="Segoe UI Historic" panose="020B0502040204020203" pitchFamily="34" charset="0"/>
              </a:rPr>
              <a:t>ঘ</a:t>
            </a:r>
            <a:r>
              <a:rPr lang="bn-IN" b="1" dirty="0" smtClean="0">
                <a:latin typeface="Segoe UI Historic" panose="020B0502040204020203" pitchFamily="34" charset="0"/>
              </a:rPr>
              <a:t>)</a:t>
            </a:r>
            <a:r>
              <a:rPr lang="as-IN" b="1" dirty="0" smtClean="0">
                <a:latin typeface="Segoe UI Historic" panose="020B0502040204020203" pitchFamily="34" charset="0"/>
              </a:rPr>
              <a:t> </a:t>
            </a:r>
            <a:r>
              <a:rPr lang="as-IN" b="1" dirty="0">
                <a:latin typeface="Segoe UI Historic" panose="020B0502040204020203" pitchFamily="34" charset="0"/>
              </a:rPr>
              <a:t>চাহিদা মেটানাের দ্বারা </a:t>
            </a:r>
            <a:r>
              <a:rPr lang="as-IN" b="1" dirty="0" smtClean="0">
                <a:latin typeface="Segoe UI Historic" panose="020B0502040204020203" pitchFamily="34" charset="0"/>
              </a:rPr>
              <a:t>– </a:t>
            </a:r>
            <a:endParaRPr lang="bn-IN" b="1" dirty="0" smtClean="0">
              <a:latin typeface="Segoe UI Historic" panose="020B0502040204020203" pitchFamily="34" charset="0"/>
            </a:endParaRPr>
          </a:p>
          <a:p>
            <a:endParaRPr lang="bn-IN" b="1" dirty="0">
              <a:latin typeface="Segoe UI Historic" panose="020B0502040204020203" pitchFamily="34" charset="0"/>
            </a:endParaRPr>
          </a:p>
          <a:p>
            <a:r>
              <a:rPr lang="as-IN" dirty="0" smtClean="0">
                <a:latin typeface="Segoe UI Historic" panose="020B0502040204020203" pitchFamily="34" charset="0"/>
              </a:rPr>
              <a:t>একটি </a:t>
            </a:r>
            <a:r>
              <a:rPr lang="as-IN" dirty="0">
                <a:latin typeface="Segoe UI Historic" panose="020B0502040204020203" pitchFamily="34" charset="0"/>
              </a:rPr>
              <a:t>নির্দিষ্ট সময়ে </a:t>
            </a:r>
            <a:r>
              <a:rPr lang="as-IN" dirty="0" smtClean="0">
                <a:latin typeface="Segoe UI Historic" panose="020B0502040204020203" pitchFamily="34" charset="0"/>
              </a:rPr>
              <a:t>কো</a:t>
            </a:r>
            <a:r>
              <a:rPr lang="bn-IN" dirty="0" smtClean="0">
                <a:latin typeface="Segoe UI Historic" panose="020B0502040204020203" pitchFamily="34" charset="0"/>
              </a:rPr>
              <a:t>নো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জিনিসের চাহিদা অনেক প্রকট থাকে। যেমন: পিপাসা পেলে পানির চাহিদা প্রকট। পরীক্ষার সময় কাগজ ও কলমের চাহিদা প্রকট।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33657" y="4405628"/>
            <a:ext cx="1558343" cy="5151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0271" y="1266307"/>
            <a:ext cx="11012556" cy="313932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২। আয়ত্তাধীন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(Accessibility) </a:t>
            </a: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সম্পদ আয়ত্তাধীন হতে হবে।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 সম্পদ ব্যবহার করতে হলে আয়ত্তাধীন বা মালিকানাধীন হতে হবে।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IN" b="0" i="0" u="none" strike="noStrike" cap="none" normalizeH="0" baseline="0" dirty="0" smtClean="0">
              <a:ln>
                <a:noFill/>
              </a:ln>
              <a:solidFill>
                <a:srgbClr val="1C1E21"/>
              </a:solidFill>
              <a:effectLst/>
              <a:latin typeface="inherit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 অন্যের অর্থ নিজের খুব কমই কাজে লাগে। সম্পদ নিজের আয়ত্তাধীন না হলে তার উপর অধিকার প্রতিষ্ঠিত হয় না।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 অন্যের সম্পদ যদি ধার নেওয়া যায় বা কেউ দান করে তখনই অন্যের সম্পদ কাজে আসে। সম্পদের আয়ত্তাধীন মালিকানা সম্পদের গুণগত বৈশিষ্ট্য।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 এই গুণগত দিক নির্ভর করে সম্পদের ব্যবহারের উপর। যেমন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- </a:t>
            </a: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জমির উর্বরতা যত বাড়ানাে যাবে মালিক তত লাভবান হবে।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 ব্যাংকে গচ্ছিত অর্থ প্রয়ােজনের সময় ব্যবহার করতে না পারলে পরে সে অর্থ ততটা কাজে আসে না।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 কিছু কিছু সম্পদ আছে যা আয়ত্ত বা অর্জন করার জন্য অনুশীলন প্রয়ােজন। যেমন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: </a:t>
            </a: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দক্ষতা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, </a:t>
            </a:r>
            <a:r>
              <a:rPr kumimoji="0" lang="bn-IN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Vrinda"/>
              </a:rPr>
              <a:t>সুস্বাস্থ্য ইত্যাদি।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C1E21"/>
                </a:solidFill>
                <a:effectLst/>
                <a:latin typeface="inherit"/>
                <a:cs typeface="Segoe UI Historic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519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40215" y="3493180"/>
            <a:ext cx="2751786" cy="4893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3644" y="1184856"/>
            <a:ext cx="8126570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dirty="0">
                <a:solidFill>
                  <a:srgbClr val="050505"/>
                </a:solidFill>
                <a:latin typeface="Segoe UI Historic" panose="020B0502040204020203" pitchFamily="34" charset="0"/>
              </a:rPr>
              <a:t>৩। সীমাবদ্ধতা (</a:t>
            </a:r>
            <a:r>
              <a:rPr lang="en-US" dirty="0">
                <a:solidFill>
                  <a:srgbClr val="050505"/>
                </a:solidFill>
                <a:latin typeface="Segoe UI Historic" panose="020B0502040204020203" pitchFamily="34" charset="0"/>
              </a:rPr>
              <a:t>Limitation) </a:t>
            </a:r>
            <a:r>
              <a:rPr lang="as-IN" dirty="0">
                <a:solidFill>
                  <a:srgbClr val="050505"/>
                </a:solidFill>
                <a:latin typeface="Segoe UI Historic" panose="020B0502040204020203" pitchFamily="34" charset="0"/>
              </a:rPr>
              <a:t>সীমাবদ্ধতা সম্পদের অন্যতম প্রধান বৈশিষ্ট্য। সম্পদ পুণগত ও পরিমাণগত দিক দিয়ে সীমাবদ্ধ। যেমন : শক্তি গুণগত দিক দিয়ে সীমাবদ্ধ এক সময় পরিমাণগত দিক থেকে সীমাবদ্ধ। তবে কোনাে সম্পদের সীমাবদ্ধতা স্থিতিস্থাপক। যেমন : শিক্ষক যখন শ্রেণিকক্ষে পাঠ দেন, তখন জ্ঞান অর্জনের ক্ষেত্রে একই শ্রেণিকক্ষের সকলে ব্যক্তিগত বুদ্ধি ও আকাঙ্ক্ষার সীমাবদ্ধতার জন্য সমান জ্ঞান লাভ করতে পারে না। সময়ের সীমাবদ্ধতা সর্বজনীন। আবার শক্তির সীমাবদ্ধতা ব্যক্তি বিশেষে তারতম্য ঘটে। তবে সুষ্ঠু ব্যবস্থাপনা দ্বারা সময় ও শক্তির সীমাবদ্ধতা নিয়ন্ত্রণ করা যায়।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83" y="1249251"/>
            <a:ext cx="9942840" cy="44560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9916732" y="5705341"/>
            <a:ext cx="2275268" cy="5537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96" y="1223493"/>
            <a:ext cx="9913451" cy="464927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446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64417" y="2189408"/>
            <a:ext cx="7572777" cy="2524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631305" y="2003738"/>
            <a:ext cx="7239000" cy="2895600"/>
            <a:chOff x="1143000" y="1295400"/>
            <a:chExt cx="7239000" cy="2895600"/>
          </a:xfrm>
        </p:grpSpPr>
        <p:sp>
          <p:nvSpPr>
            <p:cNvPr id="4" name="Frame 3"/>
            <p:cNvSpPr/>
            <p:nvPr/>
          </p:nvSpPr>
          <p:spPr>
            <a:xfrm>
              <a:off x="1143000" y="1295400"/>
              <a:ext cx="7239000" cy="2895600"/>
            </a:xfrm>
            <a:prstGeom prst="frame">
              <a:avLst>
                <a:gd name="adj1" fmla="val 73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1676400" y="1905000"/>
              <a:ext cx="60198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9600">
                  <a:latin typeface="NikoshBAN" pitchFamily="2" charset="0"/>
                  <a:cs typeface="NikoshBAN" pitchFamily="2" charset="0"/>
                </a:rPr>
                <a:t>ধন্যবাদ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3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023" y="160142"/>
            <a:ext cx="5842738" cy="128089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8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8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6006" y="3188920"/>
            <a:ext cx="3985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endParaRPr lang="bn-IN" sz="3200" b="1" i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/>
            </a:endParaRPr>
          </a:p>
          <a:p>
            <a:pPr defTabSz="914400">
              <a:defRPr/>
            </a:pPr>
            <a:endParaRPr lang="bn-IN" sz="3200" b="1" i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/>
            </a:endParaRPr>
          </a:p>
          <a:p>
            <a:pPr defTabSz="914400">
              <a:defRPr/>
            </a:pPr>
            <a:r>
              <a:rPr lang="bn-IN" sz="32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মাকসুদা </a:t>
            </a:r>
            <a:r>
              <a:rPr lang="bn-IN" sz="32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মিমি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সহকারী শিক্ষক </a:t>
            </a:r>
          </a:p>
          <a:p>
            <a:pPr defTabSz="914400">
              <a:defRPr/>
            </a:pPr>
            <a:r>
              <a:rPr lang="bn-IN" sz="24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সূর্য্যনগর দ্বি-মুখী  </a:t>
            </a: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উচ্চ বিদ্যালয়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রাজবাড়ী সদর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রাজবাড়ী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84" y="1594442"/>
            <a:ext cx="2289219" cy="22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3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82981" y="2744683"/>
            <a:ext cx="5215944" cy="314096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231" y="340775"/>
            <a:ext cx="7289444" cy="128089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8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8208" y="3219718"/>
            <a:ext cx="5756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গার্হস্থ্য বিজ্ঞান </a:t>
            </a:r>
          </a:p>
          <a:p>
            <a:r>
              <a:rPr lang="en-US" sz="3200" dirty="0" smtClean="0"/>
              <a:t>শ্রেণিঃ</a:t>
            </a:r>
            <a:r>
              <a:rPr lang="bn-IN" sz="3200" dirty="0" smtClean="0"/>
              <a:t>   নবম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অধ্যায়ঃতৃতীয়(গৃহ সম্পদ)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১,২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i="1" kern="0" dirty="0" smtClean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022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54915" y="1132200"/>
            <a:ext cx="336937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9316" y="2462456"/>
            <a:ext cx="68563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সম্পদ কী তা ব্যাখ্যা করতে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dirty="0" smtClean="0">
                <a:latin typeface="NikoshBAN" pitchFamily="2" charset="0"/>
              </a:rPr>
              <a:t>সম্পদের বৈশিষ্ট্য ব্যাখ্যা </a:t>
            </a:r>
            <a:r>
              <a:rPr lang="bn-IN" sz="3200" dirty="0"/>
              <a:t>করতে</a:t>
            </a:r>
            <a:r>
              <a:rPr lang="bn-IN" sz="3200" dirty="0" smtClean="0">
                <a:latin typeface="NikoshBAN" pitchFamily="2" charset="0"/>
              </a:rPr>
              <a:t> পারবে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51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প্রাকৃতিক-সম্পদ - আদিতমারী উপজেল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26" y="2888353"/>
            <a:ext cx="3622191" cy="222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যাকাত দিলে সম্পদ বৃদ্ধি পায় | BD Times3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748" y="2888353"/>
            <a:ext cx="3274430" cy="227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মানব সম্পদ উন্নয়নে কারিগরি শিক্ষ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711" y="2888353"/>
            <a:ext cx="3565977" cy="237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33165" y="874621"/>
            <a:ext cx="6333785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চলো এবার আমরা কিছু চিত্র দেখি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18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0112" y="2960461"/>
            <a:ext cx="2782955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সম্পদ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03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233" y="1389776"/>
            <a:ext cx="10737235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/>
              <a:t>‘</a:t>
            </a:r>
            <a:r>
              <a:rPr lang="as-IN" sz="2800" dirty="0">
                <a:solidFill>
                  <a:schemeClr val="accent6">
                    <a:lumMod val="50000"/>
                  </a:schemeClr>
                </a:solidFill>
              </a:rPr>
              <a:t>সম্পদ’ গৃহ ব্যবস্থাপনার মৌলিক উপকরণ। </a:t>
            </a:r>
            <a:endParaRPr lang="b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s-IN" sz="2800" dirty="0" smtClean="0">
                <a:solidFill>
                  <a:schemeClr val="accent6">
                    <a:lumMod val="50000"/>
                  </a:schemeClr>
                </a:solidFill>
              </a:rPr>
              <a:t>সম্পদ </a:t>
            </a:r>
            <a:r>
              <a:rPr lang="as-IN" sz="2800" dirty="0">
                <a:solidFill>
                  <a:schemeClr val="accent6">
                    <a:lumMod val="50000"/>
                  </a:schemeClr>
                </a:solidFill>
              </a:rPr>
              <a:t>ছাড়া লক্ষ্য অর্জন সম্ভব নয়</a:t>
            </a:r>
            <a:r>
              <a:rPr lang="as-IN" sz="2800" dirty="0" smtClean="0">
                <a:solidFill>
                  <a:schemeClr val="accent6">
                    <a:lumMod val="50000"/>
                  </a:schemeClr>
                </a:solidFill>
              </a:rPr>
              <a:t>।</a:t>
            </a:r>
            <a:endParaRPr lang="b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s-IN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s-IN" sz="2800" dirty="0">
                <a:solidFill>
                  <a:schemeClr val="accent6">
                    <a:lumMod val="50000"/>
                  </a:schemeClr>
                </a:solidFill>
              </a:rPr>
              <a:t>অর্থনীতিতে যেসব বস্তু বা সেবা সামগ্রী মানুষের অভাব </a:t>
            </a: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</a:rPr>
              <a:t>মোচনে</a:t>
            </a:r>
            <a:r>
              <a:rPr lang="as-IN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s-IN" sz="2800" dirty="0">
                <a:solidFill>
                  <a:schemeClr val="accent6">
                    <a:lumMod val="50000"/>
                  </a:schemeClr>
                </a:solidFill>
              </a:rPr>
              <a:t>সহায়ক </a:t>
            </a:r>
            <a:endParaRPr lang="b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s-IN" sz="2800" dirty="0" smtClean="0">
                <a:solidFill>
                  <a:schemeClr val="accent6">
                    <a:lumMod val="50000"/>
                  </a:schemeClr>
                </a:solidFill>
              </a:rPr>
              <a:t>এবং </a:t>
            </a:r>
            <a:r>
              <a:rPr lang="as-IN" sz="2800" dirty="0">
                <a:solidFill>
                  <a:schemeClr val="accent6">
                    <a:lumMod val="50000"/>
                  </a:schemeClr>
                </a:solidFill>
              </a:rPr>
              <a:t>যার বিনিময়মূল্য আছে তাই সম্পদ</a:t>
            </a:r>
            <a:r>
              <a:rPr lang="as-IN" sz="2800" dirty="0" smtClean="0">
                <a:solidFill>
                  <a:schemeClr val="accent6">
                    <a:lumMod val="50000"/>
                  </a:schemeClr>
                </a:solidFill>
              </a:rPr>
              <a:t>।</a:t>
            </a:r>
            <a:endParaRPr lang="b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s-IN" sz="2800" dirty="0" smtClean="0"/>
              <a:t> </a:t>
            </a:r>
            <a:r>
              <a:rPr lang="as-IN" sz="2800" dirty="0">
                <a:solidFill>
                  <a:srgbClr val="002060"/>
                </a:solidFill>
              </a:rPr>
              <a:t>কিন্তু গার্হস্থ্য বিজ্ঞানে যা দ্বারা পরিবার সকল চাহিদা পূরণ করে </a:t>
            </a:r>
            <a:endParaRPr lang="bn-IN" sz="2800" dirty="0" smtClean="0">
              <a:solidFill>
                <a:srgbClr val="002060"/>
              </a:solidFill>
            </a:endParaRPr>
          </a:p>
          <a:p>
            <a:r>
              <a:rPr lang="as-IN" sz="2800" dirty="0" smtClean="0">
                <a:solidFill>
                  <a:srgbClr val="002060"/>
                </a:solidFill>
              </a:rPr>
              <a:t>এবং </a:t>
            </a:r>
            <a:r>
              <a:rPr lang="as-IN" sz="2800" dirty="0">
                <a:solidFill>
                  <a:srgbClr val="002060"/>
                </a:solidFill>
              </a:rPr>
              <a:t>অভিষ্ট লক্ষ্য অর্জন করে তাই সম্পদ</a:t>
            </a:r>
            <a:r>
              <a:rPr lang="as-IN" sz="2800" dirty="0" smtClean="0">
                <a:solidFill>
                  <a:srgbClr val="002060"/>
                </a:solidFill>
              </a:rPr>
              <a:t>।</a:t>
            </a:r>
            <a:endParaRPr lang="bn-IN" sz="2800" dirty="0" smtClean="0">
              <a:solidFill>
                <a:srgbClr val="002060"/>
              </a:solidFill>
            </a:endParaRPr>
          </a:p>
          <a:p>
            <a:r>
              <a:rPr lang="as-IN" sz="2800" dirty="0" smtClean="0">
                <a:solidFill>
                  <a:srgbClr val="002060"/>
                </a:solidFill>
              </a:rPr>
              <a:t> </a:t>
            </a:r>
            <a:r>
              <a:rPr lang="as-IN" sz="2800" dirty="0">
                <a:solidFill>
                  <a:srgbClr val="002060"/>
                </a:solidFill>
              </a:rPr>
              <a:t>যেমন: অর্থ, জমি, বাড়ি, গাড়ি, গৃহের যাবতীয় দ্রব্যসামগ্রী </a:t>
            </a:r>
            <a:endParaRPr lang="bn-IN" sz="2800" dirty="0" smtClean="0">
              <a:solidFill>
                <a:srgbClr val="002060"/>
              </a:solidFill>
            </a:endParaRPr>
          </a:p>
          <a:p>
            <a:r>
              <a:rPr lang="as-IN" sz="2800" dirty="0" smtClean="0">
                <a:solidFill>
                  <a:srgbClr val="002060"/>
                </a:solidFill>
              </a:rPr>
              <a:t>এবং </a:t>
            </a:r>
            <a:r>
              <a:rPr lang="as-IN" sz="2800" dirty="0">
                <a:solidFill>
                  <a:srgbClr val="002060"/>
                </a:solidFill>
              </a:rPr>
              <a:t>শক্তি, সময়, স্বাস্থ্য ইত্যাদি</a:t>
            </a:r>
            <a:r>
              <a:rPr lang="as-IN" sz="2800" dirty="0"/>
              <a:t>। </a:t>
            </a:r>
            <a:r>
              <a:rPr lang="as-IN" sz="2800" dirty="0">
                <a:solidFill>
                  <a:srgbClr val="00B050"/>
                </a:solidFill>
              </a:rPr>
              <a:t>সুতরাং আমরা বলতে পারি, </a:t>
            </a:r>
            <a:endParaRPr lang="bn-IN" sz="2800" dirty="0" smtClean="0">
              <a:solidFill>
                <a:srgbClr val="00B050"/>
              </a:solidFill>
            </a:endParaRPr>
          </a:p>
          <a:p>
            <a:r>
              <a:rPr lang="as-IN" sz="2800" dirty="0" smtClean="0">
                <a:solidFill>
                  <a:srgbClr val="00B050"/>
                </a:solidFill>
              </a:rPr>
              <a:t>যা </a:t>
            </a:r>
            <a:r>
              <a:rPr lang="as-IN" sz="2800" dirty="0">
                <a:solidFill>
                  <a:srgbClr val="00B050"/>
                </a:solidFill>
              </a:rPr>
              <a:t>ব্যবহার করে আমরা তৃপ্ত হই, আমাদের চাহিদা মেটাতে পারে</a:t>
            </a:r>
            <a:r>
              <a:rPr lang="as-IN" sz="2800" dirty="0" smtClean="0">
                <a:solidFill>
                  <a:srgbClr val="00B050"/>
                </a:solidFill>
              </a:rPr>
              <a:t>,</a:t>
            </a:r>
            <a:endParaRPr lang="bn-IN" sz="2800" dirty="0" smtClean="0">
              <a:solidFill>
                <a:srgbClr val="00B050"/>
              </a:solidFill>
            </a:endParaRPr>
          </a:p>
          <a:p>
            <a:r>
              <a:rPr lang="as-IN" sz="2800" dirty="0" smtClean="0">
                <a:solidFill>
                  <a:srgbClr val="00B050"/>
                </a:solidFill>
              </a:rPr>
              <a:t> </a:t>
            </a:r>
            <a:r>
              <a:rPr lang="as-IN" sz="2800" dirty="0">
                <a:solidFill>
                  <a:srgbClr val="00B050"/>
                </a:solidFill>
              </a:rPr>
              <a:t>অভাব দূর করতে পারে এবং লক্ষ্য অর্জনে সহায়তা করে তাই সম্পদ।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1634" y="290294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bn-IN" sz="2400" b="1" dirty="0" smtClean="0">
                <a:latin typeface="Segoe UI Historic" panose="020B0502040204020203" pitchFamily="34" charset="0"/>
              </a:rPr>
              <a:t>উপযোগ</a:t>
            </a:r>
            <a:r>
              <a:rPr lang="as-IN" sz="2400" b="1" dirty="0" smtClean="0">
                <a:latin typeface="Segoe UI Historic" panose="020B0502040204020203" pitchFamily="34" charset="0"/>
              </a:rPr>
              <a:t> </a:t>
            </a:r>
            <a:r>
              <a:rPr lang="as-IN" sz="2400" b="1" dirty="0">
                <a:latin typeface="Segoe UI Historic" panose="020B0502040204020203" pitchFamily="34" charset="0"/>
              </a:rPr>
              <a:t>(</a:t>
            </a:r>
            <a:r>
              <a:rPr lang="en-US" sz="2400" b="1" dirty="0">
                <a:latin typeface="Segoe UI Historic" panose="020B0502040204020203" pitchFamily="34" charset="0"/>
              </a:rPr>
              <a:t>Utility</a:t>
            </a:r>
            <a:r>
              <a:rPr lang="en-US" sz="2400" b="1" dirty="0" smtClean="0">
                <a:latin typeface="Segoe UI Historic" panose="020B0502040204020203" pitchFamily="34" charset="0"/>
              </a:rPr>
              <a:t>)</a:t>
            </a:r>
            <a:endParaRPr lang="bn-IN" sz="2400" b="1" dirty="0" smtClean="0">
              <a:latin typeface="Segoe UI Historic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as-IN" sz="2400" b="1" dirty="0" smtClean="0">
                <a:latin typeface="Segoe UI Historic" panose="020B0502040204020203" pitchFamily="34" charset="0"/>
              </a:rPr>
              <a:t>আয়ত্তাধীন </a:t>
            </a:r>
            <a:r>
              <a:rPr lang="as-IN" sz="2400" b="1" dirty="0">
                <a:latin typeface="Segoe UI Historic" panose="020B0502040204020203" pitchFamily="34" charset="0"/>
              </a:rPr>
              <a:t>(</a:t>
            </a:r>
            <a:r>
              <a:rPr lang="en-US" sz="2400" b="1" dirty="0">
                <a:latin typeface="Segoe UI Historic" panose="020B0502040204020203" pitchFamily="34" charset="0"/>
              </a:rPr>
              <a:t>Accessibility) </a:t>
            </a:r>
            <a:endParaRPr lang="bn-IN" sz="2400" b="1" dirty="0" smtClean="0">
              <a:latin typeface="Segoe UI Historic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as-IN" sz="2400" b="1" dirty="0" smtClean="0">
                <a:latin typeface="Segoe UI Historic" panose="020B0502040204020203" pitchFamily="34" charset="0"/>
              </a:rPr>
              <a:t>সীমাবদ্ধতা </a:t>
            </a:r>
            <a:r>
              <a:rPr lang="as-IN" sz="2400" b="1" dirty="0">
                <a:latin typeface="Segoe UI Historic" panose="020B0502040204020203" pitchFamily="34" charset="0"/>
              </a:rPr>
              <a:t>(</a:t>
            </a:r>
            <a:r>
              <a:rPr lang="en-US" sz="2400" b="1" dirty="0">
                <a:latin typeface="Segoe UI Historic" panose="020B0502040204020203" pitchFamily="34" charset="0"/>
              </a:rPr>
              <a:t>Limitation</a:t>
            </a:r>
            <a:r>
              <a:rPr lang="en-US" sz="2400" b="1" dirty="0" smtClean="0">
                <a:latin typeface="Segoe UI Historic" panose="020B0502040204020203" pitchFamily="34" charset="0"/>
              </a:rPr>
              <a:t>)</a:t>
            </a:r>
            <a:endParaRPr lang="bn-IN" sz="2400" b="1" dirty="0" smtClean="0">
              <a:latin typeface="Segoe UI Historic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as-IN" sz="2400" b="1" dirty="0" smtClean="0">
                <a:latin typeface="Segoe UI Historic" panose="020B0502040204020203" pitchFamily="34" charset="0"/>
              </a:rPr>
              <a:t>পরস্পর </a:t>
            </a:r>
            <a:r>
              <a:rPr lang="as-IN" sz="2400" b="1" dirty="0">
                <a:latin typeface="Segoe UI Historic" panose="020B0502040204020203" pitchFamily="34" charset="0"/>
              </a:rPr>
              <a:t>পরিবর্তনশীলতা (</a:t>
            </a:r>
            <a:r>
              <a:rPr lang="en-US" sz="2400" b="1" dirty="0">
                <a:latin typeface="Segoe UI Historic" panose="020B0502040204020203" pitchFamily="34" charset="0"/>
              </a:rPr>
              <a:t>Inter-changeability</a:t>
            </a:r>
            <a:r>
              <a:rPr lang="en-US" sz="2400" b="1" dirty="0" smtClean="0">
                <a:latin typeface="Segoe UI Historic" panose="020B0502040204020203" pitchFamily="34" charset="0"/>
              </a:rPr>
              <a:t>)</a:t>
            </a:r>
            <a:endParaRPr lang="bn-IN" sz="2400" b="1" dirty="0" smtClean="0">
              <a:latin typeface="Segoe UI Historic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bn-IN" sz="2400" b="1" dirty="0" smtClean="0">
                <a:latin typeface="Segoe UI Historic" panose="020B0502040204020203" pitchFamily="34" charset="0"/>
              </a:rPr>
              <a:t>পরিচালনা যোগ্যতা</a:t>
            </a:r>
            <a:r>
              <a:rPr lang="as-IN" sz="2400" b="1" dirty="0" smtClean="0">
                <a:latin typeface="Segoe UI Historic" panose="020B0502040204020203" pitchFamily="34" charset="0"/>
              </a:rPr>
              <a:t>(</a:t>
            </a:r>
            <a:r>
              <a:rPr lang="en-US" sz="2400" b="1" dirty="0">
                <a:latin typeface="Segoe UI Historic" panose="020B0502040204020203" pitchFamily="34" charset="0"/>
              </a:rPr>
              <a:t>Manageability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661634" y="117717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sz="2400" dirty="0">
                <a:latin typeface="NikoshBAN"/>
              </a:rPr>
              <a:t>সম্পদের বৈশিষ্ট্য সম্পদ আমাদের যাবতীয় চাহিদা পূরণের হাতিয়ার। সম্পদ ব্যবহার করে আমরা উপকৃত হই। সম্পদের </a:t>
            </a:r>
            <a:r>
              <a:rPr lang="as-IN" sz="2400" dirty="0" smtClean="0">
                <a:latin typeface="NikoshBAN"/>
              </a:rPr>
              <a:t>বৈশিষ্ট্যগু</a:t>
            </a:r>
            <a:r>
              <a:rPr lang="bn-IN" sz="2400" dirty="0" smtClean="0">
                <a:latin typeface="NikoshBAN"/>
              </a:rPr>
              <a:t>লো </a:t>
            </a:r>
            <a:r>
              <a:rPr lang="as-IN" sz="2400" dirty="0" smtClean="0">
                <a:latin typeface="NikoshBAN"/>
              </a:rPr>
              <a:t>হচ্ছে </a:t>
            </a:r>
            <a:r>
              <a:rPr lang="as-IN" sz="2400" dirty="0">
                <a:latin typeface="NikoshBAN"/>
              </a:rPr>
              <a:t>:</a:t>
            </a:r>
            <a:endParaRPr lang="en-US" sz="2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3633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8647" y="631064"/>
            <a:ext cx="807505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dirty="0" smtClean="0">
                <a:latin typeface="Segoe UI Historic" panose="020B0502040204020203" pitchFamily="34" charset="0"/>
              </a:rPr>
              <a:t>১। </a:t>
            </a:r>
            <a:r>
              <a:rPr lang="bn-IN" dirty="0" smtClean="0">
                <a:latin typeface="Segoe UI Historic" panose="020B0502040204020203" pitchFamily="34" charset="0"/>
              </a:rPr>
              <a:t>উপযোগ</a:t>
            </a:r>
            <a:r>
              <a:rPr lang="as-IN" dirty="0" smtClean="0">
                <a:latin typeface="Segoe UI Historic" panose="020B0502040204020203" pitchFamily="34" charset="0"/>
              </a:rPr>
              <a:t> (</a:t>
            </a:r>
            <a:r>
              <a:rPr lang="en-US" dirty="0" smtClean="0">
                <a:latin typeface="Segoe UI Historic" panose="020B0502040204020203" pitchFamily="34" charset="0"/>
              </a:rPr>
              <a:t>Utility)-</a:t>
            </a:r>
            <a:r>
              <a:rPr lang="as-IN" dirty="0" smtClean="0">
                <a:latin typeface="Segoe UI Historic" panose="020B0502040204020203" pitchFamily="34" charset="0"/>
              </a:rPr>
              <a:t>মানুষের </a:t>
            </a:r>
            <a:r>
              <a:rPr lang="as-IN" dirty="0">
                <a:latin typeface="Segoe UI Historic" panose="020B0502040204020203" pitchFamily="34" charset="0"/>
              </a:rPr>
              <a:t>অভাব </a:t>
            </a:r>
            <a:r>
              <a:rPr lang="bn-IN" dirty="0" smtClean="0">
                <a:latin typeface="Segoe UI Historic" panose="020B0502040204020203" pitchFamily="34" charset="0"/>
              </a:rPr>
              <a:t>মোচন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পণ্যের </a:t>
            </a:r>
            <a:r>
              <a:rPr lang="as-IN" dirty="0" smtClean="0">
                <a:latin typeface="Segoe UI Historic" panose="020B0502040204020203" pitchFamily="34" charset="0"/>
              </a:rPr>
              <a:t>ক্ষমতাই</a:t>
            </a:r>
            <a:r>
              <a:rPr lang="bn-IN" dirty="0" smtClean="0">
                <a:latin typeface="Segoe UI Historic" panose="020B0502040204020203" pitchFamily="34" charset="0"/>
              </a:rPr>
              <a:t>  উপযোগ।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যেসব </a:t>
            </a:r>
            <a:r>
              <a:rPr lang="as-IN" dirty="0" smtClean="0">
                <a:latin typeface="Segoe UI Historic" panose="020B0502040204020203" pitchFamily="34" charset="0"/>
              </a:rPr>
              <a:t>দ্রব্যসামগ্রীর </a:t>
            </a:r>
            <a:r>
              <a:rPr lang="bn-IN" dirty="0">
                <a:latin typeface="Segoe UI Historic" panose="020B0502040204020203" pitchFamily="34" charset="0"/>
              </a:rPr>
              <a:t>উপযোগ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আছে সেসব দ্রব্যসামগ্রী মানুষ পেতে চায়। কারণ </a:t>
            </a:r>
            <a:r>
              <a:rPr lang="bn-IN" dirty="0">
                <a:latin typeface="Segoe UI Historic" panose="020B0502040204020203" pitchFamily="34" charset="0"/>
              </a:rPr>
              <a:t>উপযোগ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বিশিষ্ট দ্রব্যসামগ্রী ব্যবহারের মাধ্যমে মানুষ তার অভাব মেটাতে সক্ষম হয়। তাই পণ্য বা সম্পদের অন্যতম বৈশিষ্ট্য </a:t>
            </a:r>
            <a:r>
              <a:rPr lang="as-IN" dirty="0" smtClean="0">
                <a:latin typeface="Segoe UI Historic" panose="020B0502040204020203" pitchFamily="34" charset="0"/>
              </a:rPr>
              <a:t>হ</a:t>
            </a:r>
            <a:r>
              <a:rPr lang="bn-IN" dirty="0" smtClean="0">
                <a:latin typeface="Segoe UI Historic" panose="020B0502040204020203" pitchFamily="34" charset="0"/>
              </a:rPr>
              <a:t>লো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bn-IN" dirty="0" smtClean="0">
                <a:latin typeface="Segoe UI Historic" panose="020B0502040204020203" pitchFamily="34" charset="0"/>
              </a:rPr>
              <a:t>উপযোগ।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6784" y="237112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b="1" dirty="0">
                <a:latin typeface="Segoe UI Historic" panose="020B0502040204020203" pitchFamily="34" charset="0"/>
              </a:rPr>
              <a:t>চারটি উপায়ে </a:t>
            </a:r>
            <a:r>
              <a:rPr lang="as-IN" b="1" dirty="0" smtClean="0">
                <a:latin typeface="Segoe UI Historic" panose="020B0502040204020203" pitchFamily="34" charset="0"/>
              </a:rPr>
              <a:t>উপ</a:t>
            </a:r>
            <a:r>
              <a:rPr lang="bn-IN" b="1" dirty="0">
                <a:latin typeface="Segoe UI Historic" panose="020B0502040204020203" pitchFamily="34" charset="0"/>
              </a:rPr>
              <a:t>যোগ</a:t>
            </a:r>
            <a:r>
              <a:rPr lang="as-IN" b="1" dirty="0" smtClean="0">
                <a:latin typeface="Segoe UI Historic" panose="020B0502040204020203" pitchFamily="34" charset="0"/>
              </a:rPr>
              <a:t> </a:t>
            </a:r>
            <a:r>
              <a:rPr lang="as-IN" b="1" dirty="0">
                <a:latin typeface="Segoe UI Historic" panose="020B0502040204020203" pitchFamily="34" charset="0"/>
              </a:rPr>
              <a:t>বৃদ্ধি করা যায় </a:t>
            </a:r>
            <a:r>
              <a:rPr lang="as-IN" b="1" dirty="0" smtClean="0">
                <a:latin typeface="Segoe UI Historic" panose="020B0502040204020203" pitchFamily="34" charset="0"/>
              </a:rPr>
              <a:t>–</a:t>
            </a:r>
            <a:endParaRPr lang="bn-IN" b="1" dirty="0" smtClean="0">
              <a:latin typeface="Segoe UI Historic" panose="020B0502040204020203" pitchFamily="34" charset="0"/>
            </a:endParaRPr>
          </a:p>
          <a:p>
            <a:endParaRPr lang="bn-IN" b="1" dirty="0" smtClean="0">
              <a:latin typeface="Segoe UI Historic" panose="020B0502040204020203" pitchFamily="34" charset="0"/>
            </a:endParaRPr>
          </a:p>
          <a:p>
            <a:r>
              <a:rPr lang="as-IN" dirty="0" smtClean="0">
                <a:latin typeface="Segoe UI Historic" panose="020B0502040204020203" pitchFamily="34" charset="0"/>
              </a:rPr>
              <a:t> </a:t>
            </a:r>
            <a:endParaRPr lang="bn-IN" dirty="0" smtClean="0">
              <a:latin typeface="Segoe UI Historic" panose="020B0502040204020203" pitchFamily="34" charset="0"/>
            </a:endParaRPr>
          </a:p>
          <a:p>
            <a:endParaRPr lang="bn-IN" dirty="0" smtClean="0">
              <a:latin typeface="Segoe UI Historic" panose="020B0502040204020203" pitchFamily="34" charset="0"/>
            </a:endParaRPr>
          </a:p>
          <a:p>
            <a:endParaRPr lang="bn-IN" dirty="0" smtClean="0">
              <a:latin typeface="Segoe UI Historic" panose="020B0502040204020203" pitchFamily="34" charset="0"/>
            </a:endParaRPr>
          </a:p>
          <a:p>
            <a:r>
              <a:rPr lang="as-IN" dirty="0" smtClean="0">
                <a:latin typeface="Segoe UI Historic" panose="020B0502040204020203" pitchFamily="34" charset="0"/>
              </a:rPr>
              <a:t>যেমন </a:t>
            </a:r>
            <a:r>
              <a:rPr lang="as-IN" dirty="0">
                <a:latin typeface="Segoe UI Historic" panose="020B0502040204020203" pitchFamily="34" charset="0"/>
              </a:rPr>
              <a:t>: চাউলকে সিদ্ধ করে ভাত রান্না করা হয়, যখন </a:t>
            </a:r>
            <a:r>
              <a:rPr lang="bn-IN" dirty="0" smtClean="0">
                <a:latin typeface="Segoe UI Historic" panose="020B0502040204020203" pitchFamily="34" charset="0"/>
              </a:rPr>
              <a:t>গু</a:t>
            </a:r>
            <a:r>
              <a:rPr lang="as-IN" dirty="0" smtClean="0">
                <a:latin typeface="Segoe UI Historic" panose="020B0502040204020203" pitchFamily="34" charset="0"/>
              </a:rPr>
              <a:t>ড়া </a:t>
            </a:r>
            <a:r>
              <a:rPr lang="as-IN" dirty="0">
                <a:latin typeface="Segoe UI Historic" panose="020B0502040204020203" pitchFamily="34" charset="0"/>
              </a:rPr>
              <a:t>করে পিঠা তৈরি করা হয় তখন এর </a:t>
            </a:r>
            <a:r>
              <a:rPr lang="bn-IN" dirty="0" smtClean="0">
                <a:latin typeface="Segoe UI Historic" panose="020B0502040204020203" pitchFamily="34" charset="0"/>
              </a:rPr>
              <a:t>উপযোগিতা</a:t>
            </a:r>
            <a:r>
              <a:rPr lang="as-IN" dirty="0" smtClean="0">
                <a:latin typeface="Segoe UI Historic" panose="020B0502040204020203" pitchFamily="34" charset="0"/>
              </a:rPr>
              <a:t> বৃদ্ধি </a:t>
            </a:r>
            <a:r>
              <a:rPr lang="as-IN" dirty="0">
                <a:latin typeface="Segoe UI Historic" panose="020B0502040204020203" pitchFamily="34" charset="0"/>
              </a:rPr>
              <a:t>পায়</a:t>
            </a:r>
            <a:r>
              <a:rPr lang="as-IN" dirty="0" smtClean="0">
                <a:latin typeface="Segoe UI Historic" panose="020B0502040204020203" pitchFamily="34" charset="0"/>
              </a:rPr>
              <a:t>।</a:t>
            </a:r>
            <a:endParaRPr lang="bn-IN" dirty="0" smtClean="0">
              <a:latin typeface="Segoe UI Historic" panose="020B0502040204020203" pitchFamily="34" charset="0"/>
            </a:endParaRPr>
          </a:p>
          <a:p>
            <a:endParaRPr lang="bn-IN" dirty="0">
              <a:latin typeface="Segoe UI Historic" panose="020B0502040204020203" pitchFamily="34" charset="0"/>
            </a:endParaRPr>
          </a:p>
          <a:p>
            <a:r>
              <a:rPr lang="as-IN" b="1" dirty="0" smtClean="0">
                <a:latin typeface="Segoe UI Historic" panose="020B0502040204020203" pitchFamily="34" charset="0"/>
              </a:rPr>
              <a:t>খ</a:t>
            </a:r>
            <a:r>
              <a:rPr lang="bn-IN" b="1" dirty="0" smtClean="0">
                <a:latin typeface="Segoe UI Historic" panose="020B0502040204020203" pitchFamily="34" charset="0"/>
              </a:rPr>
              <a:t>)</a:t>
            </a:r>
            <a:r>
              <a:rPr lang="as-IN" b="1" dirty="0" smtClean="0">
                <a:latin typeface="Segoe UI Historic" panose="020B0502040204020203" pitchFamily="34" charset="0"/>
              </a:rPr>
              <a:t> সময়</a:t>
            </a:r>
            <a:r>
              <a:rPr lang="bn-IN" dirty="0" smtClean="0">
                <a:latin typeface="Segoe UI Historic" panose="020B0502040204020203" pitchFamily="34" charset="0"/>
              </a:rPr>
              <a:t> </a:t>
            </a:r>
            <a:r>
              <a:rPr lang="bn-IN" b="1" dirty="0" smtClean="0">
                <a:latin typeface="Segoe UI Historic" panose="020B0502040204020203" pitchFamily="34" charset="0"/>
              </a:rPr>
              <a:t>উপযোগী</a:t>
            </a:r>
            <a:r>
              <a:rPr lang="bn-IN" dirty="0" smtClean="0">
                <a:latin typeface="Segoe UI Historic" panose="020B0502040204020203" pitchFamily="34" charset="0"/>
              </a:rPr>
              <a:t> </a:t>
            </a:r>
            <a:r>
              <a:rPr lang="as-IN" b="1" dirty="0" smtClean="0">
                <a:latin typeface="Segoe UI Historic" panose="020B0502040204020203" pitchFamily="34" charset="0"/>
              </a:rPr>
              <a:t>ব্যবহার </a:t>
            </a:r>
            <a:r>
              <a:rPr lang="as-IN" b="1" dirty="0">
                <a:latin typeface="Segoe UI Historic" panose="020B0502040204020203" pitchFamily="34" charset="0"/>
              </a:rPr>
              <a:t>করে – </a:t>
            </a:r>
            <a:endParaRPr lang="bn-IN" b="1" dirty="0" smtClean="0">
              <a:latin typeface="Segoe UI Historic" panose="020B0502040204020203" pitchFamily="34" charset="0"/>
            </a:endParaRPr>
          </a:p>
          <a:p>
            <a:endParaRPr lang="bn-IN" b="1" dirty="0" smtClean="0">
              <a:latin typeface="Segoe UI Historic" panose="020B0502040204020203" pitchFamily="34" charset="0"/>
            </a:endParaRPr>
          </a:p>
          <a:p>
            <a:r>
              <a:rPr lang="as-IN" dirty="0" smtClean="0">
                <a:latin typeface="Segoe UI Historic" panose="020B0502040204020203" pitchFamily="34" charset="0"/>
              </a:rPr>
              <a:t>আমরা </a:t>
            </a:r>
            <a:r>
              <a:rPr lang="as-IN" dirty="0">
                <a:latin typeface="Segoe UI Historic" panose="020B0502040204020203" pitchFamily="34" charset="0"/>
              </a:rPr>
              <a:t>ব্যাংকে অর্থ সঞ্চয় করি, যদি জমি বা বাড়ি ক্রয়ের </a:t>
            </a:r>
            <a:r>
              <a:rPr lang="as-IN" dirty="0" smtClean="0">
                <a:latin typeface="Segoe UI Historic" panose="020B0502040204020203" pitchFamily="34" charset="0"/>
              </a:rPr>
              <a:t>ক্ষেত্রে </a:t>
            </a:r>
            <a:r>
              <a:rPr lang="as-IN" dirty="0">
                <a:latin typeface="Segoe UI Historic" panose="020B0502040204020203" pitchFamily="34" charset="0"/>
              </a:rPr>
              <a:t>এই অর্থ ব্যবহার করতে পারি তবেই অর্থের </a:t>
            </a:r>
            <a:r>
              <a:rPr lang="bn-IN" dirty="0">
                <a:latin typeface="Segoe UI Historic" panose="020B0502040204020203" pitchFamily="34" charset="0"/>
              </a:rPr>
              <a:t>উপযোগিতা</a:t>
            </a:r>
            <a:r>
              <a:rPr lang="as-IN" dirty="0" smtClean="0">
                <a:latin typeface="Segoe UI Historic" panose="020B0502040204020203" pitchFamily="34" charset="0"/>
              </a:rPr>
              <a:t> </a:t>
            </a:r>
            <a:r>
              <a:rPr lang="as-IN" dirty="0">
                <a:latin typeface="Segoe UI Historic" panose="020B0502040204020203" pitchFamily="34" charset="0"/>
              </a:rPr>
              <a:t>বৃদ্ধি পায়। </a:t>
            </a:r>
            <a:endParaRPr lang="bn-IN" dirty="0" smtClean="0">
              <a:latin typeface="Segoe UI Historic" panose="020B0502040204020203" pitchFamily="34" charset="0"/>
            </a:endParaRPr>
          </a:p>
          <a:p>
            <a:endParaRPr lang="bn-IN" dirty="0" smtClean="0">
              <a:latin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6784" y="3034450"/>
            <a:ext cx="3308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b="1" dirty="0" smtClean="0">
                <a:latin typeface="Segoe UI Historic" panose="020B0502040204020203" pitchFamily="34" charset="0"/>
              </a:rPr>
              <a:t>ক</a:t>
            </a:r>
            <a:r>
              <a:rPr lang="bn-IN" b="1" dirty="0" smtClean="0">
                <a:latin typeface="Segoe UI Historic" panose="020B0502040204020203" pitchFamily="34" charset="0"/>
              </a:rPr>
              <a:t>)</a:t>
            </a:r>
            <a:r>
              <a:rPr lang="as-IN" b="1" dirty="0" smtClean="0">
                <a:latin typeface="Segoe UI Historic" panose="020B0502040204020203" pitchFamily="34" charset="0"/>
              </a:rPr>
              <a:t> </a:t>
            </a:r>
            <a:r>
              <a:rPr lang="as-IN" b="1" dirty="0">
                <a:latin typeface="Segoe UI Historic" panose="020B0502040204020203" pitchFamily="34" charset="0"/>
              </a:rPr>
              <a:t>আকৃতির পরিবর্তন করে –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68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440</TotalTime>
  <Words>596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Century Gothic</vt:lpstr>
      <vt:lpstr>inherit</vt:lpstr>
      <vt:lpstr>Kalpurush</vt:lpstr>
      <vt:lpstr>NikoshBAN</vt:lpstr>
      <vt:lpstr>Segoe UI Historic</vt:lpstr>
      <vt:lpstr>Vrinda</vt:lpstr>
      <vt:lpstr>Wingdings 3</vt:lpstr>
      <vt:lpstr>Wisp</vt:lpstr>
      <vt:lpstr>PowerPoint Presentation</vt:lpstr>
      <vt:lpstr>  পরিচিতি   </vt:lpstr>
      <vt:lpstr> পাঠ পরিচিতি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Windows User</dc:creator>
  <cp:lastModifiedBy>Windows User</cp:lastModifiedBy>
  <cp:revision>19</cp:revision>
  <dcterms:created xsi:type="dcterms:W3CDTF">2020-10-06T14:04:30Z</dcterms:created>
  <dcterms:modified xsi:type="dcterms:W3CDTF">2020-10-06T21:32:05Z</dcterms:modified>
</cp:coreProperties>
</file>