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2" r:id="rId3"/>
    <p:sldId id="271" r:id="rId4"/>
    <p:sldId id="260" r:id="rId5"/>
    <p:sldId id="274" r:id="rId6"/>
    <p:sldId id="262" r:id="rId7"/>
    <p:sldId id="263" r:id="rId8"/>
    <p:sldId id="264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660"/>
  </p:normalViewPr>
  <p:slideViewPr>
    <p:cSldViewPr>
      <p:cViewPr>
        <p:scale>
          <a:sx n="66" d="100"/>
          <a:sy n="66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41882B-8AC2-43DD-919B-ECEED305EC8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AE80518-EE5A-4C3E-A70B-0001CD61151B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ঝুঁকির</a:t>
          </a:r>
          <a:r>
            <a:rPr lang="en-US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উৎস</a:t>
          </a:r>
          <a:endParaRPr lang="en-US" sz="1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9C3E0EAF-B7A5-444C-B962-AC2353D7A7BE}" type="parTrans" cxnId="{90861999-B7EB-4C87-82F6-E4DA3AD5D33A}">
      <dgm:prSet/>
      <dgm:spPr/>
      <dgm:t>
        <a:bodyPr/>
        <a:lstStyle/>
        <a:p>
          <a:endParaRPr lang="en-US"/>
        </a:p>
      </dgm:t>
    </dgm:pt>
    <dgm:pt modelId="{66118766-3704-444A-9E36-CB9933DB0693}" type="sibTrans" cxnId="{90861999-B7EB-4C87-82F6-E4DA3AD5D33A}">
      <dgm:prSet/>
      <dgm:spPr/>
      <dgm:t>
        <a:bodyPr/>
        <a:lstStyle/>
        <a:p>
          <a:endParaRPr lang="en-US"/>
        </a:p>
      </dgm:t>
    </dgm:pt>
    <dgm:pt modelId="{06CF2749-76B9-4C3B-80B1-3CCD80B42B1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ব্যবসায়িক</a:t>
          </a:r>
          <a:r>
            <a:rPr lang="en-US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1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7E8A9029-7CA5-48D1-B709-64BC3AF721C3}" type="parTrans" cxnId="{85F639E5-0EAE-4042-94C4-84CBF868F45C}">
      <dgm:prSet/>
      <dgm:spPr/>
      <dgm:t>
        <a:bodyPr/>
        <a:lstStyle/>
        <a:p>
          <a:endParaRPr lang="en-US"/>
        </a:p>
      </dgm:t>
    </dgm:pt>
    <dgm:pt modelId="{2E7128EF-7000-4DA4-A6DA-F9DB32C92A31}" type="sibTrans" cxnId="{85F639E5-0EAE-4042-94C4-84CBF868F45C}">
      <dgm:prSet/>
      <dgm:spPr/>
      <dgm:t>
        <a:bodyPr/>
        <a:lstStyle/>
        <a:p>
          <a:endParaRPr lang="en-US"/>
        </a:p>
      </dgm:t>
    </dgm:pt>
    <dgm:pt modelId="{1ACE90C4-6558-4D21-A5C7-D9C415E81B91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আর্থিক</a:t>
          </a:r>
          <a:r>
            <a:rPr lang="en-US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1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1D3606FA-E218-45E8-BE86-510C224E9128}" type="parTrans" cxnId="{39905D65-7EDA-489E-8BEA-B6F1D96DE12F}">
      <dgm:prSet/>
      <dgm:spPr/>
      <dgm:t>
        <a:bodyPr/>
        <a:lstStyle/>
        <a:p>
          <a:endParaRPr lang="en-US"/>
        </a:p>
      </dgm:t>
    </dgm:pt>
    <dgm:pt modelId="{195C633D-CD95-4822-9671-2F6D74F28362}" type="sibTrans" cxnId="{39905D65-7EDA-489E-8BEA-B6F1D96DE12F}">
      <dgm:prSet/>
      <dgm:spPr/>
      <dgm:t>
        <a:bodyPr/>
        <a:lstStyle/>
        <a:p>
          <a:endParaRPr lang="en-US"/>
        </a:p>
      </dgm:t>
    </dgm:pt>
    <dgm:pt modelId="{ADEB40B4-B7C0-41F1-934C-2ACE0BC216C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সুদের</a:t>
          </a:r>
          <a:r>
            <a:rPr lang="en-US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হারের</a:t>
          </a:r>
          <a:r>
            <a:rPr lang="en-US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1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634F4BC9-5AFF-4CB0-8671-223B1290AB35}" type="parTrans" cxnId="{F45F4905-9814-4A3A-9690-BE850954A02A}">
      <dgm:prSet/>
      <dgm:spPr/>
      <dgm:t>
        <a:bodyPr/>
        <a:lstStyle/>
        <a:p>
          <a:endParaRPr lang="en-US"/>
        </a:p>
      </dgm:t>
    </dgm:pt>
    <dgm:pt modelId="{D0A43B26-FD8A-473F-B18E-72BB364CADD8}" type="sibTrans" cxnId="{F45F4905-9814-4A3A-9690-BE850954A02A}">
      <dgm:prSet/>
      <dgm:spPr/>
      <dgm:t>
        <a:bodyPr/>
        <a:lstStyle/>
        <a:p>
          <a:endParaRPr lang="en-US"/>
        </a:p>
      </dgm:t>
    </dgm:pt>
    <dgm:pt modelId="{C9BBAC24-26DC-4776-9235-0535F8802595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তারল্য</a:t>
          </a:r>
          <a:r>
            <a:rPr lang="en-US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1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1800" b="1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gm:t>
    </dgm:pt>
    <dgm:pt modelId="{CB486EFB-60D1-4D44-A28D-B228455200A6}" type="parTrans" cxnId="{1048C8F9-86A7-4454-A112-12CEBFA5D2C5}">
      <dgm:prSet/>
      <dgm:spPr/>
      <dgm:t>
        <a:bodyPr/>
        <a:lstStyle/>
        <a:p>
          <a:endParaRPr lang="en-US"/>
        </a:p>
      </dgm:t>
    </dgm:pt>
    <dgm:pt modelId="{3BD04346-2544-46F8-AF5E-B467EF35EA9A}" type="sibTrans" cxnId="{1048C8F9-86A7-4454-A112-12CEBFA5D2C5}">
      <dgm:prSet/>
      <dgm:spPr/>
      <dgm:t>
        <a:bodyPr/>
        <a:lstStyle/>
        <a:p>
          <a:endParaRPr lang="en-US"/>
        </a:p>
      </dgm:t>
    </dgm:pt>
    <dgm:pt modelId="{EF82D543-FE83-46BF-930B-D8EE33463BFF}" type="pres">
      <dgm:prSet presAssocID="{FD41882B-8AC2-43DD-919B-ECEED305EC8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2145B6-0589-4DCA-811F-1716289CD770}" type="pres">
      <dgm:prSet presAssocID="{CAE80518-EE5A-4C3E-A70B-0001CD61151B}" presName="centerShape" presStyleLbl="node0" presStyleIdx="0" presStyleCnt="1" custScaleX="108647" custScaleY="103709"/>
      <dgm:spPr/>
      <dgm:t>
        <a:bodyPr/>
        <a:lstStyle/>
        <a:p>
          <a:endParaRPr lang="en-US"/>
        </a:p>
      </dgm:t>
    </dgm:pt>
    <dgm:pt modelId="{BD5C0E2D-EA17-4DCF-B0E2-F197424E455C}" type="pres">
      <dgm:prSet presAssocID="{7E8A9029-7CA5-48D1-B709-64BC3AF721C3}" presName="parTrans" presStyleLbl="sibTrans2D1" presStyleIdx="0" presStyleCnt="4"/>
      <dgm:spPr/>
      <dgm:t>
        <a:bodyPr/>
        <a:lstStyle/>
        <a:p>
          <a:endParaRPr lang="en-US"/>
        </a:p>
      </dgm:t>
    </dgm:pt>
    <dgm:pt modelId="{8A1A292A-454C-41BC-B5EE-9D5DB5B4AB6F}" type="pres">
      <dgm:prSet presAssocID="{7E8A9029-7CA5-48D1-B709-64BC3AF721C3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1B1665E-A1F4-497E-BA2D-D7D44367C190}" type="pres">
      <dgm:prSet presAssocID="{06CF2749-76B9-4C3B-80B1-3CCD80B42B1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9C6988-AADF-41BE-8EA6-0D1354FBCC36}" type="pres">
      <dgm:prSet presAssocID="{1D3606FA-E218-45E8-BE86-510C224E9128}" presName="parTrans" presStyleLbl="sibTrans2D1" presStyleIdx="1" presStyleCnt="4"/>
      <dgm:spPr/>
      <dgm:t>
        <a:bodyPr/>
        <a:lstStyle/>
        <a:p>
          <a:endParaRPr lang="en-US"/>
        </a:p>
      </dgm:t>
    </dgm:pt>
    <dgm:pt modelId="{6FA67637-A67C-406F-87F2-1CBDA6FF8404}" type="pres">
      <dgm:prSet presAssocID="{1D3606FA-E218-45E8-BE86-510C224E9128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FB9E651C-071D-4718-8B96-4DF2EA628DDC}" type="pres">
      <dgm:prSet presAssocID="{1ACE90C4-6558-4D21-A5C7-D9C415E81B9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D5763C-E33B-424A-B7C8-89FBE1C4BA0C}" type="pres">
      <dgm:prSet presAssocID="{634F4BC9-5AFF-4CB0-8671-223B1290AB35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2F78083-1607-4CFF-8FBB-2A861CAF4C97}" type="pres">
      <dgm:prSet presAssocID="{634F4BC9-5AFF-4CB0-8671-223B1290AB35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073A2633-B7E2-4388-8B97-3B1A4F8DCB3C}" type="pres">
      <dgm:prSet presAssocID="{ADEB40B4-B7C0-41F1-934C-2ACE0BC216CC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C1110-D539-4864-91A0-6C5CC3A83FA2}" type="pres">
      <dgm:prSet presAssocID="{CB486EFB-60D1-4D44-A28D-B228455200A6}" presName="parTrans" presStyleLbl="sibTrans2D1" presStyleIdx="3" presStyleCnt="4"/>
      <dgm:spPr/>
      <dgm:t>
        <a:bodyPr/>
        <a:lstStyle/>
        <a:p>
          <a:endParaRPr lang="en-US"/>
        </a:p>
      </dgm:t>
    </dgm:pt>
    <dgm:pt modelId="{0C3DD370-1CF4-4AA1-98CD-9EAA673A5480}" type="pres">
      <dgm:prSet presAssocID="{CB486EFB-60D1-4D44-A28D-B228455200A6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F5FFFBDB-2859-4397-A8FC-81AAC089E011}" type="pres">
      <dgm:prSet presAssocID="{C9BBAC24-26DC-4776-9235-0535F880259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67EBFC-441E-4D2D-A2B6-BDC4832E43B8}" type="presOf" srcId="{C9BBAC24-26DC-4776-9235-0535F8802595}" destId="{F5FFFBDB-2859-4397-A8FC-81AAC089E011}" srcOrd="0" destOrd="0" presId="urn:microsoft.com/office/officeart/2005/8/layout/radial5"/>
    <dgm:cxn modelId="{77551CE0-1695-42F2-9C3F-132E5C65DAF9}" type="presOf" srcId="{634F4BC9-5AFF-4CB0-8671-223B1290AB35}" destId="{F2F78083-1607-4CFF-8FBB-2A861CAF4C97}" srcOrd="1" destOrd="0" presId="urn:microsoft.com/office/officeart/2005/8/layout/radial5"/>
    <dgm:cxn modelId="{EA20F69D-35FF-4935-9BE2-F11D282DE4A4}" type="presOf" srcId="{CB486EFB-60D1-4D44-A28D-B228455200A6}" destId="{584C1110-D539-4864-91A0-6C5CC3A83FA2}" srcOrd="0" destOrd="0" presId="urn:microsoft.com/office/officeart/2005/8/layout/radial5"/>
    <dgm:cxn modelId="{5F485F60-BA86-4B6B-A7F1-EA1AAF1617BD}" type="presOf" srcId="{CAE80518-EE5A-4C3E-A70B-0001CD61151B}" destId="{0C2145B6-0589-4DCA-811F-1716289CD770}" srcOrd="0" destOrd="0" presId="urn:microsoft.com/office/officeart/2005/8/layout/radial5"/>
    <dgm:cxn modelId="{9449687E-D055-4976-90D2-A82C16CC49CD}" type="presOf" srcId="{CB486EFB-60D1-4D44-A28D-B228455200A6}" destId="{0C3DD370-1CF4-4AA1-98CD-9EAA673A5480}" srcOrd="1" destOrd="0" presId="urn:microsoft.com/office/officeart/2005/8/layout/radial5"/>
    <dgm:cxn modelId="{F2CC56B0-893E-4085-84E4-CD0000877E21}" type="presOf" srcId="{FD41882B-8AC2-43DD-919B-ECEED305EC8C}" destId="{EF82D543-FE83-46BF-930B-D8EE33463BFF}" srcOrd="0" destOrd="0" presId="urn:microsoft.com/office/officeart/2005/8/layout/radial5"/>
    <dgm:cxn modelId="{85F639E5-0EAE-4042-94C4-84CBF868F45C}" srcId="{CAE80518-EE5A-4C3E-A70B-0001CD61151B}" destId="{06CF2749-76B9-4C3B-80B1-3CCD80B42B1E}" srcOrd="0" destOrd="0" parTransId="{7E8A9029-7CA5-48D1-B709-64BC3AF721C3}" sibTransId="{2E7128EF-7000-4DA4-A6DA-F9DB32C92A31}"/>
    <dgm:cxn modelId="{74E9EE9E-D122-4993-9D2B-D9C9FBD2D453}" type="presOf" srcId="{7E8A9029-7CA5-48D1-B709-64BC3AF721C3}" destId="{BD5C0E2D-EA17-4DCF-B0E2-F197424E455C}" srcOrd="0" destOrd="0" presId="urn:microsoft.com/office/officeart/2005/8/layout/radial5"/>
    <dgm:cxn modelId="{C270FB0F-9C5B-4A47-BD61-48C3CF52A7A4}" type="presOf" srcId="{1D3606FA-E218-45E8-BE86-510C224E9128}" destId="{6FA67637-A67C-406F-87F2-1CBDA6FF8404}" srcOrd="1" destOrd="0" presId="urn:microsoft.com/office/officeart/2005/8/layout/radial5"/>
    <dgm:cxn modelId="{AB140CFC-0241-45E4-8881-65D3E3A123E2}" type="presOf" srcId="{1ACE90C4-6558-4D21-A5C7-D9C415E81B91}" destId="{FB9E651C-071D-4718-8B96-4DF2EA628DDC}" srcOrd="0" destOrd="0" presId="urn:microsoft.com/office/officeart/2005/8/layout/radial5"/>
    <dgm:cxn modelId="{39905D65-7EDA-489E-8BEA-B6F1D96DE12F}" srcId="{CAE80518-EE5A-4C3E-A70B-0001CD61151B}" destId="{1ACE90C4-6558-4D21-A5C7-D9C415E81B91}" srcOrd="1" destOrd="0" parTransId="{1D3606FA-E218-45E8-BE86-510C224E9128}" sibTransId="{195C633D-CD95-4822-9671-2F6D74F28362}"/>
    <dgm:cxn modelId="{B588ACB4-4129-4A98-A979-CB1BD8EE611E}" type="presOf" srcId="{7E8A9029-7CA5-48D1-B709-64BC3AF721C3}" destId="{8A1A292A-454C-41BC-B5EE-9D5DB5B4AB6F}" srcOrd="1" destOrd="0" presId="urn:microsoft.com/office/officeart/2005/8/layout/radial5"/>
    <dgm:cxn modelId="{D1C7790B-1E33-41FA-BF42-F9B8415150F9}" type="presOf" srcId="{06CF2749-76B9-4C3B-80B1-3CCD80B42B1E}" destId="{91B1665E-A1F4-497E-BA2D-D7D44367C190}" srcOrd="0" destOrd="0" presId="urn:microsoft.com/office/officeart/2005/8/layout/radial5"/>
    <dgm:cxn modelId="{1048C8F9-86A7-4454-A112-12CEBFA5D2C5}" srcId="{CAE80518-EE5A-4C3E-A70B-0001CD61151B}" destId="{C9BBAC24-26DC-4776-9235-0535F8802595}" srcOrd="3" destOrd="0" parTransId="{CB486EFB-60D1-4D44-A28D-B228455200A6}" sibTransId="{3BD04346-2544-46F8-AF5E-B467EF35EA9A}"/>
    <dgm:cxn modelId="{8AAF18D5-D4B0-4464-804B-421F0D626393}" type="presOf" srcId="{634F4BC9-5AFF-4CB0-8671-223B1290AB35}" destId="{9AD5763C-E33B-424A-B7C8-89FBE1C4BA0C}" srcOrd="0" destOrd="0" presId="urn:microsoft.com/office/officeart/2005/8/layout/radial5"/>
    <dgm:cxn modelId="{BDD8EB4D-8DAD-406F-AB55-3054861FA76F}" type="presOf" srcId="{ADEB40B4-B7C0-41F1-934C-2ACE0BC216CC}" destId="{073A2633-B7E2-4388-8B97-3B1A4F8DCB3C}" srcOrd="0" destOrd="0" presId="urn:microsoft.com/office/officeart/2005/8/layout/radial5"/>
    <dgm:cxn modelId="{F45F4905-9814-4A3A-9690-BE850954A02A}" srcId="{CAE80518-EE5A-4C3E-A70B-0001CD61151B}" destId="{ADEB40B4-B7C0-41F1-934C-2ACE0BC216CC}" srcOrd="2" destOrd="0" parTransId="{634F4BC9-5AFF-4CB0-8671-223B1290AB35}" sibTransId="{D0A43B26-FD8A-473F-B18E-72BB364CADD8}"/>
    <dgm:cxn modelId="{90861999-B7EB-4C87-82F6-E4DA3AD5D33A}" srcId="{FD41882B-8AC2-43DD-919B-ECEED305EC8C}" destId="{CAE80518-EE5A-4C3E-A70B-0001CD61151B}" srcOrd="0" destOrd="0" parTransId="{9C3E0EAF-B7A5-444C-B962-AC2353D7A7BE}" sibTransId="{66118766-3704-444A-9E36-CB9933DB0693}"/>
    <dgm:cxn modelId="{EDC5254F-0801-414B-9588-8D441D9EA646}" type="presOf" srcId="{1D3606FA-E218-45E8-BE86-510C224E9128}" destId="{3F9C6988-AADF-41BE-8EA6-0D1354FBCC36}" srcOrd="0" destOrd="0" presId="urn:microsoft.com/office/officeart/2005/8/layout/radial5"/>
    <dgm:cxn modelId="{212C36E3-C47F-4D4D-8DAD-B6E63F66F755}" type="presParOf" srcId="{EF82D543-FE83-46BF-930B-D8EE33463BFF}" destId="{0C2145B6-0589-4DCA-811F-1716289CD770}" srcOrd="0" destOrd="0" presId="urn:microsoft.com/office/officeart/2005/8/layout/radial5"/>
    <dgm:cxn modelId="{CE6DEA59-2EBE-4299-A674-D987E642BF84}" type="presParOf" srcId="{EF82D543-FE83-46BF-930B-D8EE33463BFF}" destId="{BD5C0E2D-EA17-4DCF-B0E2-F197424E455C}" srcOrd="1" destOrd="0" presId="urn:microsoft.com/office/officeart/2005/8/layout/radial5"/>
    <dgm:cxn modelId="{E16B1313-A0D9-4E16-B702-3A05BFCD7972}" type="presParOf" srcId="{BD5C0E2D-EA17-4DCF-B0E2-F197424E455C}" destId="{8A1A292A-454C-41BC-B5EE-9D5DB5B4AB6F}" srcOrd="0" destOrd="0" presId="urn:microsoft.com/office/officeart/2005/8/layout/radial5"/>
    <dgm:cxn modelId="{558CD9FB-1779-4DDE-B8C4-B069208557D9}" type="presParOf" srcId="{EF82D543-FE83-46BF-930B-D8EE33463BFF}" destId="{91B1665E-A1F4-497E-BA2D-D7D44367C190}" srcOrd="2" destOrd="0" presId="urn:microsoft.com/office/officeart/2005/8/layout/radial5"/>
    <dgm:cxn modelId="{0658E8C2-E973-4933-957A-2E961B4A7BB8}" type="presParOf" srcId="{EF82D543-FE83-46BF-930B-D8EE33463BFF}" destId="{3F9C6988-AADF-41BE-8EA6-0D1354FBCC36}" srcOrd="3" destOrd="0" presId="urn:microsoft.com/office/officeart/2005/8/layout/radial5"/>
    <dgm:cxn modelId="{8D542A40-DA70-4016-8C33-BA7F10F86203}" type="presParOf" srcId="{3F9C6988-AADF-41BE-8EA6-0D1354FBCC36}" destId="{6FA67637-A67C-406F-87F2-1CBDA6FF8404}" srcOrd="0" destOrd="0" presId="urn:microsoft.com/office/officeart/2005/8/layout/radial5"/>
    <dgm:cxn modelId="{C81E3632-57EF-4BF6-A0F5-D330ECAC6ED8}" type="presParOf" srcId="{EF82D543-FE83-46BF-930B-D8EE33463BFF}" destId="{FB9E651C-071D-4718-8B96-4DF2EA628DDC}" srcOrd="4" destOrd="0" presId="urn:microsoft.com/office/officeart/2005/8/layout/radial5"/>
    <dgm:cxn modelId="{BD84774A-541E-4622-82A1-455A2B79FBD1}" type="presParOf" srcId="{EF82D543-FE83-46BF-930B-D8EE33463BFF}" destId="{9AD5763C-E33B-424A-B7C8-89FBE1C4BA0C}" srcOrd="5" destOrd="0" presId="urn:microsoft.com/office/officeart/2005/8/layout/radial5"/>
    <dgm:cxn modelId="{8AEAA220-F21F-44C4-B588-8B2096CB357A}" type="presParOf" srcId="{9AD5763C-E33B-424A-B7C8-89FBE1C4BA0C}" destId="{F2F78083-1607-4CFF-8FBB-2A861CAF4C97}" srcOrd="0" destOrd="0" presId="urn:microsoft.com/office/officeart/2005/8/layout/radial5"/>
    <dgm:cxn modelId="{9A9FA68F-3827-4E1D-8C48-58B4F318912C}" type="presParOf" srcId="{EF82D543-FE83-46BF-930B-D8EE33463BFF}" destId="{073A2633-B7E2-4388-8B97-3B1A4F8DCB3C}" srcOrd="6" destOrd="0" presId="urn:microsoft.com/office/officeart/2005/8/layout/radial5"/>
    <dgm:cxn modelId="{B1BC6457-4561-4835-A4B8-06AACEF0AFAE}" type="presParOf" srcId="{EF82D543-FE83-46BF-930B-D8EE33463BFF}" destId="{584C1110-D539-4864-91A0-6C5CC3A83FA2}" srcOrd="7" destOrd="0" presId="urn:microsoft.com/office/officeart/2005/8/layout/radial5"/>
    <dgm:cxn modelId="{9B1B8B78-188A-4AD8-A276-8292E51D1ECF}" type="presParOf" srcId="{584C1110-D539-4864-91A0-6C5CC3A83FA2}" destId="{0C3DD370-1CF4-4AA1-98CD-9EAA673A5480}" srcOrd="0" destOrd="0" presId="urn:microsoft.com/office/officeart/2005/8/layout/radial5"/>
    <dgm:cxn modelId="{35F8F1E5-F2C3-456A-AFC0-61A72BD6C3AE}" type="presParOf" srcId="{EF82D543-FE83-46BF-930B-D8EE33463BFF}" destId="{F5FFFBDB-2859-4397-A8FC-81AAC089E011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2145B6-0589-4DCA-811F-1716289CD770}">
      <dsp:nvSpPr>
        <dsp:cNvPr id="0" name=""/>
        <dsp:cNvSpPr/>
      </dsp:nvSpPr>
      <dsp:spPr>
        <a:xfrm>
          <a:off x="3484100" y="2383618"/>
          <a:ext cx="1870999" cy="1785962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4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ঝুঁকির</a:t>
          </a:r>
          <a:r>
            <a:rPr lang="en-US" sz="24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24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উৎস</a:t>
          </a:r>
          <a:endParaRPr lang="en-US" sz="24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3758101" y="2645166"/>
        <a:ext cx="1322997" cy="1262866"/>
      </dsp:txXfrm>
    </dsp:sp>
    <dsp:sp modelId="{BD5C0E2D-EA17-4DCF-B0E2-F197424E455C}">
      <dsp:nvSpPr>
        <dsp:cNvPr id="0" name=""/>
        <dsp:cNvSpPr/>
      </dsp:nvSpPr>
      <dsp:spPr>
        <a:xfrm rot="16200000">
          <a:off x="4245550" y="1772319"/>
          <a:ext cx="348099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297765" y="1941636"/>
        <a:ext cx="243669" cy="351306"/>
      </dsp:txXfrm>
    </dsp:sp>
    <dsp:sp modelId="{91B1665E-A1F4-497E-BA2D-D7D44367C190}">
      <dsp:nvSpPr>
        <dsp:cNvPr id="0" name=""/>
        <dsp:cNvSpPr/>
      </dsp:nvSpPr>
      <dsp:spPr>
        <a:xfrm>
          <a:off x="3558554" y="4736"/>
          <a:ext cx="1722090" cy="1722090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ব্যবসায়িক</a:t>
          </a:r>
          <a:r>
            <a:rPr lang="en-US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3810748" y="256930"/>
        <a:ext cx="1217702" cy="1217702"/>
      </dsp:txXfrm>
    </dsp:sp>
    <dsp:sp modelId="{3F9C6988-AADF-41BE-8EA6-0D1354FBCC36}">
      <dsp:nvSpPr>
        <dsp:cNvPr id="0" name=""/>
        <dsp:cNvSpPr/>
      </dsp:nvSpPr>
      <dsp:spPr>
        <a:xfrm>
          <a:off x="5490239" y="2983844"/>
          <a:ext cx="325564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5490239" y="3100946"/>
        <a:ext cx="227895" cy="351306"/>
      </dsp:txXfrm>
    </dsp:sp>
    <dsp:sp modelId="{FB9E651C-071D-4718-8B96-4DF2EA628DDC}">
      <dsp:nvSpPr>
        <dsp:cNvPr id="0" name=""/>
        <dsp:cNvSpPr/>
      </dsp:nvSpPr>
      <dsp:spPr>
        <a:xfrm>
          <a:off x="5969372" y="2415554"/>
          <a:ext cx="1722090" cy="1722090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আর্থিক</a:t>
          </a:r>
          <a:r>
            <a:rPr lang="en-US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6221566" y="2667748"/>
        <a:ext cx="1217702" cy="1217702"/>
      </dsp:txXfrm>
    </dsp:sp>
    <dsp:sp modelId="{9AD5763C-E33B-424A-B7C8-89FBE1C4BA0C}">
      <dsp:nvSpPr>
        <dsp:cNvPr id="0" name=""/>
        <dsp:cNvSpPr/>
      </dsp:nvSpPr>
      <dsp:spPr>
        <a:xfrm rot="5400000">
          <a:off x="4245550" y="4195369"/>
          <a:ext cx="348099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>
        <a:off x="4297765" y="4260256"/>
        <a:ext cx="243669" cy="351306"/>
      </dsp:txXfrm>
    </dsp:sp>
    <dsp:sp modelId="{073A2633-B7E2-4388-8B97-3B1A4F8DCB3C}">
      <dsp:nvSpPr>
        <dsp:cNvPr id="0" name=""/>
        <dsp:cNvSpPr/>
      </dsp:nvSpPr>
      <dsp:spPr>
        <a:xfrm>
          <a:off x="3558554" y="4826372"/>
          <a:ext cx="1722090" cy="1722090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সুদের</a:t>
          </a:r>
          <a:r>
            <a:rPr lang="en-US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হারের</a:t>
          </a:r>
          <a:r>
            <a:rPr lang="en-US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3810748" y="5078566"/>
        <a:ext cx="1217702" cy="1217702"/>
      </dsp:txXfrm>
    </dsp:sp>
    <dsp:sp modelId="{584C1110-D539-4864-91A0-6C5CC3A83FA2}">
      <dsp:nvSpPr>
        <dsp:cNvPr id="0" name=""/>
        <dsp:cNvSpPr/>
      </dsp:nvSpPr>
      <dsp:spPr>
        <a:xfrm rot="10800000">
          <a:off x="3023395" y="2983844"/>
          <a:ext cx="325564" cy="5855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/>
        </a:p>
      </dsp:txBody>
      <dsp:txXfrm rot="10800000">
        <a:off x="3121064" y="3100946"/>
        <a:ext cx="227895" cy="351306"/>
      </dsp:txXfrm>
    </dsp:sp>
    <dsp:sp modelId="{F5FFFBDB-2859-4397-A8FC-81AAC089E011}">
      <dsp:nvSpPr>
        <dsp:cNvPr id="0" name=""/>
        <dsp:cNvSpPr/>
      </dsp:nvSpPr>
      <dsp:spPr>
        <a:xfrm>
          <a:off x="1147736" y="2415554"/>
          <a:ext cx="1722090" cy="1722090"/>
        </a:xfrm>
        <a:prstGeom prst="ellipse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  <a:scene3d>
            <a:camera prst="orthographicFront"/>
            <a:lightRig rig="soft" dir="tl">
              <a:rot lat="0" lon="0" rev="0"/>
            </a:lightRig>
          </a:scene3d>
          <a:sp3d contourW="25400" prstMaterial="matte">
            <a:bevelT w="25400" h="55880" prst="artDeco"/>
            <a:contourClr>
              <a:schemeClr val="accent2">
                <a:tint val="20000"/>
              </a:schemeClr>
            </a:contourClr>
          </a:sp3d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তারল্য</a:t>
          </a:r>
          <a:r>
            <a:rPr lang="en-US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 </a:t>
          </a:r>
          <a:r>
            <a:rPr lang="as-IN" sz="2000" b="1" kern="1200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/>
              <a:cs typeface="NikoshBAN"/>
            </a:rPr>
            <a:t>ঝুঁকি</a:t>
          </a:r>
          <a:endParaRPr lang="en-US" sz="2000" b="1" kern="1200" cap="none" spc="50" dirty="0">
            <a:ln w="11430"/>
            <a:gradFill>
              <a:gsLst>
                <a:gs pos="25000">
                  <a:schemeClr val="accent2">
                    <a:satMod val="155000"/>
                  </a:schemeClr>
                </a:gs>
                <a:gs pos="100000">
                  <a:schemeClr val="accent2">
                    <a:shade val="45000"/>
                    <a:satMod val="165000"/>
                  </a:schemeClr>
                </a:gs>
              </a:gsLst>
              <a:lin ang="5400000"/>
            </a:gradFill>
            <a:effectLst>
              <a:outerShdw blurRad="76200" dist="50800" dir="5400000" algn="tl" rotWithShape="0">
                <a:srgbClr val="000000">
                  <a:alpha val="65000"/>
                </a:srgbClr>
              </a:outerShdw>
            </a:effectLst>
          </a:endParaRPr>
        </a:p>
      </dsp:txBody>
      <dsp:txXfrm>
        <a:off x="1399930" y="2667748"/>
        <a:ext cx="1217702" cy="1217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3A79F-6FA7-4B1C-A2FB-1267C0F1A601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61E14-A4F5-41CB-91BC-A7B6D0B912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496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23-Sep-20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609600" y="5562600"/>
            <a:ext cx="7848600" cy="9525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</a:t>
            </a:r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ইকে শুভেচ্ছা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04800"/>
            <a:ext cx="6934200" cy="495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8709" y="332508"/>
            <a:ext cx="8278091" cy="119149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8709" y="1676400"/>
            <a:ext cx="6210300" cy="9804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ের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পরিশোধের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অক্ষমতা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2800" y="1676400"/>
            <a:ext cx="1524000" cy="9804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্যবসায়িক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ঝুঁকি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2732" y="2971801"/>
            <a:ext cx="6210300" cy="104601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ের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ঋ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ণ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মূলধন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বেশী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হলে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142018" y="2971801"/>
            <a:ext cx="1524001" cy="104601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আর্থিক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ঝুঁকি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2900" y="4343400"/>
            <a:ext cx="6210300" cy="92421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সুদের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হারের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পরিবর্তনের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কারনে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086600" y="4343401"/>
            <a:ext cx="1600200" cy="92421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সুদের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হারের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ঝুঁকি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42900" y="5638800"/>
            <a:ext cx="6210300" cy="9188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ের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গদ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অর্থের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অভাবে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86600" y="5638800"/>
            <a:ext cx="1600200" cy="91886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তারল্য</a:t>
            </a:r>
            <a:r>
              <a:rPr lang="en-US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ঝুঁকি</a:t>
            </a:r>
            <a:endParaRPr lang="en-US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e-Cove-House-Resort-Panglao-Island-Bohol-Philippines-00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04801"/>
            <a:ext cx="83820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3429000"/>
            <a:ext cx="8382000" cy="685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 কাজ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4419600"/>
            <a:ext cx="838200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অনিশ্চয়তা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5562600"/>
            <a:ext cx="8382000" cy="914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অনিশ্চয়তার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পার্থক্য 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 লিখ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28600"/>
            <a:ext cx="7239000" cy="50292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5562600"/>
            <a:ext cx="8686800" cy="1143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1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304800"/>
            <a:ext cx="6858000" cy="7620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3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407" y="1295400"/>
            <a:ext cx="2133600" cy="2133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66800" y="3581400"/>
            <a:ext cx="68580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গোকুল সরকার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66800" y="4495800"/>
            <a:ext cx="6858000" cy="5334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শিক্ষক</a:t>
            </a:r>
            <a:endParaRPr lang="en-US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5181600"/>
            <a:ext cx="6858000" cy="6096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মৈশামূড়া বি.কে. উচ্চ বিদ্যালয়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5974773"/>
            <a:ext cx="6858000" cy="533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মির্জাপুর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টা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ং</a:t>
            </a:r>
            <a:r>
              <a:rPr lang="as-I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গা</a:t>
            </a:r>
            <a:r>
              <a:rPr lang="bn-BD" sz="2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ইল</a:t>
            </a:r>
            <a:r>
              <a:rPr lang="bn-BD" sz="2400" b="1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।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348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1" y="304800"/>
            <a:ext cx="6196444" cy="1143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: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ফ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িন্যান্স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ও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ব্যাংকিং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71601" y="1676400"/>
            <a:ext cx="6196443" cy="9144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as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দশম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71601" y="2819400"/>
            <a:ext cx="6196444" cy="9906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ঝ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ুঁকি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ও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অনিশ্চয়তা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1" y="4114800"/>
            <a:ext cx="6196443" cy="8382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চতুর্থ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371601" y="5261264"/>
            <a:ext cx="6196443" cy="838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তারিখ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ঃ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০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১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: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১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০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: </a:t>
            </a:r>
            <a:r>
              <a:rPr lang="bn-BD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২০২০</a:t>
            </a:r>
            <a:r>
              <a:rPr lang="en-US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endParaRPr lang="en-US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4038600" cy="2895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256309"/>
            <a:ext cx="4122882" cy="28678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429000"/>
            <a:ext cx="4038601" cy="3124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3429000"/>
            <a:ext cx="4102100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228600"/>
            <a:ext cx="4254500" cy="287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28600"/>
            <a:ext cx="4178300" cy="2882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00" y="3394364"/>
            <a:ext cx="4254500" cy="3238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401290"/>
            <a:ext cx="4178300" cy="32315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06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381000"/>
            <a:ext cx="7620000" cy="2362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 </a:t>
            </a:r>
          </a:p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endParaRPr lang="en-US" sz="40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3276600"/>
            <a:ext cx="7620000" cy="1905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</a:t>
            </a:r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ুঁকি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ও</a:t>
            </a:r>
            <a:r>
              <a:rPr lang="en-US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অনিশ্চয়তা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62201" y="290945"/>
            <a:ext cx="4114800" cy="10668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1704109"/>
            <a:ext cx="8191500" cy="990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ুঁকি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ও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অনিশ্চয়তা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ধারনা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ব্যাখ্যা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করতে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2971800"/>
            <a:ext cx="8191500" cy="914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ুঁকি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ও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অনিশ্চয়তা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উৎস</a:t>
            </a:r>
            <a:r>
              <a:rPr lang="en-US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চিহ্নিত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করতে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পারবে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142509"/>
            <a:ext cx="8191499" cy="8382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</a:t>
            </a:r>
            <a:r>
              <a:rPr lang="bn-BD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ুঁকি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ও</a:t>
            </a:r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bn-BD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অনিশ্চয়তা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</a:t>
            </a:r>
            <a:r>
              <a:rPr lang="as-I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প্রভাব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বিশ্লেষণ</a:t>
            </a:r>
            <a:r>
              <a:rPr 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করতে</a:t>
            </a:r>
            <a:r>
              <a:rPr lang="bn-BD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endParaRPr lang="en-US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181600"/>
            <a:ext cx="8191499" cy="9906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প্রক্রিয়া</a:t>
            </a:r>
            <a:r>
              <a:rPr lang="en-US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s-IN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ব্যাখ্যা</a:t>
            </a:r>
            <a:r>
              <a:rPr lang="en-US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as-IN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/>
                <a:cs typeface="NikoshBAN"/>
              </a:rPr>
              <a:t>করতে </a:t>
            </a:r>
            <a:r>
              <a:rPr lang="bn-BD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endParaRPr lang="en-US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489471642"/>
              </p:ext>
            </p:extLst>
          </p:nvPr>
        </p:nvGraphicFramePr>
        <p:xfrm>
          <a:off x="152400" y="152400"/>
          <a:ext cx="88392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533400"/>
            <a:ext cx="8839200" cy="1143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3352800"/>
            <a:ext cx="8839200" cy="1676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ঝুঁকি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অনিশ্চয়তার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পার্থক্য</a:t>
            </a:r>
            <a:r>
              <a:rPr 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গুলো লিখ</a:t>
            </a:r>
            <a:endParaRPr lang="en-US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158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Lab-2</dc:creator>
  <cp:lastModifiedBy>Gokul Sarker</cp:lastModifiedBy>
  <cp:revision>202</cp:revision>
  <dcterms:created xsi:type="dcterms:W3CDTF">2006-08-16T00:00:00Z</dcterms:created>
  <dcterms:modified xsi:type="dcterms:W3CDTF">2020-09-23T05:01:09Z</dcterms:modified>
</cp:coreProperties>
</file>