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sldIdLst>
    <p:sldId id="282" r:id="rId2"/>
    <p:sldId id="256" r:id="rId3"/>
    <p:sldId id="281" r:id="rId4"/>
    <p:sldId id="258" r:id="rId5"/>
    <p:sldId id="261" r:id="rId6"/>
    <p:sldId id="263" r:id="rId7"/>
    <p:sldId id="259" r:id="rId8"/>
    <p:sldId id="275" r:id="rId9"/>
    <p:sldId id="262" r:id="rId10"/>
    <p:sldId id="277" r:id="rId11"/>
    <p:sldId id="260" r:id="rId12"/>
    <p:sldId id="278" r:id="rId13"/>
    <p:sldId id="271" r:id="rId14"/>
    <p:sldId id="276" r:id="rId15"/>
    <p:sldId id="267" r:id="rId16"/>
    <p:sldId id="265" r:id="rId17"/>
    <p:sldId id="266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55C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8" autoAdjust="0"/>
    <p:restoredTop sz="94702" autoAdjust="0"/>
  </p:normalViewPr>
  <p:slideViewPr>
    <p:cSldViewPr>
      <p:cViewPr>
        <p:scale>
          <a:sx n="77" d="100"/>
          <a:sy n="77" d="100"/>
        </p:scale>
        <p:origin x="-109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545A4-CD36-4976-B873-691A28587250}" type="doc">
      <dgm:prSet loTypeId="urn:microsoft.com/office/officeart/2005/8/layout/vList4#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D78E8-21AC-4420-BF43-C128BCFDF74D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bn-BD" sz="6600" dirty="0" smtClean="0">
              <a:latin typeface="NikoshBAN" pitchFamily="2" charset="0"/>
              <a:cs typeface="NikoshBAN" pitchFamily="2" charset="0"/>
            </a:rPr>
            <a:t>শিখন ফল</a:t>
          </a:r>
          <a:endParaRPr lang="en-US" sz="6600" dirty="0">
            <a:latin typeface="NikoshBAN" pitchFamily="2" charset="0"/>
            <a:cs typeface="NikoshBAN" pitchFamily="2" charset="0"/>
          </a:endParaRPr>
        </a:p>
      </dgm:t>
    </dgm:pt>
    <dgm:pt modelId="{79A8E83E-EA28-499C-9FFE-FA595370EC75}" type="parTrans" cxnId="{76A9B485-BC50-45EE-B489-931E03510E56}">
      <dgm:prSet/>
      <dgm:spPr/>
      <dgm:t>
        <a:bodyPr/>
        <a:lstStyle/>
        <a:p>
          <a:endParaRPr lang="en-US"/>
        </a:p>
      </dgm:t>
    </dgm:pt>
    <dgm:pt modelId="{338BDD92-E89E-4370-A253-C4FAA8BCCE7E}" type="sibTrans" cxnId="{76A9B485-BC50-45EE-B489-931E03510E56}">
      <dgm:prSet/>
      <dgm:spPr/>
      <dgm:t>
        <a:bodyPr/>
        <a:lstStyle/>
        <a:p>
          <a:endParaRPr lang="en-US"/>
        </a:p>
      </dgm:t>
    </dgm:pt>
    <dgm:pt modelId="{67880970-B183-462A-8A41-E791CAE6746D}" type="pres">
      <dgm:prSet presAssocID="{8C1545A4-CD36-4976-B873-691A285872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FB7917-FB7E-421C-B619-97E58A5CF872}" type="pres">
      <dgm:prSet presAssocID="{A7FD78E8-21AC-4420-BF43-C128BCFDF74D}" presName="comp" presStyleCnt="0"/>
      <dgm:spPr/>
      <dgm:t>
        <a:bodyPr/>
        <a:lstStyle/>
        <a:p>
          <a:endParaRPr lang="en-US"/>
        </a:p>
      </dgm:t>
    </dgm:pt>
    <dgm:pt modelId="{639D3ABC-BF4B-458F-8FA9-11487262FCEC}" type="pres">
      <dgm:prSet presAssocID="{A7FD78E8-21AC-4420-BF43-C128BCFDF74D}" presName="box" presStyleLbl="node1" presStyleIdx="0" presStyleCnt="1"/>
      <dgm:spPr/>
      <dgm:t>
        <a:bodyPr/>
        <a:lstStyle/>
        <a:p>
          <a:endParaRPr lang="en-US"/>
        </a:p>
      </dgm:t>
    </dgm:pt>
    <dgm:pt modelId="{4961C0D8-1C3A-4C15-9AD5-AADEA16C968F}" type="pres">
      <dgm:prSet presAssocID="{A7FD78E8-21AC-4420-BF43-C128BCFDF74D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31C643-3709-47FA-8DA2-7C7FAC75D440}" type="pres">
      <dgm:prSet presAssocID="{A7FD78E8-21AC-4420-BF43-C128BCFDF74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A9B485-BC50-45EE-B489-931E03510E56}" srcId="{8C1545A4-CD36-4976-B873-691A28587250}" destId="{A7FD78E8-21AC-4420-BF43-C128BCFDF74D}" srcOrd="0" destOrd="0" parTransId="{79A8E83E-EA28-499C-9FFE-FA595370EC75}" sibTransId="{338BDD92-E89E-4370-A253-C4FAA8BCCE7E}"/>
    <dgm:cxn modelId="{53BC8304-CD96-47F4-B00A-7FD35B1B5E5C}" type="presOf" srcId="{A7FD78E8-21AC-4420-BF43-C128BCFDF74D}" destId="{639D3ABC-BF4B-458F-8FA9-11487262FCEC}" srcOrd="0" destOrd="0" presId="urn:microsoft.com/office/officeart/2005/8/layout/vList4#1"/>
    <dgm:cxn modelId="{B516E8FE-2B94-44CA-8F45-313C36DC5A3D}" type="presOf" srcId="{8C1545A4-CD36-4976-B873-691A28587250}" destId="{67880970-B183-462A-8A41-E791CAE6746D}" srcOrd="0" destOrd="0" presId="urn:microsoft.com/office/officeart/2005/8/layout/vList4#1"/>
    <dgm:cxn modelId="{F0F5F25D-06D1-46AF-9571-A58CBA291D28}" type="presOf" srcId="{A7FD78E8-21AC-4420-BF43-C128BCFDF74D}" destId="{8331C643-3709-47FA-8DA2-7C7FAC75D440}" srcOrd="1" destOrd="0" presId="urn:microsoft.com/office/officeart/2005/8/layout/vList4#1"/>
    <dgm:cxn modelId="{3563497B-5F46-42A9-A060-77E73B1D532E}" type="presParOf" srcId="{67880970-B183-462A-8A41-E791CAE6746D}" destId="{13FB7917-FB7E-421C-B619-97E58A5CF872}" srcOrd="0" destOrd="0" presId="urn:microsoft.com/office/officeart/2005/8/layout/vList4#1"/>
    <dgm:cxn modelId="{9E22C67D-420A-469F-BB8A-F7B1FFF93D0E}" type="presParOf" srcId="{13FB7917-FB7E-421C-B619-97E58A5CF872}" destId="{639D3ABC-BF4B-458F-8FA9-11487262FCEC}" srcOrd="0" destOrd="0" presId="urn:microsoft.com/office/officeart/2005/8/layout/vList4#1"/>
    <dgm:cxn modelId="{710962FD-81F4-442C-9DED-28EEB48444E5}" type="presParOf" srcId="{13FB7917-FB7E-421C-B619-97E58A5CF872}" destId="{4961C0D8-1C3A-4C15-9AD5-AADEA16C968F}" srcOrd="1" destOrd="0" presId="urn:microsoft.com/office/officeart/2005/8/layout/vList4#1"/>
    <dgm:cxn modelId="{940EE433-F3BF-4851-A232-900E15716420}" type="presParOf" srcId="{13FB7917-FB7E-421C-B619-97E58A5CF872}" destId="{8331C643-3709-47FA-8DA2-7C7FAC75D44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D3ABC-BF4B-458F-8FA9-11487262FCEC}">
      <dsp:nvSpPr>
        <dsp:cNvPr id="0" name=""/>
        <dsp:cNvSpPr/>
      </dsp:nvSpPr>
      <dsp:spPr>
        <a:xfrm>
          <a:off x="0" y="0"/>
          <a:ext cx="6096000" cy="137026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itchFamily="2" charset="0"/>
              <a:cs typeface="NikoshBAN" pitchFamily="2" charset="0"/>
            </a:rPr>
            <a:t>শিখন ফল</a:t>
          </a:r>
          <a:endParaRPr lang="en-US" sz="6600" kern="1200" dirty="0">
            <a:latin typeface="NikoshBAN" pitchFamily="2" charset="0"/>
            <a:cs typeface="NikoshBAN" pitchFamily="2" charset="0"/>
          </a:endParaRPr>
        </a:p>
      </dsp:txBody>
      <dsp:txXfrm>
        <a:off x="1356226" y="0"/>
        <a:ext cx="4739773" cy="1370260"/>
      </dsp:txXfrm>
    </dsp:sp>
    <dsp:sp modelId="{4961C0D8-1C3A-4C15-9AD5-AADEA16C968F}">
      <dsp:nvSpPr>
        <dsp:cNvPr id="0" name=""/>
        <dsp:cNvSpPr/>
      </dsp:nvSpPr>
      <dsp:spPr>
        <a:xfrm>
          <a:off x="137026" y="137026"/>
          <a:ext cx="1219200" cy="1096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35BC-C17F-4679-AB7F-859F6663B7E8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D252F-9819-4CF7-A53D-C51115144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3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5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2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2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0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1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1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1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9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6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2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2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0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7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RinkiyMJ" pitchFamily="2" charset="0"/>
                <a:cs typeface="RinkiyMJ" pitchFamily="2" charset="0"/>
              </a:rPr>
              <a:t/>
            </a:r>
            <a:br>
              <a:rPr lang="en-US" sz="2400" dirty="0" smtClean="0">
                <a:latin typeface="RinkiyMJ" pitchFamily="2" charset="0"/>
                <a:cs typeface="RinkiyMJ" pitchFamily="2" charset="0"/>
              </a:rPr>
            </a:br>
            <a:endParaRPr lang="en-US" sz="2400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0"/>
            <a:ext cx="36576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5722" r="2077" b="5722"/>
          <a:stretch/>
        </p:blipFill>
        <p:spPr>
          <a:xfrm>
            <a:off x="0" y="1393209"/>
            <a:ext cx="9144000" cy="47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381000"/>
            <a:ext cx="7239000" cy="1371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</a:rPr>
              <a:t>সেট প্রকাশের নিয়ম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066800" y="2209800"/>
            <a:ext cx="7239000" cy="2362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B={1,2,3,4,5,6,7,8}</a:t>
            </a:r>
            <a:endParaRPr lang="en-US" b="1" dirty="0"/>
          </a:p>
        </p:txBody>
      </p:sp>
      <p:sp>
        <p:nvSpPr>
          <p:cNvPr id="4" name="Flowchart: Decision 3"/>
          <p:cNvSpPr/>
          <p:nvPr/>
        </p:nvSpPr>
        <p:spPr>
          <a:xfrm>
            <a:off x="1066800" y="4572000"/>
            <a:ext cx="7772400" cy="1905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দ্বিতীয় বন্ধনী দিয়ে আবদ্ধ করতে হবে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301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5386890" y="1210101"/>
            <a:ext cx="2991417" cy="253279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4203" y="1148688"/>
            <a:ext cx="2933700" cy="28853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71600" y="1371600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/>
              </a:rPr>
              <a:t>1</a:t>
            </a:r>
            <a:endParaRPr lang="en-US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152082" y="1373306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2649657" y="1929452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3</a:t>
            </a:r>
          </a:p>
        </p:txBody>
      </p:sp>
      <p:sp>
        <p:nvSpPr>
          <p:cNvPr id="36" name="Oval 35"/>
          <p:cNvSpPr/>
          <p:nvPr/>
        </p:nvSpPr>
        <p:spPr>
          <a:xfrm>
            <a:off x="2680364" y="2476500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4</a:t>
            </a:r>
          </a:p>
        </p:txBody>
      </p:sp>
      <p:sp>
        <p:nvSpPr>
          <p:cNvPr id="37" name="Oval 36"/>
          <p:cNvSpPr/>
          <p:nvPr/>
        </p:nvSpPr>
        <p:spPr>
          <a:xfrm>
            <a:off x="2450342" y="3053686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1943100" y="3463119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6</a:t>
            </a:r>
          </a:p>
        </p:txBody>
      </p:sp>
      <p:sp>
        <p:nvSpPr>
          <p:cNvPr id="44" name="Oval 43"/>
          <p:cNvSpPr/>
          <p:nvPr/>
        </p:nvSpPr>
        <p:spPr>
          <a:xfrm>
            <a:off x="1181100" y="3218598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7</a:t>
            </a:r>
          </a:p>
        </p:txBody>
      </p:sp>
      <p:sp>
        <p:nvSpPr>
          <p:cNvPr id="46" name="Oval 45"/>
          <p:cNvSpPr/>
          <p:nvPr/>
        </p:nvSpPr>
        <p:spPr>
          <a:xfrm>
            <a:off x="821709" y="2713630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8</a:t>
            </a:r>
          </a:p>
        </p:txBody>
      </p:sp>
      <p:sp>
        <p:nvSpPr>
          <p:cNvPr id="47" name="Oval 46"/>
          <p:cNvSpPr/>
          <p:nvPr/>
        </p:nvSpPr>
        <p:spPr>
          <a:xfrm>
            <a:off x="762000" y="2204113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9</a:t>
            </a:r>
          </a:p>
        </p:txBody>
      </p:sp>
      <p:sp>
        <p:nvSpPr>
          <p:cNvPr id="48" name="Oval 47"/>
          <p:cNvSpPr/>
          <p:nvPr/>
        </p:nvSpPr>
        <p:spPr>
          <a:xfrm>
            <a:off x="914400" y="1680949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NikoshBAN"/>
              </a:rPr>
              <a:t>10</a:t>
            </a:r>
            <a:endParaRPr lang="en-US" sz="14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590873" y="1360227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/>
              </a:rPr>
              <a:t>1</a:t>
            </a:r>
            <a:endParaRPr lang="en-US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563708" y="1971960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3</a:t>
            </a:r>
          </a:p>
        </p:txBody>
      </p:sp>
      <p:sp>
        <p:nvSpPr>
          <p:cNvPr id="52" name="Oval 51"/>
          <p:cNvSpPr/>
          <p:nvPr/>
        </p:nvSpPr>
        <p:spPr>
          <a:xfrm>
            <a:off x="7430928" y="2869158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5</a:t>
            </a:r>
          </a:p>
        </p:txBody>
      </p:sp>
      <p:sp>
        <p:nvSpPr>
          <p:cNvPr id="53" name="Oval 52"/>
          <p:cNvSpPr/>
          <p:nvPr/>
        </p:nvSpPr>
        <p:spPr>
          <a:xfrm>
            <a:off x="6008998" y="2935690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7</a:t>
            </a:r>
          </a:p>
        </p:txBody>
      </p:sp>
      <p:sp>
        <p:nvSpPr>
          <p:cNvPr id="54" name="Oval 53"/>
          <p:cNvSpPr/>
          <p:nvPr/>
        </p:nvSpPr>
        <p:spPr>
          <a:xfrm>
            <a:off x="5759929" y="2008780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55932" y="4598166"/>
            <a:ext cx="1295400" cy="68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/>
              </a:rPr>
              <a:t>A</a:t>
            </a:r>
            <a:endParaRPr lang="en-US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209873" y="4598166"/>
            <a:ext cx="1295400" cy="68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/>
              </a:rPr>
              <a:t>B</a:t>
            </a:r>
            <a:endParaRPr lang="en-US" b="1" dirty="0">
              <a:solidFill>
                <a:schemeClr val="tx1"/>
              </a:solidFill>
              <a:latin typeface="NikoshB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143000" y="4598165"/>
                <a:ext cx="6322184" cy="6852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/>
                  </a:rPr>
                  <a:t>B</a:t>
                </a:r>
                <a14:m>
                  <m:oMath xmlns:m="http://schemas.openxmlformats.org/officeDocument/2006/math">
                    <m:r>
                      <a:rPr lang="en-US" sz="54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/>
                  </a:rPr>
                  <a:t> A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98165"/>
                <a:ext cx="6322184" cy="685231"/>
              </a:xfrm>
              <a:prstGeom prst="roundRect">
                <a:avLst/>
              </a:prstGeom>
              <a:blipFill rotWithShape="0">
                <a:blip r:embed="rId2"/>
                <a:stretch>
                  <a:fillRect t="-40870" b="-7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575 0.003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18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53975 -0.0113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97" y="-57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625 L -0.54878 0.0312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8" y="125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52795 0.041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208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54236 0.0284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18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57083 -0.0016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9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55112E-17 L 0.5375 0.0062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30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54323 -0.020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-104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52795 -0.041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206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6 L 0.54653 -0.0284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26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 animBg="1"/>
      <p:bldP spid="14" grpId="0" animBg="1"/>
      <p:bldP spid="14" grpId="1" animBg="1"/>
      <p:bldP spid="34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41" grpId="0" animBg="1"/>
      <p:bldP spid="44" grpId="0" animBg="1"/>
      <p:bldP spid="44" grpId="1" animBg="1"/>
      <p:bldP spid="46" grpId="0" animBg="1"/>
      <p:bldP spid="47" grpId="0" animBg="1"/>
      <p:bldP spid="47" grpId="1" animBg="1"/>
      <p:bldP spid="48" grpId="0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15" grpId="0" animBg="1"/>
      <p:bldP spid="5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4203" y="1148688"/>
            <a:ext cx="2933700" cy="28853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371600" y="1371600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152082" y="1373306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2649657" y="1929452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2680364" y="2476500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2450342" y="3053686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E</a:t>
            </a:r>
          </a:p>
        </p:txBody>
      </p:sp>
      <p:sp>
        <p:nvSpPr>
          <p:cNvPr id="9" name="Oval 8"/>
          <p:cNvSpPr/>
          <p:nvPr/>
        </p:nvSpPr>
        <p:spPr>
          <a:xfrm>
            <a:off x="1943100" y="3463119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1181100" y="3218598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G</a:t>
            </a:r>
          </a:p>
        </p:txBody>
      </p:sp>
      <p:sp>
        <p:nvSpPr>
          <p:cNvPr id="11" name="Oval 10"/>
          <p:cNvSpPr/>
          <p:nvPr/>
        </p:nvSpPr>
        <p:spPr>
          <a:xfrm>
            <a:off x="821709" y="2713630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762000" y="2204113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I</a:t>
            </a:r>
          </a:p>
        </p:txBody>
      </p:sp>
      <p:sp>
        <p:nvSpPr>
          <p:cNvPr id="13" name="Oval 12"/>
          <p:cNvSpPr/>
          <p:nvPr/>
        </p:nvSpPr>
        <p:spPr>
          <a:xfrm>
            <a:off x="914400" y="1680949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NikoshBAN"/>
              </a:rPr>
              <a:t>J</a:t>
            </a:r>
            <a:endParaRPr lang="en-US" sz="14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58827" y="1062251"/>
            <a:ext cx="2991417" cy="28284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90873" y="1360227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7563708" y="1971960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C</a:t>
            </a:r>
          </a:p>
        </p:txBody>
      </p:sp>
      <p:sp>
        <p:nvSpPr>
          <p:cNvPr id="17" name="Oval 16"/>
          <p:cNvSpPr/>
          <p:nvPr/>
        </p:nvSpPr>
        <p:spPr>
          <a:xfrm>
            <a:off x="7430928" y="2869158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K</a:t>
            </a:r>
          </a:p>
        </p:txBody>
      </p:sp>
      <p:sp>
        <p:nvSpPr>
          <p:cNvPr id="18" name="Oval 17"/>
          <p:cNvSpPr/>
          <p:nvPr/>
        </p:nvSpPr>
        <p:spPr>
          <a:xfrm>
            <a:off x="6590873" y="3296788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H</a:t>
            </a:r>
          </a:p>
        </p:txBody>
      </p:sp>
      <p:sp>
        <p:nvSpPr>
          <p:cNvPr id="19" name="Oval 18"/>
          <p:cNvSpPr/>
          <p:nvPr/>
        </p:nvSpPr>
        <p:spPr>
          <a:xfrm>
            <a:off x="5759929" y="2008780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NikoshBAN"/>
              </a:rPr>
              <a:t>P</a:t>
            </a:r>
            <a:endParaRPr lang="en-US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37066" y="2735949"/>
            <a:ext cx="533400" cy="42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/>
              </a:rPr>
              <a:t>M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722763" y="5202356"/>
            <a:ext cx="990600" cy="9906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7745117" y="5202356"/>
            <a:ext cx="990600" cy="9906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60030" y="379294"/>
            <a:ext cx="2590800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AUB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6042 0.2263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131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27882 0.2766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13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3264 0.2451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1502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55112E-17 L 0.1375 0.2548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1273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05416 0.2289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143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03663 0.2680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1340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5416 0.1451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1551 L 0.22691 0.2754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1453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34757 0.2120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8" y="1060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6 L 0.18715 0.190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951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2812 0.2138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10694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1.11111E-6 L -0.19913 0.2270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134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29219 0.2754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18" y="1377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39861 0.2486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12431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19253 0.0553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275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28333 0.1270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634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04861 0.2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" y="762000"/>
            <a:ext cx="2971800" cy="2819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2803" y="762000"/>
            <a:ext cx="2971800" cy="2819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67400" y="762000"/>
            <a:ext cx="2971800" cy="2819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67400" y="762000"/>
            <a:ext cx="2971800" cy="2819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066800"/>
            <a:ext cx="457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0668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8288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1828800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2590800"/>
            <a:ext cx="457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72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43800" y="1219200"/>
            <a:ext cx="736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y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400800" y="12192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x</a:t>
            </a:r>
            <a:endParaRPr lang="en-US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6324600" y="22098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z</a:t>
            </a:r>
            <a:endParaRPr lang="en-US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25908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</a:t>
            </a:r>
            <a:endParaRPr lang="en-US" sz="4400" dirty="0"/>
          </a:p>
        </p:txBody>
      </p:sp>
      <p:sp>
        <p:nvSpPr>
          <p:cNvPr id="26" name="TextBox 25"/>
          <p:cNvSpPr txBox="1"/>
          <p:nvPr/>
        </p:nvSpPr>
        <p:spPr>
          <a:xfrm>
            <a:off x="7924800" y="2057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</a:t>
            </a:r>
            <a:endParaRPr lang="en-US" sz="4400" dirty="0"/>
          </a:p>
        </p:txBody>
      </p:sp>
      <p:sp>
        <p:nvSpPr>
          <p:cNvPr id="37" name="Rounded Rectangle 36"/>
          <p:cNvSpPr/>
          <p:nvPr/>
        </p:nvSpPr>
        <p:spPr>
          <a:xfrm>
            <a:off x="3429000" y="762000"/>
            <a:ext cx="1981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P∩Q</a:t>
            </a:r>
          </a:p>
        </p:txBody>
      </p:sp>
      <p:sp>
        <p:nvSpPr>
          <p:cNvPr id="38" name="Flowchart: Connector 37"/>
          <p:cNvSpPr/>
          <p:nvPr/>
        </p:nvSpPr>
        <p:spPr>
          <a:xfrm>
            <a:off x="609600" y="3886200"/>
            <a:ext cx="1143000" cy="10668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6934200" y="3962400"/>
            <a:ext cx="1066800" cy="11430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58557E-7 L 0.34809 0.4946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247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18975 0.450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225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14431E-6 L 0.15 0.4107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20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15416 0.4611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2305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-0.2875 0.5878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294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L -0.4375 0.3106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156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7083 0.3106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155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7084 0.438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/>
      <p:bldP spid="9" grpId="0"/>
      <p:bldP spid="9" grpId="1"/>
      <p:bldP spid="10" grpId="0"/>
      <p:bldP spid="10" grpId="1"/>
      <p:bldP spid="12" grpId="0"/>
      <p:bldP spid="12" grpId="1"/>
      <p:bldP spid="13" grpId="0"/>
      <p:bldP spid="22" grpId="0"/>
      <p:bldP spid="23" grpId="0"/>
      <p:bldP spid="23" grpId="1"/>
      <p:bldP spid="24" grpId="0"/>
      <p:bldP spid="25" grpId="0"/>
      <p:bldP spid="25" grpId="1"/>
      <p:bldP spid="26" grpId="0"/>
      <p:bldP spid="26" grpId="1"/>
      <p:bldP spid="37" grpId="0" animBg="1"/>
      <p:bldP spid="38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371600" y="685800"/>
            <a:ext cx="7010400" cy="1481881"/>
          </a:xfrm>
          <a:prstGeom prst="round2Diag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প্রকাশের পদ্ধতি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3806" y="2607981"/>
            <a:ext cx="3861372" cy="1620366"/>
            <a:chOff x="0" y="0"/>
            <a:chExt cx="3861372" cy="1620366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3861372" cy="1620366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79100" y="79100"/>
              <a:ext cx="3703172" cy="14621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A = {1,2,3,4,}</a:t>
              </a:r>
              <a:endParaRPr lang="en-US" sz="4400" b="1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71600" y="3048000"/>
            <a:ext cx="3124200" cy="685385"/>
            <a:chOff x="3861781" y="478196"/>
            <a:chExt cx="3453008" cy="664803"/>
          </a:xfrm>
        </p:grpSpPr>
        <p:sp>
          <p:nvSpPr>
            <p:cNvPr id="7" name="Right Arrow 6"/>
            <p:cNvSpPr/>
            <p:nvPr/>
          </p:nvSpPr>
          <p:spPr>
            <a:xfrm>
              <a:off x="3861781" y="478196"/>
              <a:ext cx="3453008" cy="66480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5">
                <a:lumMod val="20000"/>
                <a:lumOff val="80000"/>
                <a:alpha val="9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ight Arrow 4"/>
            <p:cNvSpPr/>
            <p:nvPr/>
          </p:nvSpPr>
          <p:spPr>
            <a:xfrm>
              <a:off x="3861781" y="561296"/>
              <a:ext cx="3203707" cy="498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t" anchorCtr="0">
              <a:noAutofit/>
            </a:bodyPr>
            <a:lstStyle/>
            <a:p>
              <a:pPr marL="285750" lvl="1" indent="-28575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3600" b="1" kern="1200" dirty="0" smtClean="0">
                  <a:latin typeface="NikoshBAN" pitchFamily="2" charset="0"/>
                  <a:cs typeface="NikoshBAN" pitchFamily="2" charset="0"/>
                </a:rPr>
                <a:t>তালিকা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পদ্ধতি</a:t>
              </a:r>
              <a:endParaRPr lang="en-US" sz="36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62015" y="4610191"/>
            <a:ext cx="4038600" cy="1620366"/>
            <a:chOff x="0" y="1714795"/>
            <a:chExt cx="4148465" cy="162036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0" y="1714795"/>
              <a:ext cx="4148465" cy="162036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79100" y="1793895"/>
              <a:ext cx="3990265" cy="14621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B=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{x</a:t>
              </a:r>
              <a:r>
                <a:rPr lang="en-US" sz="4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:x</a:t>
              </a:r>
              <a:r>
                <a:rPr lang="en-US" sz="4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&lt;5</a:t>
              </a:r>
              <a:r>
                <a:rPr lang="en-US" sz="4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} </a:t>
              </a:r>
              <a:r>
                <a:rPr lang="en-US" sz="4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4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3403" y="5063663"/>
            <a:ext cx="3580594" cy="605206"/>
            <a:chOff x="4152895" y="2290398"/>
            <a:chExt cx="3157874" cy="60520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ight Arrow 12"/>
            <p:cNvSpPr/>
            <p:nvPr/>
          </p:nvSpPr>
          <p:spPr>
            <a:xfrm>
              <a:off x="4152895" y="2290398"/>
              <a:ext cx="3157874" cy="60520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3">
                <a:alpha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ight Arrow 4"/>
            <p:cNvSpPr/>
            <p:nvPr/>
          </p:nvSpPr>
          <p:spPr>
            <a:xfrm>
              <a:off x="4152895" y="2366049"/>
              <a:ext cx="2930922" cy="45390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t" anchorCtr="0">
              <a:noAutofit/>
            </a:bodyPr>
            <a:lstStyle/>
            <a:p>
              <a:pPr marL="285750" lvl="1" indent="-28575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4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সেট</a:t>
              </a:r>
              <a:r>
                <a:rPr lang="en-US" sz="4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kern="1200" dirty="0" smtClean="0">
                  <a:latin typeface="NikoshBAN" pitchFamily="2" charset="0"/>
                  <a:cs typeface="NikoshBAN" pitchFamily="2" charset="0"/>
                </a:rPr>
                <a:t>গঠন</a:t>
              </a:r>
              <a:r>
                <a:rPr lang="bn-BD" sz="4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পদ্ধতি</a:t>
              </a:r>
              <a:endParaRPr lang="en-US" sz="4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24600" y="5262725"/>
                <a:ext cx="457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262725"/>
                <a:ext cx="45720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71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533400" y="685800"/>
            <a:ext cx="8229600" cy="1524000"/>
          </a:xfrm>
          <a:prstGeom prst="ellipseRibbon2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0" y="4038600"/>
            <a:ext cx="2895600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AUB</a:t>
            </a:r>
            <a:r>
              <a:rPr lang="bn-BD" sz="4400" dirty="0" smtClean="0">
                <a:latin typeface="Times New Roman" pitchFamily="18" charset="0"/>
                <a:cs typeface="Times New Roman" pitchFamily="18" charset="0"/>
              </a:rPr>
              <a:t>=?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0" y="5181600"/>
            <a:ext cx="2895600" cy="685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হলে,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dirty="0" smtClean="0">
                <a:latin typeface="Times New Roman"/>
                <a:cs typeface="Times New Roman"/>
              </a:rPr>
              <a:t>∩Q=?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52400" y="3810000"/>
            <a:ext cx="685800" cy="8382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52400" y="5029200"/>
            <a:ext cx="6858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66800" y="3962400"/>
            <a:ext cx="2362200" cy="685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 = {3,4,5}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0600" y="5181600"/>
            <a:ext cx="2438400" cy="685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 = {x,y.3,7}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81400" y="3962400"/>
            <a:ext cx="2362200" cy="6858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 = {4,5,6}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81400" y="5181600"/>
            <a:ext cx="2438400" cy="685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z,y,7,9}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Desktop\D.K\150px-Venn_A_subset_B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2819400" cy="28194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t="2339" r="37705" b="27485"/>
          <a:stretch>
            <a:fillRect/>
          </a:stretch>
        </p:blipFill>
        <p:spPr bwMode="auto">
          <a:xfrm>
            <a:off x="2819400" y="1905000"/>
            <a:ext cx="2971801" cy="24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Alternate Process 5"/>
          <p:cNvSpPr/>
          <p:nvPr/>
        </p:nvSpPr>
        <p:spPr>
          <a:xfrm>
            <a:off x="3245893" y="380999"/>
            <a:ext cx="2362200" cy="106680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639" r="27869" b="27485"/>
          <a:stretch>
            <a:fillRect/>
          </a:stretch>
        </p:blipFill>
        <p:spPr bwMode="auto">
          <a:xfrm>
            <a:off x="5867400" y="24384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276600" y="5257800"/>
            <a:ext cx="25908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AUB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0800" y="5334000"/>
            <a:ext cx="2438400" cy="838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dirty="0" smtClean="0">
                <a:latin typeface="Times New Roman"/>
                <a:cs typeface="Times New Roman"/>
              </a:rPr>
              <a:t>∩Q</a:t>
            </a:r>
            <a:endParaRPr lang="en-US" sz="4400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152400" y="5334000"/>
            <a:ext cx="2819400" cy="9144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       B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1376065" y="5253335"/>
            <a:ext cx="30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U</a:t>
            </a:r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3048000" y="2895600"/>
            <a:ext cx="609600" cy="4572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9200" y="2819400"/>
            <a:ext cx="457200" cy="457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19800" y="3124200"/>
            <a:ext cx="533400" cy="533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29600" y="3429000"/>
            <a:ext cx="762000" cy="533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609600" y="2501179"/>
            <a:ext cx="8305800" cy="2070821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105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{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1,3,5,7}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{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2,4,5,9}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দুইটির সংযোগ ও 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ছেদ নির্ণয় কর 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{১,২,৩,৪,৫,৬,৭,৮} কে সেট গঠন পদ্ধতিতে লিখ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6387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6179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57737"/>
            <a:ext cx="2143125" cy="160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Callout 7"/>
          <p:cNvSpPr/>
          <p:nvPr/>
        </p:nvSpPr>
        <p:spPr>
          <a:xfrm>
            <a:off x="3476872" y="580283"/>
            <a:ext cx="3429000" cy="17391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8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5181600"/>
            <a:ext cx="4114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</a:rPr>
              <a:t>ধন্যবাদ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533400"/>
            <a:ext cx="5410200" cy="4280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828800" y="2133600"/>
            <a:ext cx="7315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0" y="4114800"/>
            <a:ext cx="4572000" cy="25113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1966"/>
            <a:ext cx="5016462" cy="36232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533400"/>
            <a:ext cx="54864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u="sng" dirty="0" smtClean="0"/>
              <a:t>শিক্ষক পরিচিতি</a:t>
            </a:r>
            <a:endParaRPr lang="en-US" sz="5400" u="sng" dirty="0"/>
          </a:p>
        </p:txBody>
      </p:sp>
      <p:sp>
        <p:nvSpPr>
          <p:cNvPr id="5" name="Rectangle 4"/>
          <p:cNvSpPr/>
          <p:nvPr/>
        </p:nvSpPr>
        <p:spPr>
          <a:xfrm>
            <a:off x="914400" y="2133600"/>
            <a:ext cx="7543800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শরীফুল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ইন্ডেক্স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নং-২০৯৭০২৫।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6781800" cy="5365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1"/>
            <a:ext cx="6781799" cy="4898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410200" y="762000"/>
            <a:ext cx="3505200" cy="27432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5562600" y="4038600"/>
            <a:ext cx="3200400" cy="121920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প্রাথমিক ধারনা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4494642" cy="36906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137899326"/>
              </p:ext>
            </p:extLst>
          </p:nvPr>
        </p:nvGraphicFramePr>
        <p:xfrm>
          <a:off x="1219200" y="914400"/>
          <a:ext cx="6096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Connector 2"/>
          <p:cNvSpPr/>
          <p:nvPr/>
        </p:nvSpPr>
        <p:spPr>
          <a:xfrm>
            <a:off x="826827" y="2667000"/>
            <a:ext cx="457200" cy="4572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38200" y="4038600"/>
            <a:ext cx="457200" cy="4572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826827" y="5410200"/>
            <a:ext cx="457200" cy="4572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371600" y="2286000"/>
            <a:ext cx="7239000" cy="1219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কি তা বলতে 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371600" y="3657600"/>
            <a:ext cx="7239000" cy="1143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গঠন করতে 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371600" y="4991100"/>
            <a:ext cx="7239000" cy="1295400"/>
          </a:xfrm>
          <a:prstGeom prst="rightArrow">
            <a:avLst/>
          </a:prstGeom>
          <a:solidFill>
            <a:schemeClr val="accent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সেটের সংযোগ ও ছেদ নির্ণয় করতে পারবে।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935368" y="1066800"/>
            <a:ext cx="5524257" cy="472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1" y="4194117"/>
            <a:ext cx="1353200" cy="835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1" y="2706690"/>
            <a:ext cx="1188622" cy="7985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09" y="5324894"/>
            <a:ext cx="1438537" cy="932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" y="3647584"/>
            <a:ext cx="841178" cy="12008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28" y="1121328"/>
            <a:ext cx="993566" cy="9996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08" y="1210107"/>
            <a:ext cx="1115476" cy="14446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03" y="646211"/>
            <a:ext cx="1194717" cy="84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00503 0.1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06996 0.10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10156 0.047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15226 -0.0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0695 -0.1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12656 -0.019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11771 0.112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590800" y="1752600"/>
            <a:ext cx="4038600" cy="3581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2743200"/>
            <a:ext cx="91440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B</a:t>
            </a:r>
            <a:endParaRPr lang="en-US" sz="6600" dirty="0"/>
          </a:p>
        </p:txBody>
      </p:sp>
      <p:sp>
        <p:nvSpPr>
          <p:cNvPr id="14" name="Equal 13"/>
          <p:cNvSpPr/>
          <p:nvPr/>
        </p:nvSpPr>
        <p:spPr>
          <a:xfrm>
            <a:off x="1752600" y="2895600"/>
            <a:ext cx="685800" cy="838200"/>
          </a:xfrm>
          <a:prstGeom prst="mathEqua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0000" y="2819400"/>
            <a:ext cx="1524000" cy="1371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23781" y="222231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57800" y="2438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24500" y="301615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24500" y="372381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55191" y="4267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62400" y="43053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7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76600" y="369879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314700" y="2590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19100" y="5473890"/>
            <a:ext cx="8305800" cy="138410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Member of the Set’ OR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Element of the set’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repeatCount="indefinite" fill="remove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4" dur="3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3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3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42917 -0.45555 " pathEditMode="relative" rAng="0" ptsTypes="AA">
                                      <p:cBhvr>
                                        <p:cTn id="10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2277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4166 -0.41297 " pathEditMode="relative" rAng="0" ptsTypes="AA">
                                      <p:cBhvr>
                                        <p:cTn id="11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064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4 -0.5 " pathEditMode="relative" rAng="0" ptsTypes="AA">
                                      <p:cBhvr>
                                        <p:cTn id="1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250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4625 -0.21759 " pathEditMode="relative" rAng="0" ptsTypes="AA">
                                      <p:cBhvr>
                                        <p:cTn id="1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1088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49583 0.11805 " pathEditMode="relative" rAng="0" ptsTypes="AA">
                                      <p:cBhvr>
                                        <p:cTn id="1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590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4441 0.4 " pathEditMode="relative" rAng="0" ptsTypes="AA">
                                      <p:cBhvr>
                                        <p:cTn id="11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5" y="200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1459 0.40556 " pathEditMode="relative" rAng="0" ptsTypes="AA">
                                      <p:cBhvr>
                                        <p:cTn id="1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20278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4166 0.03333 " pathEditMode="relative" rAng="0" ptsTypes="AA">
                                      <p:cBhvr>
                                        <p:cTn id="1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2722</TotalTime>
  <Words>252</Words>
  <Application>Microsoft Office PowerPoint</Application>
  <PresentationFormat>On-screen Show (4:3)</PresentationFormat>
  <Paragraphs>116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ASUS-PC</cp:lastModifiedBy>
  <cp:revision>361</cp:revision>
  <dcterms:created xsi:type="dcterms:W3CDTF">2006-08-16T00:00:00Z</dcterms:created>
  <dcterms:modified xsi:type="dcterms:W3CDTF">2020-10-08T14:03:55Z</dcterms:modified>
</cp:coreProperties>
</file>