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6" r:id="rId4"/>
    <p:sldId id="277" r:id="rId5"/>
    <p:sldId id="285" r:id="rId6"/>
    <p:sldId id="260" r:id="rId7"/>
    <p:sldId id="275" r:id="rId8"/>
    <p:sldId id="273" r:id="rId9"/>
    <p:sldId id="274" r:id="rId10"/>
    <p:sldId id="269" r:id="rId11"/>
    <p:sldId id="289" r:id="rId12"/>
    <p:sldId id="270" r:id="rId13"/>
    <p:sldId id="288" r:id="rId14"/>
    <p:sldId id="290" r:id="rId15"/>
    <p:sldId id="291" r:id="rId16"/>
    <p:sldId id="284" r:id="rId17"/>
    <p:sldId id="272" r:id="rId18"/>
    <p:sldId id="280" r:id="rId19"/>
    <p:sldId id="286" r:id="rId20"/>
    <p:sldId id="265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99"/>
    <a:srgbClr val="008000"/>
    <a:srgbClr val="C84BEF"/>
    <a:srgbClr val="CA3C7C"/>
    <a:srgbClr val="EB49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61" d="100"/>
          <a:sy n="61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FB7CA8-D618-4E3F-B9ED-B1CC532333BA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D5F6FA-8D48-4AE9-8B8D-C5A06AFD0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735631-D946-45C8-B531-7B7EE4ED4FAE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707ED0-D8BE-40EE-B63D-E4D38965F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09ACE-1AED-48EE-9E00-5C2431B33616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31BD71-32C0-405C-899D-9939489605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553604-7B3D-48B6-BF34-9E7FEC5D3B8F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264606-B7C1-4874-A4BD-66D1ECDCF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C7E69-F332-422C-B39F-C5344FC2FB21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701360-4BDD-4C45-94D6-263B97590B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807293-0D5E-478E-91C7-47F1947C1324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2995B4-34AD-4A6E-8EC5-8660B66D5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4BB8DA-E86B-49C6-8100-75738A2E500B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F6EB4-4181-426C-B3DA-860CE4CAF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3565A9-CF93-4791-BFAB-152C30ACF1D3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4350BE-782A-49FB-B72A-9E692E0B3C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B5893C-DEA4-4C98-B0CF-71607BBA8E48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907CC4-4B81-4684-8ACA-448AB68AC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7F3D7A6-FD5C-4913-9217-E36975826E3A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7535AA-F6A1-4209-8523-D3719EB39D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0BCF28-8A35-4DA9-BF9D-B96D4599B970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76DAA0-5119-4B27-8F9E-C9737D95C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C098FD-6694-4C2E-B304-848C7315F170}" type="datetimeFigureOut">
              <a:rPr lang="en-US" smtClean="0"/>
              <a:pPr>
                <a:defRPr/>
              </a:pPr>
              <a:t>01-Oct-20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7C6E51-8362-48E2-A10E-B06325E5DF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1066800" y="609599"/>
            <a:ext cx="6248400" cy="1831600"/>
            <a:chOff x="1884680" y="2208946"/>
            <a:chExt cx="5417312" cy="1237743"/>
          </a:xfrm>
        </p:grpSpPr>
        <p:sp>
          <p:nvSpPr>
            <p:cNvPr id="5" name="Rounded Rectangle 4"/>
            <p:cNvSpPr/>
            <p:nvPr/>
          </p:nvSpPr>
          <p:spPr>
            <a:xfrm>
              <a:off x="2644036" y="2208946"/>
              <a:ext cx="4507282" cy="123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884680" y="2311934"/>
              <a:ext cx="5417312" cy="1060731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9600" b="1" dirty="0">
                  <a:ln w="11430"/>
                  <a:solidFill>
                    <a:srgbClr val="7030A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স্বাগতম</a:t>
              </a:r>
              <a:endParaRPr lang="en-US" sz="8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pic>
        <p:nvPicPr>
          <p:cNvPr id="2" name="Picture 3" descr="E:\Zahid Eng\Solar\শরৎ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47938"/>
            <a:ext cx="6019800" cy="331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Zahid Eng\Solar\images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Zahid Eng\Solar\unnam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8839199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Zahid Eng\Solar\features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6"/>
            <a:ext cx="9144000" cy="5991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Zahid Eng\Solar\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654074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Zahid Eng\Solar\1597555706694614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032" y="457200"/>
            <a:ext cx="8210479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Zahid Eng\Solar\index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4345022" cy="3048000"/>
          </a:xfrm>
          <a:prstGeom prst="rect">
            <a:avLst/>
          </a:prstGeom>
          <a:noFill/>
        </p:spPr>
      </p:pic>
      <p:pic>
        <p:nvPicPr>
          <p:cNvPr id="1027" name="Picture 3" descr="E:\Zahid Eng\Solar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81000"/>
            <a:ext cx="3886200" cy="2362200"/>
          </a:xfrm>
          <a:prstGeom prst="rect">
            <a:avLst/>
          </a:prstGeom>
          <a:noFill/>
        </p:spPr>
      </p:pic>
      <p:pic>
        <p:nvPicPr>
          <p:cNvPr id="1028" name="Picture 4" descr="E:\Zahid Eng\Solar\index-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862" y="2598558"/>
            <a:ext cx="3676650" cy="2667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11666" y="530121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K¨vcvwmUi</a:t>
            </a:r>
            <a:r>
              <a:rPr lang="en-US" sz="48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gvUi</a:t>
            </a:r>
            <a:endParaRPr lang="en-US" sz="1600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581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K¨vcvwmUi</a:t>
            </a:r>
            <a:endParaRPr lang="en-US" sz="16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04800" y="533400"/>
            <a:ext cx="86106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বিভিন্ন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অংশঃ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স্টেটর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স্টেটর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ওয়াইন্ডিং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/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স্টাটিং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রোটর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ওয়াইন্ডিং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/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রানিং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রোটর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শ্যাফট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স্টেটর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পোল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সেন্ট্রিফিউগাল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সুইচ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04800" y="533400"/>
            <a:ext cx="8610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কার্যপদ্ধতিঃ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এসি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সরবরাহ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দিলে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রানিং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কারেন্ট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প্রবাহিত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সাটার্টিং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সাথে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সিরিজে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একটি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সংযোগ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রানিং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মধ্যে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90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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আউট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অব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ফেজ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অ্যাঙ্গেল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উৎপন্ন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ফলে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ঘুরন্ত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চৌম্বক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ক্ষেত্র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সৃষ্টি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হয়ে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টর্ক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উৎপন্ন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  <a:sym typeface="Symbol"/>
              </a:rPr>
              <a:t>।</a:t>
            </a:r>
            <a:endParaRPr lang="en-US" sz="2800" dirty="0" smtClean="0">
              <a:solidFill>
                <a:srgbClr val="7030A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  <p:pic>
        <p:nvPicPr>
          <p:cNvPr id="2050" name="Picture 2" descr="E:\Zahid Eng\Solar\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81400"/>
            <a:ext cx="6019800" cy="2684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04800" y="533400"/>
            <a:ext cx="8610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কার্যপদ্ধতিঃ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সময়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খুব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রেজিস্ট্যান্স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থাকে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যা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সবসময়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সরবরাহ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লাইনের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সাথে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সংযুক্ত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থাকে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তাই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পূর্ণ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গতিবেগের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75%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পৌঁছালে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যাতে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স্বয়ংক্রিয়ভাবে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সংযোগ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বিচ্ছিন্ন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করতে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পারে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তার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জন্য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কয়েলের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সাথে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সিরিজে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সেণ্ট্রিফিউগাল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সুইচ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ব্যবহার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28194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n-BD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পরিচিতি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1524000" y="4419600"/>
            <a:ext cx="7391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n-BD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শ্রেণী: 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দশম</a:t>
            </a:r>
            <a:endParaRPr lang="bn-BD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8000"/>
              </a:solidFill>
            </a:endParaRPr>
          </a:p>
          <a:p>
            <a:pPr algn="ctr"/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 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IqvK©m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-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 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2q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8000"/>
              </a:solidFill>
              <a:cs typeface="Narkisi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676399"/>
            <a:ext cx="5566816" cy="2594810"/>
            <a:chOff x="520874" y="2111103"/>
            <a:chExt cx="4651723" cy="1173843"/>
          </a:xfrm>
        </p:grpSpPr>
        <p:sp>
          <p:nvSpPr>
            <p:cNvPr id="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20874" y="2111103"/>
              <a:ext cx="4648200" cy="4336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bn-BD" sz="3600" kern="10" dirty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</a:rPr>
                <a:t>শিক্ষকের নাম: </a:t>
              </a:r>
              <a:r>
                <a:rPr lang="en-US" sz="40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40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gvt</a:t>
              </a:r>
              <a:r>
                <a:rPr lang="en-US" sz="40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Rvwn`yi</a:t>
              </a:r>
              <a:r>
                <a:rPr lang="en-US" sz="40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ingvb</a:t>
              </a:r>
              <a:endParaRPr lang="en-US" sz="36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cs typeface="Narkisim"/>
              </a:endParaRPr>
            </a:p>
          </p:txBody>
        </p:sp>
        <p:sp>
          <p:nvSpPr>
            <p:cNvPr id="1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775570" y="2559232"/>
              <a:ext cx="4397027" cy="3102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287"/>
                </a:avLst>
              </a:prstTxWarp>
            </a:bodyPr>
            <a:lstStyle/>
            <a:p>
              <a:pPr algn="ctr"/>
              <a:r>
                <a:rPr lang="bn-BD" sz="3600" kern="10" dirty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</a:rPr>
                <a:t>পদবী: </a:t>
              </a:r>
              <a:r>
                <a:rPr lang="en-US" sz="40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‡UªW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</a:rPr>
                <a:t>ইন্সট্রাক্টর </a:t>
              </a:r>
              <a:r>
                <a:rPr lang="bn-BD" sz="3600" kern="10" dirty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</a:rPr>
                <a:t>(ইলেকট্রিক্যাল)</a:t>
              </a:r>
              <a:endParaRPr lang="en-US" sz="36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cs typeface="Narkisim"/>
              </a:endParaRPr>
            </a:p>
          </p:txBody>
        </p:sp>
        <p:sp>
          <p:nvSpPr>
            <p:cNvPr id="11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030266" y="2903946"/>
              <a:ext cx="3810000" cy="381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Arial Black"/>
                </a:rPr>
                <a:t> 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gvwgb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bMi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gva¨wgK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we`¨vjq</a:t>
              </a:r>
              <a:endParaRPr lang="en-US" sz="3600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m`i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h‡kvi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|</a:t>
              </a:r>
            </a:p>
            <a:p>
              <a:pPr algn="ctr"/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gvevBj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kern="10" dirty="0" err="1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bst</a:t>
              </a:r>
              <a:r>
                <a:rPr lang="en-US" sz="3600" kern="10" dirty="0" smtClean="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SutonnyMJ" pitchFamily="2" charset="0"/>
                  <a:cs typeface="SutonnyMJ" pitchFamily="2" charset="0"/>
                </a:rPr>
                <a:t> 01712631465</a:t>
              </a:r>
              <a:endParaRPr lang="en-US" sz="36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Black"/>
              </a:endParaRPr>
            </a:p>
          </p:txBody>
        </p:sp>
      </p:grpSp>
      <p:pic>
        <p:nvPicPr>
          <p:cNvPr id="15361" name="Picture 1" descr="C:\Users\Hotel Hasan Int\Downloads\IMG_20200823_1815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362200"/>
            <a:ext cx="86868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সিঙ্গেল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ফেজ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এসি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মোটরের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সুবিধা-আসুবিধা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সিঙ্গেল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ফেজ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এসি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মোটরের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sz="3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1400" dirty="0">
              <a:solidFill>
                <a:srgbClr val="CC0099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46342" y="762000"/>
            <a:ext cx="4343400" cy="1143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Zahid Eng\Solar\bangladesh-technical-education-board-logo-D5B8B5732F-seeklogo.c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25804"/>
            <a:ext cx="6096000" cy="5885961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1295400" y="3048000"/>
            <a:ext cx="6477000" cy="1600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002060"/>
                </a:solidFill>
              </a:rPr>
              <a:t>ধন্যবাদ</a:t>
            </a:r>
            <a:endParaRPr lang="en-US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9389 L 0.31059 0.05412 L 0.15434 0.37373 L -0.19479 0.39108 L -0.2625 -0.50509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625 -0.50509 L 0.5125 -0.37188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63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5125 -0.37188 L 0.2625 -0.3496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946687" y="5633622"/>
            <a:ext cx="7331987" cy="1038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সিঙ্গেল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ফেজ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SutonnyMJ" pitchFamily="2" charset="0"/>
                <a:cs typeface="SutonnyMJ" pitchFamily="2" charset="0"/>
              </a:rPr>
              <a:t>মোটর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 descr="E:\Zahid Eng\Solar\Y2-Series-Three-Phase-Induction-Motor-High-Qual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240" y="167916"/>
            <a:ext cx="52578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9600" y="2286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360" y="3651132"/>
            <a:ext cx="8229600" cy="3046988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</a:rPr>
              <a:t> </a:t>
            </a:r>
            <a:r>
              <a:rPr lang="en-US" sz="9600" b="1" dirty="0" err="1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সিঙ্গেল</a:t>
            </a:r>
            <a:r>
              <a:rPr lang="en-US" sz="9600" b="1" dirty="0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ফেজ</a:t>
            </a:r>
            <a:r>
              <a:rPr lang="en-US" sz="9600" b="1" dirty="0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এসি</a:t>
            </a:r>
            <a:r>
              <a:rPr lang="en-US" sz="9600" b="1" dirty="0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মোটর</a:t>
            </a:r>
            <a:endParaRPr lang="en-US" sz="9600" b="1" dirty="0">
              <a:solidFill>
                <a:srgbClr val="008000"/>
              </a:solidFill>
            </a:endParaRPr>
          </a:p>
        </p:txBody>
      </p:sp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848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2"/>
              </a:avLst>
            </a:prstTxWarp>
          </a:bodyPr>
          <a:lstStyle/>
          <a:p>
            <a:pPr algn="ctr"/>
            <a:r>
              <a:rPr lang="bn-BD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শ্রেণী: 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দশম</a:t>
            </a:r>
            <a:endParaRPr lang="bn-BD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8000"/>
              </a:solidFill>
            </a:endParaRPr>
          </a:p>
          <a:p>
            <a:pPr algn="ctr"/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 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IqvK©m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-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bn-BD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</a:rPr>
              <a:t> 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2q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80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r>
              <a:rPr lang="en-US" sz="72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 </a:t>
            </a:r>
            <a:r>
              <a:rPr lang="en-US" sz="7200" b="1" kern="10" dirty="0" err="1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72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FF0000"/>
              </a:solidFill>
              <a:cs typeface="Narkisim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04800" y="685800"/>
            <a:ext cx="84582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পাঠ</a:t>
            </a:r>
            <a:r>
              <a:rPr lang="en-US" sz="4400" u="sng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শেষে</a:t>
            </a:r>
            <a:r>
              <a:rPr lang="en-US" sz="4400" u="sng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জানতে</a:t>
            </a:r>
            <a:r>
              <a:rPr lang="en-US" sz="4400" u="sng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পারবেঃ</a:t>
            </a:r>
            <a:endParaRPr lang="en-US" sz="4400" u="sng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কাকে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বলে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?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শ্রেণি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বিভাগ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ব্যবহার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গঠন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কার্যপদ্ধতি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</a:p>
          <a:p>
            <a:pPr>
              <a:spcBef>
                <a:spcPct val="50000"/>
              </a:spcBef>
            </a:pPr>
            <a:endParaRPr lang="en-US" sz="4000" dirty="0" smtClean="0">
              <a:solidFill>
                <a:srgbClr val="7030A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endParaRPr lang="en-US" sz="4400" u="sng" dirty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352800" y="152400"/>
            <a:ext cx="22046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u="sng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‡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kÖwY</a:t>
            </a:r>
            <a:r>
              <a:rPr lang="en-US" sz="4400" u="sng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wefvM</a:t>
            </a:r>
            <a:endParaRPr lang="en-US" sz="4400" u="sng" dirty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গঠন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চালু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করার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পদ্ধতি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অনুযায়ী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এসি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সিঙ্গল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মোটরকে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প্রধানত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চার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ভাগে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ভাগ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করা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যায়ঃ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ক)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ইন্ডাকশন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           খ)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গ)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সিরিজ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               ঘ)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সিনক্রোনাস</a:t>
            </a:r>
            <a:r>
              <a:rPr lang="en-US" sz="32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3200" dirty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04800" y="381000"/>
            <a:ext cx="4267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ইন্ডাকশন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ছয়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প্রকার</a:t>
            </a:r>
            <a:endParaRPr lang="en-US" sz="3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স্পিল্ট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শেডেড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পোল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রিলাকট্যান্স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এন্ড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রান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72000" y="467380"/>
            <a:ext cx="4572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চার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প্রকার</a:t>
            </a:r>
            <a:endParaRPr lang="en-US" sz="3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1.সাধারণ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6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2.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কমপেনসেটেড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6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3.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স্টার্ট-ইন্ডাকশন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6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4.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রিপালশন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ইন্ডাকশন</a:t>
            </a:r>
            <a:r>
              <a:rPr lang="en-US" sz="26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600" dirty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28056" y="5305584"/>
            <a:ext cx="678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সিনক্রোনাস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দুই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প্রকার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1.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রিলাকট্যান্স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  2.হিষ্টারিসিস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endParaRPr lang="en-US" sz="2800" dirty="0">
              <a:solidFill>
                <a:srgbClr val="FFFF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953000" y="457200"/>
            <a:ext cx="3962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অসুবিধা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সমূহঃ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ক্ষমতা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দক্ষতা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টর্ক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শূন্য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পাওয়ার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ফ্যাক্টর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নিম্নমানের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হয়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নিজে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নিজে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স্টার্ট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নিতে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পারে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না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  <a:endParaRPr lang="en-US" sz="2800" dirty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7200" y="533400"/>
            <a:ext cx="3962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সুবিধা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সমূহঃ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সংযোগ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সহজ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দাম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রক্ষণাবেক্ষণ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খরচ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কম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ব্যবহার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বেশি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মোটরের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ঘূর্ণনের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দিক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পরিবর্তন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সহজ</a:t>
            </a:r>
            <a:endParaRPr lang="en-US" sz="2800" dirty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7391400" y="661177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Mahmud.tsc@gmail.com</a:t>
            </a:r>
            <a:endParaRPr lang="en-US" sz="10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04800" y="533400"/>
            <a:ext cx="8610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ব্যবহারঃ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সাধারণত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বাসাবাড়ি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অফিস-আদালত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স্কুল-কলেজ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ও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ব্যবসা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প্রতিষ্ঠানে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ড্রিল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মেশিন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স্প্যানার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গ্রাইন্ডিং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লেদ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মেশিন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শিল্প-কারখানার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পাখা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রেফ্রিজারেটর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এয়ারকুলার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ইত্যাদি</a:t>
            </a:r>
            <a:endParaRPr lang="en-US" sz="2800" dirty="0" smtClean="0">
              <a:solidFill>
                <a:srgbClr val="008000"/>
              </a:solidFill>
              <a:latin typeface="SutonnyMJ" pitchFamily="2" charset="0"/>
              <a:ea typeface="Mangal" pitchFamily="2"/>
              <a:cs typeface="SutonnyMJ" pitchFamily="2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ক্যাপাসিটর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চালু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করতে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সিঙ্গেল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ফেজ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এসি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মোটর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ব্যবহৃত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rgbClr val="008000"/>
                </a:solidFill>
                <a:latin typeface="SutonnyMJ" pitchFamily="2" charset="0"/>
                <a:ea typeface="Mangal" pitchFamily="2"/>
                <a:cs typeface="SutonnyMJ" pitchFamily="2" charset="0"/>
              </a:rPr>
              <a:t>।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410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Panna</dc:creator>
  <cp:lastModifiedBy>Hotel Hasan Int</cp:lastModifiedBy>
  <cp:revision>191</cp:revision>
  <dcterms:created xsi:type="dcterms:W3CDTF">2014-10-23T14:53:10Z</dcterms:created>
  <dcterms:modified xsi:type="dcterms:W3CDTF">2020-10-01T15:13:21Z</dcterms:modified>
</cp:coreProperties>
</file>