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A346B6-FFE0-44D2-8E9D-428020521C80}"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1CBBB-55BF-407E-97A5-BA970B1445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346B6-FFE0-44D2-8E9D-428020521C80}"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1CBBB-55BF-407E-97A5-BA970B1445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346B6-FFE0-44D2-8E9D-428020521C80}"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1CBBB-55BF-407E-97A5-BA970B1445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346B6-FFE0-44D2-8E9D-428020521C80}"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1CBBB-55BF-407E-97A5-BA970B1445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A346B6-FFE0-44D2-8E9D-428020521C80}"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1CBBB-55BF-407E-97A5-BA970B1445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A346B6-FFE0-44D2-8E9D-428020521C80}"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1CBBB-55BF-407E-97A5-BA970B1445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A346B6-FFE0-44D2-8E9D-428020521C80}" type="datetimeFigureOut">
              <a:rPr lang="en-US" smtClean="0"/>
              <a:pPr/>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61CBBB-55BF-407E-97A5-BA970B1445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A346B6-FFE0-44D2-8E9D-428020521C80}" type="datetimeFigureOut">
              <a:rPr lang="en-US" smtClean="0"/>
              <a:pPr/>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61CBBB-55BF-407E-97A5-BA970B1445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346B6-FFE0-44D2-8E9D-428020521C80}" type="datetimeFigureOut">
              <a:rPr lang="en-US" smtClean="0"/>
              <a:pPr/>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1CBBB-55BF-407E-97A5-BA970B1445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346B6-FFE0-44D2-8E9D-428020521C80}"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1CBBB-55BF-407E-97A5-BA970B1445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346B6-FFE0-44D2-8E9D-428020521C80}"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1CBBB-55BF-407E-97A5-BA970B1445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346B6-FFE0-44D2-8E9D-428020521C80}" type="datetimeFigureOut">
              <a:rPr lang="en-US" smtClean="0"/>
              <a:pPr/>
              <a:t>10/8/2020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1CBBB-55BF-407E-97A5-BA970B1445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hyperlink" Target="mailto:shakhawath747@gamil.com"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a:ln>
            <a:solidFill>
              <a:srgbClr val="002060"/>
            </a:solidFill>
          </a:ln>
        </p:spPr>
        <p:txBody>
          <a:bodyPr/>
          <a:lstStyle/>
          <a:p>
            <a:endParaRPr lang="en-US" dirty="0"/>
          </a:p>
        </p:txBody>
      </p:sp>
      <p:sp>
        <p:nvSpPr>
          <p:cNvPr id="3" name="Content Placeholder 2"/>
          <p:cNvSpPr>
            <a:spLocks noGrp="1"/>
          </p:cNvSpPr>
          <p:nvPr>
            <p:ph idx="1"/>
          </p:nvPr>
        </p:nvSpPr>
        <p:spPr>
          <a:xfrm>
            <a:off x="0" y="1600200"/>
            <a:ext cx="8991600" cy="5257800"/>
          </a:xfrm>
          <a:solidFill>
            <a:srgbClr val="FFFF00"/>
          </a:solidFill>
        </p:spPr>
        <p:txBody>
          <a:bodyPr/>
          <a:lstStyle/>
          <a:p>
            <a:endParaRPr lang="en-US" dirty="0"/>
          </a:p>
        </p:txBody>
      </p:sp>
      <p:pic>
        <p:nvPicPr>
          <p:cNvPr id="5" name="Content Placeholder 4" descr="_Sans-Watermelon.gif"/>
          <p:cNvPicPr>
            <a:picLocks noChangeAspect="1"/>
          </p:cNvPicPr>
          <p:nvPr/>
        </p:nvPicPr>
        <p:blipFill>
          <a:blip r:embed="rId3"/>
          <a:stretch>
            <a:fillRect/>
          </a:stretch>
        </p:blipFill>
        <p:spPr>
          <a:xfrm>
            <a:off x="2286000" y="381000"/>
            <a:ext cx="5257800" cy="1066800"/>
          </a:xfrm>
          <a:prstGeom prst="ellipse">
            <a:avLst/>
          </a:prstGeom>
          <a:ln w="63500"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0" y="6096000"/>
            <a:ext cx="8915400" cy="609600"/>
          </a:xfrm>
          <a:prstGeom prst="roundRect">
            <a:avLst/>
          </a:prstGeom>
          <a:blipFill>
            <a:blip r:embed="rId4"/>
            <a:tile tx="0" ty="0" sx="100000" sy="100000" flip="none" algn="tl"/>
          </a:blip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chemeClr val="tx1">
                    <a:lumMod val="75000"/>
                    <a:lumOff val="25000"/>
                  </a:schemeClr>
                </a:solidFill>
              </a:rPr>
              <a:t>                                                                       </a:t>
            </a:r>
            <a:r>
              <a:rPr lang="bn-IN" dirty="0" smtClean="0">
                <a:solidFill>
                  <a:schemeClr val="tx1"/>
                </a:solidFill>
              </a:rPr>
              <a:t>এম</a:t>
            </a:r>
            <a:r>
              <a:rPr lang="en-US" dirty="0" smtClean="0">
                <a:solidFill>
                  <a:schemeClr val="tx1"/>
                </a:solidFill>
              </a:rPr>
              <a:t>.</a:t>
            </a:r>
            <a:r>
              <a:rPr lang="bn-IN" dirty="0" smtClean="0">
                <a:solidFill>
                  <a:schemeClr val="tx1"/>
                </a:solidFill>
              </a:rPr>
              <a:t> সাখাওয়াত হোসেন </a:t>
            </a:r>
          </a:p>
          <a:p>
            <a:r>
              <a:rPr lang="en-US" dirty="0" smtClean="0">
                <a:solidFill>
                  <a:schemeClr val="tx1"/>
                </a:solidFill>
              </a:rPr>
              <a:t>                                                                                                         </a:t>
            </a:r>
            <a:r>
              <a:rPr lang="bn-IN" dirty="0" smtClean="0">
                <a:solidFill>
                  <a:schemeClr val="tx1"/>
                </a:solidFill>
              </a:rPr>
              <a:t>০১৯১৭৬৩৬৪৮৬ </a:t>
            </a:r>
            <a:endParaRPr lang="en-US" dirty="0">
              <a:solidFill>
                <a:schemeClr val="tx1"/>
              </a:solidFill>
            </a:endParaRPr>
          </a:p>
        </p:txBody>
      </p:sp>
      <p:sp>
        <p:nvSpPr>
          <p:cNvPr id="9" name="Oval 8"/>
          <p:cNvSpPr/>
          <p:nvPr/>
        </p:nvSpPr>
        <p:spPr>
          <a:xfrm>
            <a:off x="2362200" y="1752600"/>
            <a:ext cx="5105400" cy="381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7" name="Picture 3" descr="C:\Users\sagor khan\Downloads\534.jpg"/>
          <p:cNvPicPr>
            <a:picLocks noChangeAspect="1" noChangeArrowheads="1"/>
          </p:cNvPicPr>
          <p:nvPr/>
        </p:nvPicPr>
        <p:blipFill>
          <a:blip r:embed="rId5"/>
          <a:srcRect/>
          <a:stretch>
            <a:fillRect/>
          </a:stretch>
        </p:blipFill>
        <p:spPr bwMode="auto">
          <a:xfrm>
            <a:off x="2362200" y="1752600"/>
            <a:ext cx="5105400" cy="38100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0" fill="hold"/>
                                        <p:tgtEl>
                                          <p:spTgt spid="1027"/>
                                        </p:tgtEl>
                                        <p:attrNameLst>
                                          <p:attrName>ppt_x</p:attrName>
                                        </p:attrNameLst>
                                      </p:cBhvr>
                                      <p:tavLst>
                                        <p:tav tm="0">
                                          <p:val>
                                            <p:strVal val="#ppt_x"/>
                                          </p:val>
                                        </p:tav>
                                        <p:tav tm="100000">
                                          <p:val>
                                            <p:strVal val="#ppt_x"/>
                                          </p:val>
                                        </p:tav>
                                      </p:tavLst>
                                    </p:anim>
                                    <p:anim calcmode="lin" valueType="num">
                                      <p:cBhvr additive="base">
                                        <p:cTn id="8" dur="50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a:ln>
            <a:solidFill>
              <a:srgbClr val="FF0000"/>
            </a:solidFill>
          </a:ln>
        </p:spPr>
        <p:txBody>
          <a:bodyPr/>
          <a:lstStyle/>
          <a:p>
            <a:r>
              <a:rPr lang="bn-IN" dirty="0" smtClean="0"/>
              <a:t>একক কাজ </a:t>
            </a:r>
            <a:endParaRPr lang="en-US"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6172200"/>
            <a:ext cx="9144000" cy="685800"/>
          </a:xfrm>
          <a:prstGeom prst="roundRect">
            <a:avLst/>
          </a:prstGeom>
          <a:blipFill>
            <a:blip r:embed="rId3"/>
            <a:tile tx="0" ty="0" sx="100000" sy="100000" flip="none" algn="tl"/>
          </a:blip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a:t>
            </a:r>
            <a:r>
              <a:rPr lang="en-US" dirty="0" smtClean="0">
                <a:solidFill>
                  <a:srgbClr val="002060"/>
                </a:solidFill>
              </a:rPr>
              <a:t>.</a:t>
            </a:r>
            <a:r>
              <a:rPr lang="bn-IN" dirty="0" smtClean="0">
                <a:solidFill>
                  <a:srgbClr val="002060"/>
                </a:solidFill>
              </a:rPr>
              <a:t>সাখাওয়াত হোসেন </a:t>
            </a:r>
          </a:p>
          <a:p>
            <a:r>
              <a:rPr lang="en-US" dirty="0" smtClean="0">
                <a:solidFill>
                  <a:srgbClr val="002060"/>
                </a:solidFill>
              </a:rPr>
              <a:t>                                                                                                                  </a:t>
            </a:r>
            <a:r>
              <a:rPr lang="bn-IN" dirty="0" smtClean="0">
                <a:solidFill>
                  <a:srgbClr val="002060"/>
                </a:solidFill>
              </a:rPr>
              <a:t>০১৯১৭৬৩৬৪৮৬ </a:t>
            </a:r>
            <a:endParaRPr lang="en-US" dirty="0">
              <a:solidFill>
                <a:srgbClr val="002060"/>
              </a:solidFill>
            </a:endParaRPr>
          </a:p>
        </p:txBody>
      </p:sp>
      <p:sp>
        <p:nvSpPr>
          <p:cNvPr id="5" name="Oval 4"/>
          <p:cNvSpPr/>
          <p:nvPr/>
        </p:nvSpPr>
        <p:spPr>
          <a:xfrm>
            <a:off x="1600200" y="1752600"/>
            <a:ext cx="4191000" cy="37338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Content Placeholder 4" descr="IMG_8773.JPG"/>
          <p:cNvPicPr>
            <a:picLocks noChangeAspect="1"/>
          </p:cNvPicPr>
          <p:nvPr/>
        </p:nvPicPr>
        <p:blipFill>
          <a:blip r:embed="rId4" cstate="print"/>
          <a:stretch>
            <a:fillRect/>
          </a:stretch>
        </p:blipFill>
        <p:spPr>
          <a:xfrm>
            <a:off x="1600200" y="1752600"/>
            <a:ext cx="4191000" cy="3810000"/>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Parallelogram 7"/>
          <p:cNvSpPr/>
          <p:nvPr/>
        </p:nvSpPr>
        <p:spPr>
          <a:xfrm>
            <a:off x="5486400" y="1828800"/>
            <a:ext cx="3657600" cy="3733800"/>
          </a:xfrm>
          <a:prstGeom prst="parallelogram">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dirty="0" smtClean="0"/>
              <a:t>নগদান বই কত প্রকার ?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0" fill="hold"/>
                                        <p:tgtEl>
                                          <p:spTgt spid="8"/>
                                        </p:tgtEl>
                                        <p:attrNameLst>
                                          <p:attrName>ppt_x</p:attrName>
                                        </p:attrNameLst>
                                      </p:cBhvr>
                                      <p:tavLst>
                                        <p:tav tm="0">
                                          <p:val>
                                            <p:strVal val="#ppt_x"/>
                                          </p:val>
                                        </p:tav>
                                        <p:tav tm="100000">
                                          <p:val>
                                            <p:strVal val="#ppt_x"/>
                                          </p:val>
                                        </p:tav>
                                      </p:tavLst>
                                    </p:anim>
                                    <p:anim calcmode="lin" valueType="num">
                                      <p:cBhvr additive="base">
                                        <p:cTn id="1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bn-IN" dirty="0" smtClean="0">
                <a:solidFill>
                  <a:srgbClr val="FFFF00"/>
                </a:solidFill>
              </a:rPr>
              <a:t>উত্তর </a:t>
            </a:r>
            <a:endParaRPr lang="en-US" dirty="0">
              <a:solidFill>
                <a:srgbClr val="FFFF00"/>
              </a:solidFill>
            </a:endParaRPr>
          </a:p>
        </p:txBody>
      </p:sp>
      <p:sp>
        <p:nvSpPr>
          <p:cNvPr id="3" name="Content Placeholder 2"/>
          <p:cNvSpPr>
            <a:spLocks noGrp="1"/>
          </p:cNvSpPr>
          <p:nvPr>
            <p:ph idx="1"/>
          </p:nvPr>
        </p:nvSpPr>
        <p:spPr>
          <a:xfrm>
            <a:off x="381000" y="1600200"/>
            <a:ext cx="8305800" cy="47244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381000" y="5562600"/>
            <a:ext cx="8305800" cy="762000"/>
          </a:xfrm>
          <a:prstGeom prst="roundRect">
            <a:avLst/>
          </a:prstGeom>
          <a:blipFill>
            <a:blip r:embed="rId3"/>
            <a:tile tx="0" ty="0" sx="100000" sy="100000" flip="none" algn="tl"/>
          </a:blip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chemeClr val="tx1"/>
                </a:solidFill>
              </a:rPr>
              <a:t>                                                              এম</a:t>
            </a:r>
            <a:r>
              <a:rPr lang="en-US" dirty="0" smtClean="0">
                <a:solidFill>
                  <a:schemeClr val="tx1"/>
                </a:solidFill>
              </a:rPr>
              <a:t>.</a:t>
            </a:r>
            <a:r>
              <a:rPr lang="bn-IN" dirty="0" smtClean="0">
                <a:solidFill>
                  <a:schemeClr val="tx1"/>
                </a:solidFill>
              </a:rPr>
              <a:t> সাখাওয়াত হোসেন </a:t>
            </a:r>
          </a:p>
          <a:p>
            <a:r>
              <a:rPr lang="en-US" dirty="0" smtClean="0">
                <a:solidFill>
                  <a:schemeClr val="tx1"/>
                </a:solidFill>
              </a:rPr>
              <a:t>                                                                                                        </a:t>
            </a:r>
            <a:r>
              <a:rPr lang="bn-IN" dirty="0" smtClean="0">
                <a:solidFill>
                  <a:schemeClr val="tx1"/>
                </a:solidFill>
              </a:rPr>
              <a:t>০১৯১৭৬৩৬৪৮৬ </a:t>
            </a:r>
            <a:endParaRPr lang="en-US" dirty="0">
              <a:solidFill>
                <a:schemeClr val="tx1"/>
              </a:solidFill>
            </a:endParaRPr>
          </a:p>
        </p:txBody>
      </p:sp>
      <p:sp>
        <p:nvSpPr>
          <p:cNvPr id="5" name="Horizontal Scroll 4"/>
          <p:cNvSpPr/>
          <p:nvPr/>
        </p:nvSpPr>
        <p:spPr>
          <a:xfrm>
            <a:off x="2590800" y="1752600"/>
            <a:ext cx="4876800" cy="3124200"/>
          </a:xfrm>
          <a:prstGeom prst="horizontalScroll">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dirty="0" smtClean="0"/>
              <a:t>নগদান বই চার প্রকার।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a:solidFill>
              <a:srgbClr val="FF0000"/>
            </a:solidFill>
          </a:ln>
        </p:spPr>
        <p:txBody>
          <a:bodyPr>
            <a:normAutofit/>
          </a:bodyPr>
          <a:lstStyle/>
          <a:p>
            <a:r>
              <a:rPr lang="en-US" sz="4000" dirty="0" err="1" smtClean="0"/>
              <a:t>একঘরা</a:t>
            </a:r>
            <a:r>
              <a:rPr lang="en-US" sz="4000" dirty="0" smtClean="0"/>
              <a:t> </a:t>
            </a:r>
            <a:r>
              <a:rPr lang="en-US" sz="4000" dirty="0" err="1" smtClean="0"/>
              <a:t>নগদান</a:t>
            </a:r>
            <a:r>
              <a:rPr lang="en-US" sz="4000" dirty="0" smtClean="0"/>
              <a:t> </a:t>
            </a:r>
            <a:r>
              <a:rPr lang="en-US" sz="4000" dirty="0" err="1" smtClean="0"/>
              <a:t>বই</a:t>
            </a:r>
            <a:r>
              <a:rPr lang="en-US" sz="4000" dirty="0" smtClean="0"/>
              <a:t> </a:t>
            </a:r>
            <a:endParaRPr lang="en-US" sz="4000"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6172200"/>
            <a:ext cx="9144000" cy="685800"/>
          </a:xfrm>
          <a:prstGeom prst="roundRect">
            <a:avLst/>
          </a:prstGeom>
          <a:blipFill>
            <a:blip r:embed="rId3"/>
            <a:tile tx="0" ty="0" sx="100000" sy="100000" flip="none" algn="tl"/>
          </a:blip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rgbClr val="002060"/>
                </a:solidFill>
              </a:rPr>
              <a:t>                                                                        </a:t>
            </a:r>
            <a:r>
              <a:rPr lang="bn-IN" dirty="0" smtClean="0">
                <a:solidFill>
                  <a:srgbClr val="002060"/>
                </a:solidFill>
              </a:rPr>
              <a:t>এম </a:t>
            </a:r>
            <a:r>
              <a:rPr lang="en-US" dirty="0" smtClean="0">
                <a:solidFill>
                  <a:srgbClr val="002060"/>
                </a:solidFill>
              </a:rPr>
              <a:t>.</a:t>
            </a:r>
            <a:r>
              <a:rPr lang="bn-IN" dirty="0" smtClean="0">
                <a:solidFill>
                  <a:srgbClr val="002060"/>
                </a:solidFill>
              </a:rPr>
              <a:t>সাখাওয়াত হোসেন </a:t>
            </a:r>
          </a:p>
          <a:p>
            <a:r>
              <a:rPr lang="en-US" dirty="0" smtClean="0">
                <a:solidFill>
                  <a:srgbClr val="002060"/>
                </a:solidFill>
              </a:rPr>
              <a:t>                                                                                                    </a:t>
            </a:r>
            <a:r>
              <a:rPr lang="bn-IN" dirty="0" smtClean="0">
                <a:solidFill>
                  <a:srgbClr val="002060"/>
                </a:solidFill>
              </a:rPr>
              <a:t>০১৯১৭৬৩৬৪৮৬ </a:t>
            </a:r>
            <a:endParaRPr lang="en-US" dirty="0">
              <a:solidFill>
                <a:srgbClr val="002060"/>
              </a:solidFill>
            </a:endParaRPr>
          </a:p>
        </p:txBody>
      </p:sp>
      <p:sp>
        <p:nvSpPr>
          <p:cNvPr id="5" name="Rectangle 4"/>
          <p:cNvSpPr/>
          <p:nvPr/>
        </p:nvSpPr>
        <p:spPr>
          <a:xfrm>
            <a:off x="685800" y="1752600"/>
            <a:ext cx="7848600" cy="35814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t>অপেক্ষাকৃত</a:t>
            </a:r>
            <a:r>
              <a:rPr lang="en-US" sz="2400" dirty="0" smtClean="0"/>
              <a:t> </a:t>
            </a:r>
            <a:r>
              <a:rPr lang="en-US" sz="2400" dirty="0" err="1" smtClean="0"/>
              <a:t>ছোট</a:t>
            </a:r>
            <a:r>
              <a:rPr lang="en-US" sz="2400" dirty="0" smtClean="0"/>
              <a:t> </a:t>
            </a:r>
            <a:r>
              <a:rPr lang="en-US" sz="2400" dirty="0" err="1" smtClean="0"/>
              <a:t>আয়তনের</a:t>
            </a:r>
            <a:r>
              <a:rPr lang="en-US" sz="2400" dirty="0" smtClean="0"/>
              <a:t> </a:t>
            </a:r>
            <a:r>
              <a:rPr lang="en-US" sz="2400" dirty="0" err="1" smtClean="0"/>
              <a:t>ব্যবসায়</a:t>
            </a:r>
            <a:r>
              <a:rPr lang="en-US" sz="2400" dirty="0" smtClean="0"/>
              <a:t> </a:t>
            </a:r>
            <a:r>
              <a:rPr lang="en-US" sz="2400" dirty="0" err="1" smtClean="0"/>
              <a:t>প্রতিষ্ঠানসমুহ</a:t>
            </a:r>
            <a:r>
              <a:rPr lang="en-US" sz="2400" dirty="0" smtClean="0"/>
              <a:t> </a:t>
            </a:r>
            <a:r>
              <a:rPr lang="en-US" sz="2400" dirty="0" err="1" smtClean="0"/>
              <a:t>একঘরা</a:t>
            </a:r>
            <a:r>
              <a:rPr lang="en-US" sz="2400" dirty="0" smtClean="0"/>
              <a:t>  </a:t>
            </a:r>
            <a:r>
              <a:rPr lang="en-US" sz="2400" dirty="0" err="1" smtClean="0"/>
              <a:t>নগদান</a:t>
            </a:r>
            <a:r>
              <a:rPr lang="en-US" sz="2400" dirty="0" smtClean="0"/>
              <a:t> </a:t>
            </a:r>
            <a:r>
              <a:rPr lang="en-US" sz="2400" dirty="0" err="1" smtClean="0"/>
              <a:t>বই</a:t>
            </a:r>
            <a:r>
              <a:rPr lang="en-US" sz="2400" dirty="0" smtClean="0"/>
              <a:t> </a:t>
            </a:r>
            <a:r>
              <a:rPr lang="en-US" sz="2400" dirty="0" err="1" smtClean="0"/>
              <a:t>প্রস্তুত</a:t>
            </a:r>
            <a:r>
              <a:rPr lang="en-US" sz="2400" dirty="0" smtClean="0"/>
              <a:t> </a:t>
            </a:r>
            <a:r>
              <a:rPr lang="en-US" sz="2400" dirty="0" err="1" smtClean="0"/>
              <a:t>করে</a:t>
            </a:r>
            <a:r>
              <a:rPr lang="en-US" sz="2400" dirty="0" smtClean="0"/>
              <a:t>। </a:t>
            </a:r>
            <a:r>
              <a:rPr lang="en-US" sz="2400" dirty="0" err="1" smtClean="0"/>
              <a:t>যে</a:t>
            </a:r>
            <a:r>
              <a:rPr lang="en-US" sz="2400" dirty="0" smtClean="0"/>
              <a:t> </a:t>
            </a:r>
            <a:r>
              <a:rPr lang="en-US" sz="2400" dirty="0" err="1" smtClean="0"/>
              <a:t>সকল</a:t>
            </a:r>
            <a:r>
              <a:rPr lang="en-US" sz="2400" dirty="0" smtClean="0"/>
              <a:t> </a:t>
            </a:r>
            <a:r>
              <a:rPr lang="en-US" sz="2400" dirty="0" err="1" smtClean="0"/>
              <a:t>প্রতিষ্ঠান</a:t>
            </a:r>
            <a:r>
              <a:rPr lang="en-US" sz="2400" dirty="0" smtClean="0"/>
              <a:t> </a:t>
            </a:r>
            <a:r>
              <a:rPr lang="en-US" sz="2400" dirty="0" err="1" smtClean="0"/>
              <a:t>ব্যাংকের</a:t>
            </a:r>
            <a:r>
              <a:rPr lang="en-US" sz="2400" dirty="0" smtClean="0"/>
              <a:t> </a:t>
            </a:r>
            <a:r>
              <a:rPr lang="en-US" sz="2400" dirty="0" err="1" smtClean="0"/>
              <a:t>মাধ্যমে</a:t>
            </a:r>
            <a:r>
              <a:rPr lang="en-US" sz="2400" dirty="0" smtClean="0"/>
              <a:t> </a:t>
            </a:r>
            <a:r>
              <a:rPr lang="en-US" sz="2400" dirty="0" err="1" smtClean="0"/>
              <a:t>কোনোরুপ</a:t>
            </a:r>
            <a:r>
              <a:rPr lang="en-US" sz="2400" dirty="0" smtClean="0"/>
              <a:t> </a:t>
            </a:r>
            <a:r>
              <a:rPr lang="en-US" sz="2400" dirty="0" err="1" smtClean="0"/>
              <a:t>লেনদেন</a:t>
            </a:r>
            <a:r>
              <a:rPr lang="en-US" sz="2400" dirty="0" smtClean="0"/>
              <a:t> </a:t>
            </a:r>
            <a:r>
              <a:rPr lang="en-US" sz="2400" dirty="0" err="1" smtClean="0"/>
              <a:t>না</a:t>
            </a:r>
            <a:r>
              <a:rPr lang="en-US" sz="2400" dirty="0" smtClean="0"/>
              <a:t> </a:t>
            </a:r>
            <a:r>
              <a:rPr lang="en-US" sz="2400" dirty="0" err="1" smtClean="0"/>
              <a:t>করে</a:t>
            </a:r>
            <a:r>
              <a:rPr lang="en-US" sz="2400" dirty="0" smtClean="0"/>
              <a:t> </a:t>
            </a:r>
            <a:r>
              <a:rPr lang="en-US" sz="2400" dirty="0" err="1" smtClean="0"/>
              <a:t>শুধু</a:t>
            </a:r>
            <a:r>
              <a:rPr lang="en-US" sz="2400" dirty="0" smtClean="0"/>
              <a:t> </a:t>
            </a:r>
            <a:r>
              <a:rPr lang="en-US" sz="2400" dirty="0" err="1" smtClean="0"/>
              <a:t>নগদ</a:t>
            </a:r>
            <a:r>
              <a:rPr lang="en-US" sz="2400" dirty="0" smtClean="0"/>
              <a:t> </a:t>
            </a:r>
            <a:r>
              <a:rPr lang="en-US" sz="2400" dirty="0" err="1" smtClean="0"/>
              <a:t>অর্থের</a:t>
            </a:r>
            <a:r>
              <a:rPr lang="en-US" sz="2400" dirty="0" smtClean="0"/>
              <a:t> </a:t>
            </a:r>
            <a:r>
              <a:rPr lang="en-US" sz="2400" dirty="0" err="1" smtClean="0"/>
              <a:t>বিনিময়ে</a:t>
            </a:r>
            <a:r>
              <a:rPr lang="en-US" sz="2400" dirty="0" smtClean="0"/>
              <a:t> </a:t>
            </a:r>
            <a:r>
              <a:rPr lang="en-US" sz="2400" dirty="0" err="1" smtClean="0"/>
              <a:t>লেনদেন</a:t>
            </a:r>
            <a:r>
              <a:rPr lang="en-US" sz="2400" dirty="0" smtClean="0"/>
              <a:t> </a:t>
            </a:r>
            <a:r>
              <a:rPr lang="en-US" sz="2400" dirty="0" err="1" smtClean="0"/>
              <a:t>করে,তারাই</a:t>
            </a:r>
            <a:r>
              <a:rPr lang="en-US" sz="2400" dirty="0" smtClean="0"/>
              <a:t> </a:t>
            </a:r>
            <a:r>
              <a:rPr lang="en-US" sz="2400" dirty="0" err="1" smtClean="0"/>
              <a:t>একঘরা</a:t>
            </a:r>
            <a:r>
              <a:rPr lang="en-US" sz="2400" dirty="0" smtClean="0"/>
              <a:t> </a:t>
            </a:r>
            <a:r>
              <a:rPr lang="en-US" sz="2400" dirty="0" err="1" smtClean="0"/>
              <a:t>নগদান</a:t>
            </a:r>
            <a:r>
              <a:rPr lang="en-US" sz="2400" dirty="0" smtClean="0"/>
              <a:t> </a:t>
            </a:r>
            <a:r>
              <a:rPr lang="en-US" sz="2400" dirty="0" err="1" smtClean="0"/>
              <a:t>বই</a:t>
            </a:r>
            <a:r>
              <a:rPr lang="en-US" sz="2400" dirty="0" smtClean="0"/>
              <a:t> </a:t>
            </a:r>
            <a:r>
              <a:rPr lang="en-US" sz="2400" dirty="0" err="1" smtClean="0"/>
              <a:t>সংরক্ষণ</a:t>
            </a:r>
            <a:r>
              <a:rPr lang="en-US" sz="2400" dirty="0" smtClean="0"/>
              <a:t> </a:t>
            </a:r>
            <a:r>
              <a:rPr lang="en-US" sz="2400" dirty="0" err="1" smtClean="0"/>
              <a:t>করে।ব্যাংকের</a:t>
            </a:r>
            <a:r>
              <a:rPr lang="en-US" sz="2400" dirty="0" smtClean="0"/>
              <a:t> </a:t>
            </a:r>
            <a:r>
              <a:rPr lang="en-US" sz="2400" dirty="0" err="1" smtClean="0"/>
              <a:t>মাধ্যমে</a:t>
            </a:r>
            <a:r>
              <a:rPr lang="en-US" sz="2400" dirty="0" smtClean="0"/>
              <a:t> </a:t>
            </a:r>
            <a:r>
              <a:rPr lang="en-US" sz="2400" dirty="0" err="1" smtClean="0"/>
              <a:t>লেনদেন</a:t>
            </a:r>
            <a:r>
              <a:rPr lang="en-US" sz="2400" dirty="0" smtClean="0"/>
              <a:t> </a:t>
            </a:r>
            <a:r>
              <a:rPr lang="en-US" sz="2400" dirty="0" err="1" smtClean="0"/>
              <a:t>অধিক</a:t>
            </a:r>
            <a:r>
              <a:rPr lang="en-US" sz="2400" dirty="0" smtClean="0"/>
              <a:t> </a:t>
            </a:r>
            <a:r>
              <a:rPr lang="en-US" sz="2400" dirty="0" err="1" smtClean="0"/>
              <a:t>নিরাপদ</a:t>
            </a:r>
            <a:r>
              <a:rPr lang="en-US" sz="2400" dirty="0" smtClean="0"/>
              <a:t> </a:t>
            </a:r>
            <a:r>
              <a:rPr lang="en-US" sz="2400" dirty="0" err="1" smtClean="0"/>
              <a:t>হওয়ায়</a:t>
            </a:r>
            <a:r>
              <a:rPr lang="en-US" sz="2400" dirty="0" smtClean="0"/>
              <a:t> </a:t>
            </a:r>
            <a:r>
              <a:rPr lang="en-US" sz="2400" dirty="0" err="1" smtClean="0"/>
              <a:t>এরুপ</a:t>
            </a:r>
            <a:r>
              <a:rPr lang="en-US" sz="2400" dirty="0" smtClean="0"/>
              <a:t> </a:t>
            </a:r>
            <a:r>
              <a:rPr lang="en-US" sz="2400" dirty="0" err="1" smtClean="0"/>
              <a:t>প্রতিষ্ঠানের</a:t>
            </a:r>
            <a:r>
              <a:rPr lang="en-US" sz="2400" dirty="0" smtClean="0"/>
              <a:t> </a:t>
            </a:r>
            <a:r>
              <a:rPr lang="en-US" sz="2400" dirty="0" err="1" smtClean="0"/>
              <a:t>সংখ্যা</a:t>
            </a:r>
            <a:r>
              <a:rPr lang="en-US" sz="2400" dirty="0" smtClean="0"/>
              <a:t> </a:t>
            </a:r>
            <a:r>
              <a:rPr lang="en-US" sz="2400" dirty="0" err="1" smtClean="0"/>
              <a:t>এবং</a:t>
            </a:r>
            <a:r>
              <a:rPr lang="en-US" sz="2400" dirty="0" smtClean="0"/>
              <a:t> </a:t>
            </a:r>
            <a:r>
              <a:rPr lang="en-US" sz="2400" dirty="0" err="1" smtClean="0"/>
              <a:t>একঘরা</a:t>
            </a:r>
            <a:r>
              <a:rPr lang="en-US" sz="2400" dirty="0" smtClean="0"/>
              <a:t> </a:t>
            </a:r>
            <a:r>
              <a:rPr lang="en-US" sz="2400" dirty="0" err="1" smtClean="0"/>
              <a:t>নগদান</a:t>
            </a:r>
            <a:r>
              <a:rPr lang="en-US" sz="2400" dirty="0" smtClean="0"/>
              <a:t> </a:t>
            </a:r>
            <a:r>
              <a:rPr lang="en-US" sz="2400" dirty="0" err="1" smtClean="0"/>
              <a:t>বই</a:t>
            </a:r>
            <a:r>
              <a:rPr lang="en-US" sz="2400" dirty="0" smtClean="0"/>
              <a:t> </a:t>
            </a:r>
            <a:r>
              <a:rPr lang="en-US" sz="2400" dirty="0" err="1" smtClean="0"/>
              <a:t>সংরক্ষণ</a:t>
            </a:r>
            <a:r>
              <a:rPr lang="en-US" sz="2400" dirty="0" smtClean="0"/>
              <a:t> </a:t>
            </a:r>
            <a:r>
              <a:rPr lang="en-US" sz="2400" dirty="0" err="1" smtClean="0"/>
              <a:t>ক্রমশ</a:t>
            </a:r>
            <a:r>
              <a:rPr lang="en-US" sz="2400" dirty="0" smtClean="0"/>
              <a:t> </a:t>
            </a:r>
            <a:r>
              <a:rPr lang="en-US" sz="2400" dirty="0" err="1" smtClean="0"/>
              <a:t>হ্রাস</a:t>
            </a:r>
            <a:r>
              <a:rPr lang="en-US" sz="2400" dirty="0" smtClean="0"/>
              <a:t> </a:t>
            </a:r>
            <a:r>
              <a:rPr lang="en-US" sz="2400" dirty="0" err="1" smtClean="0"/>
              <a:t>পাচ্ছে</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a:ln>
            <a:solidFill>
              <a:srgbClr val="FF0000"/>
            </a:solidFill>
          </a:ln>
        </p:spPr>
        <p:txBody>
          <a:bodyPr>
            <a:normAutofit/>
          </a:bodyPr>
          <a:lstStyle/>
          <a:p>
            <a:r>
              <a:rPr lang="bn-IN" sz="3200" dirty="0" smtClean="0"/>
              <a:t>একঘরা নগদান বইয়ের নমুনা ছক </a:t>
            </a:r>
            <a:endParaRPr lang="en-US" sz="3200" dirty="0"/>
          </a:p>
        </p:txBody>
      </p:sp>
      <p:sp>
        <p:nvSpPr>
          <p:cNvPr id="3" name="Content Placeholder 2"/>
          <p:cNvSpPr>
            <a:spLocks noGrp="1"/>
          </p:cNvSpPr>
          <p:nvPr>
            <p:ph idx="1"/>
          </p:nvPr>
        </p:nvSpPr>
        <p:spPr>
          <a:xfrm>
            <a:off x="0" y="1600200"/>
            <a:ext cx="9144000" cy="5257800"/>
          </a:xfrm>
          <a:blipFill>
            <a:blip r:embed="rId3"/>
            <a:tile tx="0" ty="0" sx="100000" sy="100000" flip="none" algn="tl"/>
          </a:blipFill>
          <a:ln>
            <a:solidFill>
              <a:srgbClr val="002060"/>
            </a:solidFill>
          </a:ln>
        </p:spPr>
        <p:txBody>
          <a:bodyPr/>
          <a:lstStyle/>
          <a:p>
            <a:r>
              <a:rPr lang="bn-IN" dirty="0" smtClean="0"/>
              <a:t> </a:t>
            </a:r>
            <a:endParaRPr lang="en-US" dirty="0"/>
          </a:p>
        </p:txBody>
      </p:sp>
      <p:sp>
        <p:nvSpPr>
          <p:cNvPr id="4" name="Rounded Rectangle 3"/>
          <p:cNvSpPr/>
          <p:nvPr/>
        </p:nvSpPr>
        <p:spPr>
          <a:xfrm>
            <a:off x="0" y="2133600"/>
            <a:ext cx="9144000" cy="1219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0" y="2971800"/>
            <a:ext cx="9144000" cy="45719"/>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944881" y="2133600"/>
            <a:ext cx="45719" cy="121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flipH="1">
            <a:off x="2133600" y="2133600"/>
            <a:ext cx="45719" cy="121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712716" y="2133600"/>
            <a:ext cx="45719" cy="121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3428998" y="2133600"/>
            <a:ext cx="45719" cy="121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648200" y="2133600"/>
            <a:ext cx="45719" cy="121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5410200" y="2133600"/>
            <a:ext cx="45719" cy="121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6629400" y="2133600"/>
            <a:ext cx="45719" cy="121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flipH="1">
            <a:off x="7238997" y="2133600"/>
            <a:ext cx="45719" cy="121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ounded Rectangle 13"/>
          <p:cNvSpPr/>
          <p:nvPr/>
        </p:nvSpPr>
        <p:spPr>
          <a:xfrm flipH="1">
            <a:off x="7970519" y="2133600"/>
            <a:ext cx="45719" cy="121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p:cNvSpPr txBox="1"/>
          <p:nvPr/>
        </p:nvSpPr>
        <p:spPr>
          <a:xfrm>
            <a:off x="0" y="2286000"/>
            <a:ext cx="1219200" cy="369332"/>
          </a:xfrm>
          <a:prstGeom prst="rect">
            <a:avLst/>
          </a:prstGeom>
          <a:noFill/>
        </p:spPr>
        <p:txBody>
          <a:bodyPr wrap="square" rtlCol="0">
            <a:spAutoFit/>
          </a:bodyPr>
          <a:lstStyle/>
          <a:p>
            <a:r>
              <a:rPr lang="bn-IN" dirty="0" smtClean="0"/>
              <a:t>তারিখ </a:t>
            </a:r>
            <a:endParaRPr lang="en-US" dirty="0"/>
          </a:p>
        </p:txBody>
      </p:sp>
      <p:sp>
        <p:nvSpPr>
          <p:cNvPr id="16" name="TextBox 15"/>
          <p:cNvSpPr txBox="1"/>
          <p:nvPr/>
        </p:nvSpPr>
        <p:spPr>
          <a:xfrm>
            <a:off x="1066800" y="2209800"/>
            <a:ext cx="838200" cy="369332"/>
          </a:xfrm>
          <a:prstGeom prst="rect">
            <a:avLst/>
          </a:prstGeom>
          <a:noFill/>
        </p:spPr>
        <p:txBody>
          <a:bodyPr wrap="square" rtlCol="0">
            <a:spAutoFit/>
          </a:bodyPr>
          <a:lstStyle/>
          <a:p>
            <a:r>
              <a:rPr lang="bn-IN" dirty="0" smtClean="0"/>
              <a:t>প্রাপ্তি </a:t>
            </a:r>
            <a:endParaRPr lang="en-US" dirty="0"/>
          </a:p>
        </p:txBody>
      </p:sp>
      <p:sp>
        <p:nvSpPr>
          <p:cNvPr id="17" name="TextBox 16"/>
          <p:cNvSpPr txBox="1"/>
          <p:nvPr/>
        </p:nvSpPr>
        <p:spPr>
          <a:xfrm>
            <a:off x="2209800" y="2209800"/>
            <a:ext cx="533400" cy="646331"/>
          </a:xfrm>
          <a:prstGeom prst="rect">
            <a:avLst/>
          </a:prstGeom>
          <a:noFill/>
        </p:spPr>
        <p:txBody>
          <a:bodyPr wrap="square" rtlCol="0">
            <a:spAutoFit/>
          </a:bodyPr>
          <a:lstStyle/>
          <a:p>
            <a:r>
              <a:rPr lang="bn-IN" dirty="0" smtClean="0"/>
              <a:t>ভাঃনং </a:t>
            </a:r>
            <a:endParaRPr lang="en-US" dirty="0"/>
          </a:p>
        </p:txBody>
      </p:sp>
      <p:sp>
        <p:nvSpPr>
          <p:cNvPr id="18" name="TextBox 17"/>
          <p:cNvSpPr txBox="1"/>
          <p:nvPr/>
        </p:nvSpPr>
        <p:spPr>
          <a:xfrm>
            <a:off x="2819400" y="2209800"/>
            <a:ext cx="533400" cy="646331"/>
          </a:xfrm>
          <a:prstGeom prst="rect">
            <a:avLst/>
          </a:prstGeom>
          <a:noFill/>
        </p:spPr>
        <p:txBody>
          <a:bodyPr wrap="square" rtlCol="0">
            <a:spAutoFit/>
          </a:bodyPr>
          <a:lstStyle/>
          <a:p>
            <a:r>
              <a:rPr lang="bn-IN" dirty="0" smtClean="0"/>
              <a:t>খঃপৃ</a:t>
            </a:r>
            <a:endParaRPr lang="en-US" dirty="0"/>
          </a:p>
        </p:txBody>
      </p:sp>
      <p:sp>
        <p:nvSpPr>
          <p:cNvPr id="19" name="TextBox 18"/>
          <p:cNvSpPr txBox="1"/>
          <p:nvPr/>
        </p:nvSpPr>
        <p:spPr>
          <a:xfrm>
            <a:off x="3581400" y="2209800"/>
            <a:ext cx="1066800" cy="646331"/>
          </a:xfrm>
          <a:prstGeom prst="rect">
            <a:avLst/>
          </a:prstGeom>
          <a:noFill/>
        </p:spPr>
        <p:txBody>
          <a:bodyPr wrap="square" rtlCol="0">
            <a:spAutoFit/>
          </a:bodyPr>
          <a:lstStyle/>
          <a:p>
            <a:r>
              <a:rPr lang="bn-IN" dirty="0" smtClean="0"/>
              <a:t>পরিমাণ  টাকা </a:t>
            </a:r>
            <a:endParaRPr lang="en-US" dirty="0"/>
          </a:p>
        </p:txBody>
      </p:sp>
      <p:sp>
        <p:nvSpPr>
          <p:cNvPr id="20" name="TextBox 19"/>
          <p:cNvSpPr txBox="1"/>
          <p:nvPr/>
        </p:nvSpPr>
        <p:spPr>
          <a:xfrm>
            <a:off x="4648200" y="2286000"/>
            <a:ext cx="990600" cy="369332"/>
          </a:xfrm>
          <a:prstGeom prst="rect">
            <a:avLst/>
          </a:prstGeom>
          <a:noFill/>
        </p:spPr>
        <p:txBody>
          <a:bodyPr wrap="square" rtlCol="0">
            <a:spAutoFit/>
          </a:bodyPr>
          <a:lstStyle/>
          <a:p>
            <a:r>
              <a:rPr lang="bn-IN" dirty="0" smtClean="0"/>
              <a:t>তারিখ </a:t>
            </a:r>
            <a:endParaRPr lang="en-US" dirty="0"/>
          </a:p>
        </p:txBody>
      </p:sp>
      <p:sp>
        <p:nvSpPr>
          <p:cNvPr id="21" name="TextBox 20"/>
          <p:cNvSpPr txBox="1"/>
          <p:nvPr/>
        </p:nvSpPr>
        <p:spPr>
          <a:xfrm>
            <a:off x="5410200" y="2362200"/>
            <a:ext cx="1143000" cy="369332"/>
          </a:xfrm>
          <a:prstGeom prst="rect">
            <a:avLst/>
          </a:prstGeom>
          <a:noFill/>
        </p:spPr>
        <p:txBody>
          <a:bodyPr wrap="square" rtlCol="0">
            <a:spAutoFit/>
          </a:bodyPr>
          <a:lstStyle/>
          <a:p>
            <a:r>
              <a:rPr lang="bn-IN" dirty="0" smtClean="0"/>
              <a:t>প্রদান </a:t>
            </a:r>
            <a:endParaRPr lang="en-US" dirty="0"/>
          </a:p>
        </p:txBody>
      </p:sp>
      <p:sp>
        <p:nvSpPr>
          <p:cNvPr id="22" name="TextBox 21"/>
          <p:cNvSpPr txBox="1"/>
          <p:nvPr/>
        </p:nvSpPr>
        <p:spPr>
          <a:xfrm>
            <a:off x="6705600" y="2209800"/>
            <a:ext cx="533400" cy="646331"/>
          </a:xfrm>
          <a:prstGeom prst="rect">
            <a:avLst/>
          </a:prstGeom>
          <a:noFill/>
        </p:spPr>
        <p:txBody>
          <a:bodyPr wrap="square" rtlCol="0">
            <a:spAutoFit/>
          </a:bodyPr>
          <a:lstStyle/>
          <a:p>
            <a:r>
              <a:rPr lang="bn-IN" dirty="0" smtClean="0"/>
              <a:t>ভাঃ নং </a:t>
            </a:r>
            <a:endParaRPr lang="en-US" dirty="0"/>
          </a:p>
        </p:txBody>
      </p:sp>
      <p:sp>
        <p:nvSpPr>
          <p:cNvPr id="23" name="TextBox 22"/>
          <p:cNvSpPr txBox="1"/>
          <p:nvPr/>
        </p:nvSpPr>
        <p:spPr>
          <a:xfrm>
            <a:off x="7239000" y="2286000"/>
            <a:ext cx="609600" cy="646331"/>
          </a:xfrm>
          <a:prstGeom prst="rect">
            <a:avLst/>
          </a:prstGeom>
          <a:noFill/>
        </p:spPr>
        <p:txBody>
          <a:bodyPr wrap="square" rtlCol="0">
            <a:spAutoFit/>
          </a:bodyPr>
          <a:lstStyle/>
          <a:p>
            <a:r>
              <a:rPr lang="bn-IN" dirty="0" smtClean="0"/>
              <a:t>খঃপৃ</a:t>
            </a:r>
            <a:endParaRPr lang="en-US" dirty="0"/>
          </a:p>
        </p:txBody>
      </p:sp>
      <p:sp>
        <p:nvSpPr>
          <p:cNvPr id="24" name="TextBox 23"/>
          <p:cNvSpPr txBox="1"/>
          <p:nvPr/>
        </p:nvSpPr>
        <p:spPr>
          <a:xfrm>
            <a:off x="7924800" y="2286000"/>
            <a:ext cx="990600" cy="646331"/>
          </a:xfrm>
          <a:prstGeom prst="rect">
            <a:avLst/>
          </a:prstGeom>
          <a:noFill/>
        </p:spPr>
        <p:txBody>
          <a:bodyPr wrap="square" rtlCol="0">
            <a:spAutoFit/>
          </a:bodyPr>
          <a:lstStyle/>
          <a:p>
            <a:r>
              <a:rPr lang="bn-IN" dirty="0" smtClean="0"/>
              <a:t>পরিমাণ টাকা </a:t>
            </a:r>
            <a:endParaRPr lang="en-US" dirty="0"/>
          </a:p>
        </p:txBody>
      </p:sp>
      <p:sp>
        <p:nvSpPr>
          <p:cNvPr id="27" name="TextBox 26"/>
          <p:cNvSpPr txBox="1"/>
          <p:nvPr/>
        </p:nvSpPr>
        <p:spPr>
          <a:xfrm>
            <a:off x="0" y="1752600"/>
            <a:ext cx="1600200" cy="369332"/>
          </a:xfrm>
          <a:prstGeom prst="rect">
            <a:avLst/>
          </a:prstGeom>
          <a:noFill/>
        </p:spPr>
        <p:txBody>
          <a:bodyPr wrap="square" rtlCol="0">
            <a:spAutoFit/>
          </a:bodyPr>
          <a:lstStyle/>
          <a:p>
            <a:r>
              <a:rPr lang="bn-IN" dirty="0" smtClean="0"/>
              <a:t>ডেবিট </a:t>
            </a:r>
            <a:endParaRPr lang="en-US" dirty="0"/>
          </a:p>
        </p:txBody>
      </p:sp>
      <p:sp>
        <p:nvSpPr>
          <p:cNvPr id="28" name="TextBox 27"/>
          <p:cNvSpPr txBox="1"/>
          <p:nvPr/>
        </p:nvSpPr>
        <p:spPr>
          <a:xfrm>
            <a:off x="7772400" y="1676400"/>
            <a:ext cx="1371600" cy="369332"/>
          </a:xfrm>
          <a:prstGeom prst="rect">
            <a:avLst/>
          </a:prstGeom>
          <a:noFill/>
        </p:spPr>
        <p:txBody>
          <a:bodyPr wrap="square" rtlCol="0">
            <a:spAutoFit/>
          </a:bodyPr>
          <a:lstStyle/>
          <a:p>
            <a:r>
              <a:rPr lang="bn-IN" dirty="0" smtClean="0"/>
              <a:t>ক্রেডিট </a:t>
            </a:r>
            <a:endParaRPr lang="en-US" dirty="0"/>
          </a:p>
        </p:txBody>
      </p:sp>
      <p:sp>
        <p:nvSpPr>
          <p:cNvPr id="29" name="Rounded Rectangle 28"/>
          <p:cNvSpPr/>
          <p:nvPr/>
        </p:nvSpPr>
        <p:spPr>
          <a:xfrm>
            <a:off x="0" y="5867400"/>
            <a:ext cx="9144000" cy="762000"/>
          </a:xfrm>
          <a:prstGeom prst="roundRect">
            <a:avLst/>
          </a:prstGeom>
          <a:blipFill>
            <a:blip r:embed="rId4"/>
            <a:tile tx="0" ty="0" sx="100000" sy="100000" flip="none" algn="tl"/>
          </a:blip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rgbClr val="002060"/>
                </a:solidFill>
              </a:rPr>
              <a:t> </a:t>
            </a:r>
            <a:r>
              <a:rPr lang="bn-IN" dirty="0" smtClean="0">
                <a:solidFill>
                  <a:srgbClr val="002060"/>
                </a:solidFill>
              </a:rPr>
              <a:t>                                                         এম</a:t>
            </a:r>
            <a:r>
              <a:rPr lang="en-US" dirty="0" smtClean="0">
                <a:solidFill>
                  <a:srgbClr val="002060"/>
                </a:solidFill>
              </a:rPr>
              <a:t>.</a:t>
            </a:r>
            <a:r>
              <a:rPr lang="bn-IN" dirty="0" smtClean="0">
                <a:solidFill>
                  <a:srgbClr val="002060"/>
                </a:solidFill>
              </a:rPr>
              <a:t> সাখাওয়াত হোসেন </a:t>
            </a:r>
          </a:p>
          <a:p>
            <a:r>
              <a:rPr lang="en-US" dirty="0" smtClean="0">
                <a:solidFill>
                  <a:srgbClr val="002060"/>
                </a:solidFill>
              </a:rPr>
              <a:t>                                                                                                       </a:t>
            </a:r>
            <a:r>
              <a:rPr lang="bn-IN" dirty="0" smtClean="0">
                <a:solidFill>
                  <a:srgbClr val="002060"/>
                </a:solidFill>
              </a:rPr>
              <a:t>০১৯১৭৬৩৬৪৮৬ </a:t>
            </a:r>
            <a:endParaRPr lang="en-US" dirty="0"/>
          </a:p>
        </p:txBody>
      </p:sp>
      <p:sp>
        <p:nvSpPr>
          <p:cNvPr id="30" name="Rectangle 29"/>
          <p:cNvSpPr/>
          <p:nvPr/>
        </p:nvSpPr>
        <p:spPr>
          <a:xfrm>
            <a:off x="0" y="3581400"/>
            <a:ext cx="9144000" cy="6096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নোটঃ ভাঃনং- ভাউচার নম্বর ও খঃপৃঃ- খতিয়ান পৃষ্ঠা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a:ln>
            <a:solidFill>
              <a:srgbClr val="FF0000"/>
            </a:solidFill>
          </a:ln>
        </p:spPr>
        <p:txBody>
          <a:bodyPr/>
          <a:lstStyle/>
          <a:p>
            <a:r>
              <a:rPr lang="en-US" dirty="0" err="1" smtClean="0"/>
              <a:t>দুইঘরা</a:t>
            </a:r>
            <a:r>
              <a:rPr lang="en-US" dirty="0" smtClean="0"/>
              <a:t> </a:t>
            </a:r>
            <a:r>
              <a:rPr lang="en-US" dirty="0" err="1" smtClean="0"/>
              <a:t>নগদান</a:t>
            </a:r>
            <a:r>
              <a:rPr lang="en-US" dirty="0" smtClean="0"/>
              <a:t> </a:t>
            </a:r>
            <a:r>
              <a:rPr lang="en-US" dirty="0" err="1" smtClean="0"/>
              <a:t>বই</a:t>
            </a:r>
            <a:r>
              <a:rPr lang="en-US" dirty="0" smtClean="0"/>
              <a:t> </a:t>
            </a:r>
            <a:endParaRPr lang="en-US" dirty="0"/>
          </a:p>
        </p:txBody>
      </p:sp>
      <p:sp>
        <p:nvSpPr>
          <p:cNvPr id="3" name="Content Placeholder 2"/>
          <p:cNvSpPr>
            <a:spLocks noGrp="1"/>
          </p:cNvSpPr>
          <p:nvPr>
            <p:ph idx="1"/>
          </p:nvPr>
        </p:nvSpPr>
        <p:spPr>
          <a:xfrm>
            <a:off x="152400" y="1752600"/>
            <a:ext cx="8534400" cy="4191000"/>
          </a:xfrm>
          <a:ln>
            <a:solidFill>
              <a:srgbClr val="002060"/>
            </a:solidFill>
          </a:ln>
        </p:spPr>
        <p:style>
          <a:lnRef idx="3">
            <a:schemeClr val="lt1"/>
          </a:lnRef>
          <a:fillRef idx="1">
            <a:schemeClr val="accent3"/>
          </a:fillRef>
          <a:effectRef idx="1">
            <a:schemeClr val="accent3"/>
          </a:effectRef>
          <a:fontRef idx="minor">
            <a:schemeClr val="lt1"/>
          </a:fontRef>
        </p:style>
        <p:txBody>
          <a:bodyPr>
            <a:normAutofit/>
          </a:bodyPr>
          <a:lstStyle/>
          <a:p>
            <a:r>
              <a:rPr lang="bn-IN" sz="2400" dirty="0" smtClean="0">
                <a:solidFill>
                  <a:schemeClr val="tx1"/>
                </a:solidFill>
              </a:rPr>
              <a:t>যে সকল প্রতিষ্ঠানে নগদ অর্থ লেনদেনের পাশাপাশি  ব্যাংকের মাধ্যমেও  লেনদেন সম্পন্ন করা  হয়,ঐ সকল প্রতিষ্ঠানে নগদ অর্থ ও ব্যাংক – সংশ্লিষ্ঠ  লেনদেন একত্রে লিপিবদ্ধের জন্য দুইঘরা নগদান বই প্রস্তুত করা হয়। একঘরা নগদান বই অপেক্ষা দুইঘরা নগদান বই অধিক প্রচলিত ও তথ্যবহুল ।নগদ অর্থের প্রাপ্তি প্রদানের পাশাপাশি  ব্যাংকের জমাকৃ্ত অর্থের হ্রাস-বৃ্দ্ধি ও ব্যাংকের উদ্বত্তের  পরিমাণ দুইঘরা নগদান বই হতে জানা সম্ভব । </a:t>
            </a:r>
            <a:endParaRPr lang="en-US" sz="2400" dirty="0">
              <a:solidFill>
                <a:schemeClr val="tx1"/>
              </a:solidFill>
            </a:endParaRPr>
          </a:p>
        </p:txBody>
      </p:sp>
      <p:sp>
        <p:nvSpPr>
          <p:cNvPr id="4" name="Rounded Rectangle 3"/>
          <p:cNvSpPr/>
          <p:nvPr/>
        </p:nvSpPr>
        <p:spPr>
          <a:xfrm>
            <a:off x="0" y="6172200"/>
            <a:ext cx="9144000" cy="685800"/>
          </a:xfrm>
          <a:prstGeom prst="roundRect">
            <a:avLst/>
          </a:prstGeom>
          <a:blipFill>
            <a:blip r:embed="rId2"/>
            <a:tile tx="0" ty="0" sx="100000" sy="100000" flip="none" algn="tl"/>
          </a:blip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rgbClr val="002060"/>
                </a:solidFill>
              </a:rPr>
              <a:t>                                                                         </a:t>
            </a:r>
            <a:r>
              <a:rPr lang="bn-IN" dirty="0" smtClean="0">
                <a:solidFill>
                  <a:srgbClr val="002060"/>
                </a:solidFill>
              </a:rPr>
              <a:t>এম </a:t>
            </a:r>
            <a:r>
              <a:rPr lang="en-US" dirty="0" smtClean="0">
                <a:solidFill>
                  <a:srgbClr val="002060"/>
                </a:solidFill>
              </a:rPr>
              <a:t>.</a:t>
            </a:r>
            <a:r>
              <a:rPr lang="bn-IN" dirty="0" smtClean="0">
                <a:solidFill>
                  <a:srgbClr val="002060"/>
                </a:solidFill>
              </a:rPr>
              <a:t>সাখাওয়াত হোসেন </a:t>
            </a:r>
          </a:p>
          <a:p>
            <a:r>
              <a:rPr lang="en-US" dirty="0" smtClean="0">
                <a:solidFill>
                  <a:srgbClr val="002060"/>
                </a:solidFill>
              </a:rPr>
              <a:t>                                                                                                               </a:t>
            </a:r>
            <a:r>
              <a:rPr lang="bn-IN" dirty="0" smtClean="0">
                <a:solidFill>
                  <a:srgbClr val="002060"/>
                </a:solidFill>
              </a:rPr>
              <a:t>০১৯১৭৬৩৬৪৮৬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
                                        </p:tgtEl>
                                        <p:attrNameLst>
                                          <p:attrName>style.color</p:attrName>
                                        </p:attrNameLst>
                                      </p:cBhvr>
                                      <p:to>
                                        <p:clrVal>
                                          <a:schemeClr val="accent2"/>
                                        </p:clrVal>
                                      </p:to>
                                    </p:set>
                                    <p:set>
                                      <p:cBhvr>
                                        <p:cTn id="7" dur="500" autoRev="1" fill="hold"/>
                                        <p:tgtEl>
                                          <p:spTgt spid="2"/>
                                        </p:tgtEl>
                                        <p:attrNameLst>
                                          <p:attrName>fillcolor</p:attrName>
                                        </p:attrNameLst>
                                      </p:cBhvr>
                                      <p:to>
                                        <p:clrVal>
                                          <a:schemeClr val="accent2"/>
                                        </p:clrVal>
                                      </p:to>
                                    </p:set>
                                    <p:set>
                                      <p:cBhvr>
                                        <p:cTn id="8" dur="500" autoRev="1"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heel(4)">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heel(4)">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a:ln>
            <a:solidFill>
              <a:srgbClr val="002060"/>
            </a:solidFill>
          </a:ln>
        </p:spPr>
        <p:txBody>
          <a:bodyPr>
            <a:normAutofit/>
          </a:bodyPr>
          <a:lstStyle/>
          <a:p>
            <a:r>
              <a:rPr lang="bn-IN" sz="3600" dirty="0" smtClean="0"/>
              <a:t>দুইঘরা নগদান বইয়ের নমুনা ছক </a:t>
            </a:r>
            <a:endParaRPr lang="en-US" sz="3600"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FF0000"/>
            </a:solidFill>
          </a:ln>
        </p:spPr>
        <p:txBody>
          <a:bodyPr/>
          <a:lstStyle/>
          <a:p>
            <a:endParaRPr lang="en-US" dirty="0"/>
          </a:p>
        </p:txBody>
      </p:sp>
      <p:sp>
        <p:nvSpPr>
          <p:cNvPr id="5" name="Rounded Rectangle 4"/>
          <p:cNvSpPr/>
          <p:nvPr/>
        </p:nvSpPr>
        <p:spPr>
          <a:xfrm>
            <a:off x="0" y="6172200"/>
            <a:ext cx="9144000" cy="685800"/>
          </a:xfrm>
          <a:prstGeom prst="roundRect">
            <a:avLst/>
          </a:prstGeom>
          <a:blipFill>
            <a:blip r:embed="rId3"/>
            <a:tile tx="0" ty="0" sx="100000" sy="100000" flip="none" algn="tl"/>
          </a:blip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a:t>
            </a:r>
            <a:r>
              <a:rPr lang="bn-IN" dirty="0" smtClean="0">
                <a:solidFill>
                  <a:schemeClr val="tx1"/>
                </a:solidFill>
              </a:rPr>
              <a:t>এম </a:t>
            </a:r>
            <a:r>
              <a:rPr lang="en-US" dirty="0" smtClean="0">
                <a:solidFill>
                  <a:schemeClr val="tx1"/>
                </a:solidFill>
              </a:rPr>
              <a:t>.</a:t>
            </a:r>
            <a:r>
              <a:rPr lang="bn-IN" dirty="0" smtClean="0">
                <a:solidFill>
                  <a:schemeClr val="tx1"/>
                </a:solidFill>
              </a:rPr>
              <a:t>সাখাওয়াত হোসেন </a:t>
            </a:r>
          </a:p>
          <a:p>
            <a:r>
              <a:rPr lang="en-US" dirty="0" smtClean="0">
                <a:solidFill>
                  <a:schemeClr val="tx1"/>
                </a:solidFill>
              </a:rPr>
              <a:t>                                                                                                        </a:t>
            </a:r>
            <a:r>
              <a:rPr lang="bn-IN" dirty="0" smtClean="0">
                <a:solidFill>
                  <a:schemeClr val="tx1"/>
                </a:solidFill>
              </a:rPr>
              <a:t>০১৯১৭৬৩৬৪৮৬ </a:t>
            </a:r>
            <a:endParaRPr lang="en-US" dirty="0">
              <a:solidFill>
                <a:schemeClr val="tx1"/>
              </a:solidFill>
            </a:endParaRPr>
          </a:p>
        </p:txBody>
      </p:sp>
      <p:sp>
        <p:nvSpPr>
          <p:cNvPr id="6" name="Rounded Rectangle 5"/>
          <p:cNvSpPr/>
          <p:nvPr/>
        </p:nvSpPr>
        <p:spPr>
          <a:xfrm>
            <a:off x="152400" y="2286000"/>
            <a:ext cx="8839200" cy="21336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Rounded Rectangle 6"/>
          <p:cNvSpPr/>
          <p:nvPr/>
        </p:nvSpPr>
        <p:spPr>
          <a:xfrm flipV="1">
            <a:off x="152400" y="3428994"/>
            <a:ext cx="8839200" cy="45719"/>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1143000" y="2286000"/>
            <a:ext cx="45719"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2209800" y="2286000"/>
            <a:ext cx="45719"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2895600" y="2286000"/>
            <a:ext cx="45719"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05200" y="2286000"/>
            <a:ext cx="45719"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4114800" y="2286000"/>
            <a:ext cx="45719"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4800600" y="2286000"/>
            <a:ext cx="45719"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ounded Rectangle 13"/>
          <p:cNvSpPr/>
          <p:nvPr/>
        </p:nvSpPr>
        <p:spPr>
          <a:xfrm flipH="1">
            <a:off x="5638800" y="2286000"/>
            <a:ext cx="45719"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ounded Rectangle 14"/>
          <p:cNvSpPr/>
          <p:nvPr/>
        </p:nvSpPr>
        <p:spPr>
          <a:xfrm>
            <a:off x="6400800" y="2286000"/>
            <a:ext cx="45719"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ounded Rectangle 15"/>
          <p:cNvSpPr/>
          <p:nvPr/>
        </p:nvSpPr>
        <p:spPr>
          <a:xfrm>
            <a:off x="6934200" y="2286000"/>
            <a:ext cx="45719"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ounded Rectangle 16"/>
          <p:cNvSpPr/>
          <p:nvPr/>
        </p:nvSpPr>
        <p:spPr>
          <a:xfrm>
            <a:off x="7467600" y="2286000"/>
            <a:ext cx="45719"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p:cNvSpPr txBox="1"/>
          <p:nvPr/>
        </p:nvSpPr>
        <p:spPr>
          <a:xfrm>
            <a:off x="304800" y="2362200"/>
            <a:ext cx="1066800" cy="369332"/>
          </a:xfrm>
          <a:prstGeom prst="rect">
            <a:avLst/>
          </a:prstGeom>
          <a:noFill/>
        </p:spPr>
        <p:txBody>
          <a:bodyPr wrap="square" rtlCol="0">
            <a:spAutoFit/>
          </a:bodyPr>
          <a:lstStyle/>
          <a:p>
            <a:r>
              <a:rPr lang="bn-IN" dirty="0" smtClean="0"/>
              <a:t>তারিখ </a:t>
            </a:r>
            <a:endParaRPr lang="en-US" dirty="0"/>
          </a:p>
        </p:txBody>
      </p:sp>
      <p:sp>
        <p:nvSpPr>
          <p:cNvPr id="19" name="TextBox 18"/>
          <p:cNvSpPr txBox="1"/>
          <p:nvPr/>
        </p:nvSpPr>
        <p:spPr>
          <a:xfrm>
            <a:off x="1143000" y="2286000"/>
            <a:ext cx="1143000" cy="369332"/>
          </a:xfrm>
          <a:prstGeom prst="rect">
            <a:avLst/>
          </a:prstGeom>
          <a:noFill/>
        </p:spPr>
        <p:txBody>
          <a:bodyPr wrap="square" rtlCol="0">
            <a:spAutoFit/>
          </a:bodyPr>
          <a:lstStyle/>
          <a:p>
            <a:r>
              <a:rPr lang="bn-IN" dirty="0" smtClean="0"/>
              <a:t>প্রাপ্তি </a:t>
            </a:r>
            <a:endParaRPr lang="en-US" dirty="0"/>
          </a:p>
        </p:txBody>
      </p:sp>
      <p:sp>
        <p:nvSpPr>
          <p:cNvPr id="20" name="TextBox 19"/>
          <p:cNvSpPr txBox="1"/>
          <p:nvPr/>
        </p:nvSpPr>
        <p:spPr>
          <a:xfrm>
            <a:off x="2362200" y="2286000"/>
            <a:ext cx="533400" cy="646331"/>
          </a:xfrm>
          <a:prstGeom prst="rect">
            <a:avLst/>
          </a:prstGeom>
          <a:noFill/>
        </p:spPr>
        <p:txBody>
          <a:bodyPr wrap="square" rtlCol="0">
            <a:spAutoFit/>
          </a:bodyPr>
          <a:lstStyle/>
          <a:p>
            <a:r>
              <a:rPr lang="bn-IN" dirty="0" smtClean="0"/>
              <a:t>ভাঃনং </a:t>
            </a:r>
            <a:endParaRPr lang="en-US" dirty="0"/>
          </a:p>
        </p:txBody>
      </p:sp>
      <p:sp>
        <p:nvSpPr>
          <p:cNvPr id="21" name="TextBox 20"/>
          <p:cNvSpPr txBox="1"/>
          <p:nvPr/>
        </p:nvSpPr>
        <p:spPr>
          <a:xfrm>
            <a:off x="2895600" y="2209800"/>
            <a:ext cx="609600" cy="646331"/>
          </a:xfrm>
          <a:prstGeom prst="rect">
            <a:avLst/>
          </a:prstGeom>
          <a:noFill/>
        </p:spPr>
        <p:txBody>
          <a:bodyPr wrap="square" rtlCol="0">
            <a:spAutoFit/>
          </a:bodyPr>
          <a:lstStyle/>
          <a:p>
            <a:r>
              <a:rPr lang="bn-IN" dirty="0" smtClean="0"/>
              <a:t>খঃ পৃ</a:t>
            </a:r>
            <a:endParaRPr lang="en-US" dirty="0"/>
          </a:p>
        </p:txBody>
      </p:sp>
      <p:sp>
        <p:nvSpPr>
          <p:cNvPr id="22" name="TextBox 21"/>
          <p:cNvSpPr txBox="1"/>
          <p:nvPr/>
        </p:nvSpPr>
        <p:spPr>
          <a:xfrm>
            <a:off x="3429000" y="2286000"/>
            <a:ext cx="1143000" cy="646331"/>
          </a:xfrm>
          <a:prstGeom prst="rect">
            <a:avLst/>
          </a:prstGeom>
          <a:noFill/>
        </p:spPr>
        <p:txBody>
          <a:bodyPr wrap="square" rtlCol="0">
            <a:spAutoFit/>
          </a:bodyPr>
          <a:lstStyle/>
          <a:p>
            <a:r>
              <a:rPr lang="bn-IN" dirty="0" smtClean="0"/>
              <a:t> নগদ </a:t>
            </a:r>
          </a:p>
          <a:p>
            <a:r>
              <a:rPr lang="bn-IN" dirty="0" smtClean="0"/>
              <a:t>টাকা </a:t>
            </a:r>
            <a:endParaRPr lang="en-US" dirty="0"/>
          </a:p>
        </p:txBody>
      </p:sp>
      <p:sp>
        <p:nvSpPr>
          <p:cNvPr id="23" name="TextBox 22"/>
          <p:cNvSpPr txBox="1"/>
          <p:nvPr/>
        </p:nvSpPr>
        <p:spPr>
          <a:xfrm>
            <a:off x="4114800" y="2286000"/>
            <a:ext cx="1219200" cy="646331"/>
          </a:xfrm>
          <a:prstGeom prst="rect">
            <a:avLst/>
          </a:prstGeom>
          <a:noFill/>
        </p:spPr>
        <p:txBody>
          <a:bodyPr wrap="square" rtlCol="0">
            <a:spAutoFit/>
          </a:bodyPr>
          <a:lstStyle/>
          <a:p>
            <a:r>
              <a:rPr lang="bn-IN" dirty="0" smtClean="0"/>
              <a:t>ব্যাংক </a:t>
            </a:r>
          </a:p>
          <a:p>
            <a:r>
              <a:rPr lang="bn-IN" dirty="0" smtClean="0"/>
              <a:t>টাকা </a:t>
            </a:r>
            <a:endParaRPr lang="en-US" dirty="0"/>
          </a:p>
        </p:txBody>
      </p:sp>
      <p:sp>
        <p:nvSpPr>
          <p:cNvPr id="24" name="TextBox 23"/>
          <p:cNvSpPr txBox="1"/>
          <p:nvPr/>
        </p:nvSpPr>
        <p:spPr>
          <a:xfrm>
            <a:off x="4953000" y="2286000"/>
            <a:ext cx="990600" cy="369332"/>
          </a:xfrm>
          <a:prstGeom prst="rect">
            <a:avLst/>
          </a:prstGeom>
          <a:noFill/>
        </p:spPr>
        <p:txBody>
          <a:bodyPr wrap="square" rtlCol="0">
            <a:spAutoFit/>
          </a:bodyPr>
          <a:lstStyle/>
          <a:p>
            <a:r>
              <a:rPr lang="bn-IN" dirty="0" smtClean="0"/>
              <a:t>তারিখ </a:t>
            </a:r>
            <a:endParaRPr lang="en-US" dirty="0"/>
          </a:p>
        </p:txBody>
      </p:sp>
      <p:sp>
        <p:nvSpPr>
          <p:cNvPr id="25" name="TextBox 24"/>
          <p:cNvSpPr txBox="1"/>
          <p:nvPr/>
        </p:nvSpPr>
        <p:spPr>
          <a:xfrm>
            <a:off x="5638800" y="2286000"/>
            <a:ext cx="1143000" cy="369332"/>
          </a:xfrm>
          <a:prstGeom prst="rect">
            <a:avLst/>
          </a:prstGeom>
          <a:noFill/>
        </p:spPr>
        <p:txBody>
          <a:bodyPr wrap="square" rtlCol="0">
            <a:spAutoFit/>
          </a:bodyPr>
          <a:lstStyle/>
          <a:p>
            <a:r>
              <a:rPr lang="bn-IN" dirty="0" smtClean="0"/>
              <a:t>প্রদান </a:t>
            </a:r>
            <a:endParaRPr lang="en-US" dirty="0"/>
          </a:p>
        </p:txBody>
      </p:sp>
      <p:sp>
        <p:nvSpPr>
          <p:cNvPr id="26" name="TextBox 25"/>
          <p:cNvSpPr txBox="1"/>
          <p:nvPr/>
        </p:nvSpPr>
        <p:spPr>
          <a:xfrm>
            <a:off x="6477000" y="2286000"/>
            <a:ext cx="641931" cy="646331"/>
          </a:xfrm>
          <a:prstGeom prst="rect">
            <a:avLst/>
          </a:prstGeom>
          <a:noFill/>
        </p:spPr>
        <p:txBody>
          <a:bodyPr wrap="square" rtlCol="0">
            <a:spAutoFit/>
          </a:bodyPr>
          <a:lstStyle/>
          <a:p>
            <a:r>
              <a:rPr lang="bn-IN" dirty="0" smtClean="0"/>
              <a:t>ভাঃ নং </a:t>
            </a:r>
            <a:endParaRPr lang="en-US" dirty="0"/>
          </a:p>
        </p:txBody>
      </p:sp>
      <p:sp>
        <p:nvSpPr>
          <p:cNvPr id="27" name="TextBox 26"/>
          <p:cNvSpPr txBox="1"/>
          <p:nvPr/>
        </p:nvSpPr>
        <p:spPr>
          <a:xfrm>
            <a:off x="7086600" y="2286000"/>
            <a:ext cx="609600" cy="646331"/>
          </a:xfrm>
          <a:prstGeom prst="rect">
            <a:avLst/>
          </a:prstGeom>
          <a:noFill/>
        </p:spPr>
        <p:txBody>
          <a:bodyPr wrap="square" rtlCol="0">
            <a:spAutoFit/>
          </a:bodyPr>
          <a:lstStyle/>
          <a:p>
            <a:r>
              <a:rPr lang="bn-IN" dirty="0" smtClean="0"/>
              <a:t>খঃ পৃ </a:t>
            </a:r>
            <a:endParaRPr lang="en-US" dirty="0"/>
          </a:p>
        </p:txBody>
      </p:sp>
      <p:sp>
        <p:nvSpPr>
          <p:cNvPr id="28" name="Rounded Rectangle 27"/>
          <p:cNvSpPr/>
          <p:nvPr/>
        </p:nvSpPr>
        <p:spPr>
          <a:xfrm>
            <a:off x="8153400" y="2286000"/>
            <a:ext cx="45719"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TextBox 28"/>
          <p:cNvSpPr txBox="1"/>
          <p:nvPr/>
        </p:nvSpPr>
        <p:spPr>
          <a:xfrm>
            <a:off x="7543800" y="2286001"/>
            <a:ext cx="685800" cy="646331"/>
          </a:xfrm>
          <a:prstGeom prst="rect">
            <a:avLst/>
          </a:prstGeom>
          <a:noFill/>
        </p:spPr>
        <p:txBody>
          <a:bodyPr wrap="square" rtlCol="0">
            <a:spAutoFit/>
          </a:bodyPr>
          <a:lstStyle/>
          <a:p>
            <a:r>
              <a:rPr lang="bn-IN" dirty="0" smtClean="0"/>
              <a:t>নগদ </a:t>
            </a:r>
          </a:p>
          <a:p>
            <a:r>
              <a:rPr lang="bn-IN" dirty="0" smtClean="0"/>
              <a:t>টাকা </a:t>
            </a:r>
            <a:endParaRPr lang="en-US" dirty="0"/>
          </a:p>
        </p:txBody>
      </p:sp>
      <p:sp>
        <p:nvSpPr>
          <p:cNvPr id="30" name="TextBox 29"/>
          <p:cNvSpPr txBox="1"/>
          <p:nvPr/>
        </p:nvSpPr>
        <p:spPr>
          <a:xfrm>
            <a:off x="8153400" y="2362200"/>
            <a:ext cx="990600" cy="646331"/>
          </a:xfrm>
          <a:prstGeom prst="rect">
            <a:avLst/>
          </a:prstGeom>
          <a:noFill/>
        </p:spPr>
        <p:txBody>
          <a:bodyPr wrap="square" rtlCol="0">
            <a:spAutoFit/>
          </a:bodyPr>
          <a:lstStyle/>
          <a:p>
            <a:r>
              <a:rPr lang="bn-IN" dirty="0" smtClean="0"/>
              <a:t>ব্যাংক </a:t>
            </a:r>
          </a:p>
          <a:p>
            <a:r>
              <a:rPr lang="bn-IN" dirty="0" smtClean="0"/>
              <a:t>টাকা </a:t>
            </a:r>
            <a:endParaRPr lang="en-US" dirty="0"/>
          </a:p>
        </p:txBody>
      </p:sp>
      <p:sp>
        <p:nvSpPr>
          <p:cNvPr id="32" name="Rectangle 31"/>
          <p:cNvSpPr/>
          <p:nvPr/>
        </p:nvSpPr>
        <p:spPr>
          <a:xfrm>
            <a:off x="457200" y="1676400"/>
            <a:ext cx="1295400" cy="5334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ডেবিট </a:t>
            </a:r>
            <a:endParaRPr lang="en-US" sz="2400" dirty="0"/>
          </a:p>
        </p:txBody>
      </p:sp>
      <p:sp>
        <p:nvSpPr>
          <p:cNvPr id="33" name="Rounded Rectangle 32"/>
          <p:cNvSpPr/>
          <p:nvPr/>
        </p:nvSpPr>
        <p:spPr>
          <a:xfrm>
            <a:off x="7543800" y="1676400"/>
            <a:ext cx="1371600" cy="533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ক্রেডিট </a:t>
            </a:r>
            <a:endParaRPr lang="en-US" sz="2400" dirty="0"/>
          </a:p>
        </p:txBody>
      </p:sp>
      <p:sp>
        <p:nvSpPr>
          <p:cNvPr id="34" name="Rounded Rectangle 33"/>
          <p:cNvSpPr/>
          <p:nvPr/>
        </p:nvSpPr>
        <p:spPr>
          <a:xfrm>
            <a:off x="1371600" y="4648200"/>
            <a:ext cx="7086600" cy="6096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নোটঃ ভাঃনং- ভাউচার নম্বর ও খঃপৃঃ- খতিয়ান পৃষ্ঠা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a:ln>
            <a:solidFill>
              <a:srgbClr val="FF0000"/>
            </a:solidFill>
          </a:ln>
        </p:spPr>
        <p:txBody>
          <a:bodyPr/>
          <a:lstStyle/>
          <a:p>
            <a:r>
              <a:rPr lang="bn-IN" dirty="0" smtClean="0"/>
              <a:t>দলীয় কাজ </a:t>
            </a:r>
            <a:endParaRPr lang="en-US" dirty="0"/>
          </a:p>
        </p:txBody>
      </p:sp>
      <p:sp>
        <p:nvSpPr>
          <p:cNvPr id="3" name="Content Placeholder 2"/>
          <p:cNvSpPr>
            <a:spLocks noGrp="1"/>
          </p:cNvSpPr>
          <p:nvPr>
            <p:ph idx="1"/>
          </p:nvPr>
        </p:nvSpPr>
        <p:spPr>
          <a:xfrm>
            <a:off x="0" y="1600200"/>
            <a:ext cx="9144000" cy="5257800"/>
          </a:xfrm>
          <a:blipFill>
            <a:blip r:embed="rId3"/>
            <a:tile tx="0" ty="0" sx="100000" sy="100000" flip="none" algn="tl"/>
          </a:blipFill>
          <a:ln>
            <a:solidFill>
              <a:srgbClr val="FF0000"/>
            </a:solidFill>
          </a:ln>
        </p:spPr>
        <p:txBody>
          <a:bodyPr/>
          <a:lstStyle/>
          <a:p>
            <a:endParaRPr lang="en-US" dirty="0"/>
          </a:p>
        </p:txBody>
      </p:sp>
      <p:sp>
        <p:nvSpPr>
          <p:cNvPr id="4" name="Rounded Rectangle 3"/>
          <p:cNvSpPr/>
          <p:nvPr/>
        </p:nvSpPr>
        <p:spPr>
          <a:xfrm>
            <a:off x="0" y="6019800"/>
            <a:ext cx="9144000" cy="838200"/>
          </a:xfrm>
          <a:prstGeom prst="roundRect">
            <a:avLst/>
          </a:prstGeom>
          <a:blipFill>
            <a:blip r:embed="rId4"/>
            <a:tile tx="0" ty="0" sx="100000" sy="100000" flip="none" algn="tl"/>
          </a:blip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chemeClr val="tx1"/>
                </a:solidFill>
              </a:rPr>
              <a:t>                                                       এম </a:t>
            </a:r>
            <a:r>
              <a:rPr lang="en-US" dirty="0" smtClean="0">
                <a:solidFill>
                  <a:schemeClr val="tx1"/>
                </a:solidFill>
              </a:rPr>
              <a:t>.</a:t>
            </a:r>
            <a:r>
              <a:rPr lang="bn-IN" dirty="0" smtClean="0">
                <a:solidFill>
                  <a:schemeClr val="tx1"/>
                </a:solidFill>
              </a:rPr>
              <a:t>সাখাওয়াত হোসেন </a:t>
            </a:r>
          </a:p>
          <a:p>
            <a:r>
              <a:rPr lang="en-US" dirty="0" smtClean="0">
                <a:solidFill>
                  <a:schemeClr val="tx1"/>
                </a:solidFill>
              </a:rPr>
              <a:t>                                                                                                             </a:t>
            </a:r>
            <a:r>
              <a:rPr lang="bn-IN" dirty="0" smtClean="0">
                <a:solidFill>
                  <a:schemeClr val="tx1"/>
                </a:solidFill>
              </a:rPr>
              <a:t>০১৯১৭৬৩৬৪৮৬ </a:t>
            </a:r>
            <a:endParaRPr lang="en-US" dirty="0">
              <a:solidFill>
                <a:schemeClr val="tx1"/>
              </a:solidFill>
            </a:endParaRPr>
          </a:p>
        </p:txBody>
      </p:sp>
      <p:sp>
        <p:nvSpPr>
          <p:cNvPr id="5" name="Oval 4"/>
          <p:cNvSpPr/>
          <p:nvPr/>
        </p:nvSpPr>
        <p:spPr>
          <a:xfrm>
            <a:off x="2514600" y="2133600"/>
            <a:ext cx="3657600" cy="29718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629400" y="1676400"/>
            <a:ext cx="2133600" cy="37338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dirty="0" smtClean="0"/>
              <a:t>নগদান বইয়ের বৈশিষ্ট্য গুলো লিখ?  </a:t>
            </a:r>
            <a:endParaRPr lang="en-US" sz="3600" dirty="0"/>
          </a:p>
        </p:txBody>
      </p:sp>
      <p:pic>
        <p:nvPicPr>
          <p:cNvPr id="9" name="Content Placeholder 3" descr="IMG_20181029_104257.jpg"/>
          <p:cNvPicPr>
            <a:picLocks noChangeAspect="1"/>
          </p:cNvPicPr>
          <p:nvPr/>
        </p:nvPicPr>
        <p:blipFill>
          <a:blip r:embed="rId5" cstate="print"/>
          <a:stretch>
            <a:fillRect/>
          </a:stretch>
        </p:blipFill>
        <p:spPr>
          <a:xfrm>
            <a:off x="1905000" y="1981200"/>
            <a:ext cx="4343400" cy="36576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ppt_x"/>
                                          </p:val>
                                        </p:tav>
                                        <p:tav tm="100000">
                                          <p:val>
                                            <p:strVal val="#ppt_x"/>
                                          </p:val>
                                        </p:tav>
                                      </p:tavLst>
                                    </p:anim>
                                    <p:anim calcmode="lin" valueType="num">
                                      <p:cBhvr additive="base">
                                        <p:cTn id="13"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dirty="0" err="1" smtClean="0"/>
              <a:t>উত্তর</a:t>
            </a:r>
            <a:r>
              <a:rPr lang="en-US" dirty="0" smtClean="0"/>
              <a:t> </a:t>
            </a:r>
            <a:endParaRPr lang="en-US" dirty="0"/>
          </a:p>
        </p:txBody>
      </p:sp>
      <p:sp>
        <p:nvSpPr>
          <p:cNvPr id="3" name="Content Placeholder 2"/>
          <p:cNvSpPr>
            <a:spLocks noGrp="1"/>
          </p:cNvSpPr>
          <p:nvPr>
            <p:ph idx="1"/>
          </p:nvPr>
        </p:nvSpPr>
        <p:spPr>
          <a:xfrm>
            <a:off x="0" y="1600200"/>
            <a:ext cx="9144000" cy="5105400"/>
          </a:xfrm>
          <a:solidFill>
            <a:schemeClr val="bg1">
              <a:lumMod val="85000"/>
            </a:schemeClr>
          </a:solidFill>
          <a:ln>
            <a:solidFill>
              <a:srgbClr val="FF0000"/>
            </a:solidFill>
          </a:ln>
        </p:spPr>
        <p:txBody>
          <a:bodyPr/>
          <a:lstStyle/>
          <a:p>
            <a:pPr lvl="2" algn="ctr">
              <a:lnSpc>
                <a:spcPct val="150000"/>
              </a:lnSpc>
            </a:pPr>
            <a:r>
              <a:rPr lang="bn-IN" sz="1400" dirty="0" smtClean="0">
                <a:solidFill>
                  <a:srgbClr val="002060"/>
                </a:solidFill>
              </a:rPr>
              <a:t>নগদান বই প্রস্তুতের জন্য নির্দিষ্ট ছক অনুসরণ করা হয়। প্রাপ্তিসমুহ ডেবিট ও প্রদানসমুহ ক্রেডিট দিকে লিখা হয়। </a:t>
            </a:r>
          </a:p>
          <a:p>
            <a:pPr lvl="2" algn="ctr">
              <a:lnSpc>
                <a:spcPct val="150000"/>
              </a:lnSpc>
            </a:pPr>
            <a:r>
              <a:rPr lang="bn-IN" sz="1400" dirty="0" smtClean="0">
                <a:solidFill>
                  <a:srgbClr val="002060"/>
                </a:solidFill>
              </a:rPr>
              <a:t>*নগদান বই হিসাবের প্রাথমিক বই হওয়া সত্তেও তা পাকা বহির ন্যায় কাজ করে।</a:t>
            </a:r>
          </a:p>
          <a:p>
            <a:pPr lvl="2" algn="ctr">
              <a:lnSpc>
                <a:spcPct val="150000"/>
              </a:lnSpc>
            </a:pPr>
            <a:r>
              <a:rPr lang="bn-IN" sz="1400" dirty="0" smtClean="0">
                <a:solidFill>
                  <a:srgbClr val="002060"/>
                </a:solidFill>
              </a:rPr>
              <a:t> নির্দিষ্ট সময়ে বিভিন্ন উৎস হতে মোট কত নগদ অর্থের প্রাপ্তি ঘটেছে এবং  বিভিন্ন খাতে মোট কত নগদ অর্থের প্রদান হয়েছে,তা নগদান বই হতে জানা সম্ভব ।</a:t>
            </a:r>
          </a:p>
          <a:p>
            <a:pPr lvl="2" algn="ctr">
              <a:lnSpc>
                <a:spcPct val="150000"/>
              </a:lnSpc>
            </a:pPr>
            <a:r>
              <a:rPr lang="bn-IN" sz="1400" dirty="0" smtClean="0">
                <a:solidFill>
                  <a:srgbClr val="002060"/>
                </a:solidFill>
              </a:rPr>
              <a:t>*নগদ পেয়াপ্তি ও প্রদানের পার্থক্য নির্ধারণে মাধ্যমে নগদ উদ্ধত্তের পরিমাণ জানা </a:t>
            </a:r>
          </a:p>
          <a:p>
            <a:pPr lvl="2" algn="ctr">
              <a:lnSpc>
                <a:spcPct val="150000"/>
              </a:lnSpc>
            </a:pPr>
            <a:r>
              <a:rPr lang="bn-IN" sz="1400" dirty="0" smtClean="0">
                <a:solidFill>
                  <a:srgbClr val="002060"/>
                </a:solidFill>
              </a:rPr>
              <a:t>সম্ভব ।</a:t>
            </a:r>
          </a:p>
          <a:p>
            <a:pPr lvl="2" algn="ctr">
              <a:lnSpc>
                <a:spcPct val="150000"/>
              </a:lnSpc>
            </a:pPr>
            <a:r>
              <a:rPr lang="bn-IN" sz="1400" dirty="0" smtClean="0">
                <a:solidFill>
                  <a:srgbClr val="002060"/>
                </a:solidFill>
              </a:rPr>
              <a:t>*নগদ অর্থের চুরি,আত্নসাৎ,অপচয় এবং হিসাবে লিপিবদ্ধকরণের ভুলসমুহ হওয়ার সম্ভাবনা বহুলাংশে হ্রাস পায়।</a:t>
            </a:r>
          </a:p>
          <a:p>
            <a:pPr lvl="2" algn="ctr">
              <a:lnSpc>
                <a:spcPct val="150000"/>
              </a:lnSpc>
            </a:pPr>
            <a:r>
              <a:rPr lang="bn-IN" sz="1400" dirty="0" smtClean="0">
                <a:solidFill>
                  <a:srgbClr val="002060"/>
                </a:solidFill>
              </a:rPr>
              <a:t>*নগদ তহবিলের উপর পূর্ণ নিয়ন্ত্রণ রক্ষা  করা সম্ভব হয়।  </a:t>
            </a:r>
          </a:p>
          <a:p>
            <a:pPr lvl="2" algn="ctr">
              <a:lnSpc>
                <a:spcPct val="150000"/>
              </a:lnSpc>
            </a:pPr>
            <a:r>
              <a:rPr lang="bn-IN" sz="1400" dirty="0" smtClean="0">
                <a:solidFill>
                  <a:srgbClr val="002060"/>
                </a:solidFill>
              </a:rPr>
              <a:t> </a:t>
            </a:r>
            <a:endParaRPr lang="en-US" sz="1400" dirty="0" smtClean="0">
              <a:solidFill>
                <a:srgbClr val="002060"/>
              </a:solidFill>
            </a:endParaRPr>
          </a:p>
          <a:p>
            <a:endParaRPr lang="en-US" dirty="0"/>
          </a:p>
        </p:txBody>
      </p:sp>
      <p:sp>
        <p:nvSpPr>
          <p:cNvPr id="4" name="Rounded Rectangle 3"/>
          <p:cNvSpPr/>
          <p:nvPr/>
        </p:nvSpPr>
        <p:spPr>
          <a:xfrm>
            <a:off x="0" y="5867400"/>
            <a:ext cx="9144000" cy="762000"/>
          </a:xfrm>
          <a:prstGeom prst="roundRect">
            <a:avLst/>
          </a:prstGeom>
          <a:blipFill>
            <a:blip r:embed="rId3"/>
            <a:tile tx="0" ty="0" sx="100000" sy="100000" flip="none" algn="tl"/>
          </a:blip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chemeClr val="tx1"/>
                </a:solidFill>
              </a:rPr>
              <a:t>                                                           এম </a:t>
            </a:r>
            <a:r>
              <a:rPr lang="en-US" dirty="0" smtClean="0">
                <a:solidFill>
                  <a:schemeClr val="tx1"/>
                </a:solidFill>
              </a:rPr>
              <a:t>.</a:t>
            </a:r>
            <a:r>
              <a:rPr lang="bn-IN" dirty="0" smtClean="0">
                <a:solidFill>
                  <a:schemeClr val="tx1"/>
                </a:solidFill>
              </a:rPr>
              <a:t>সাখাওয়াত হোসেন </a:t>
            </a:r>
          </a:p>
          <a:p>
            <a:r>
              <a:rPr lang="en-US" smtClean="0">
                <a:solidFill>
                  <a:schemeClr val="tx1"/>
                </a:solidFill>
              </a:rPr>
              <a:t>                                                                                                        </a:t>
            </a:r>
            <a:r>
              <a:rPr lang="bn-IN" smtClean="0">
                <a:solidFill>
                  <a:schemeClr val="tx1"/>
                </a:solidFill>
              </a:rPr>
              <a:t>০১৯১৭৬৩৬৪৮৬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4)">
                                      <p:cBhvr>
                                        <p:cTn id="12" dur="2000"/>
                                        <p:tgtEl>
                                          <p:spTgt spid="3">
                                            <p:bg/>
                                          </p:spTgt>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4)">
                                      <p:cBhvr>
                                        <p:cTn id="15" dur="2000"/>
                                        <p:tgtEl>
                                          <p:spTgt spid="3">
                                            <p:txEl>
                                              <p:pRg st="0" end="0"/>
                                            </p:txEl>
                                          </p:spTgt>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4)">
                                      <p:cBhvr>
                                        <p:cTn id="18" dur="2000"/>
                                        <p:tgtEl>
                                          <p:spTgt spid="3">
                                            <p:txEl>
                                              <p:pRg st="1" end="1"/>
                                            </p:txEl>
                                          </p:spTgt>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4)">
                                      <p:cBhvr>
                                        <p:cTn id="21" dur="2000"/>
                                        <p:tgtEl>
                                          <p:spTgt spid="3">
                                            <p:txEl>
                                              <p:pRg st="2" end="2"/>
                                            </p:txEl>
                                          </p:spTgt>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4)">
                                      <p:cBhvr>
                                        <p:cTn id="24" dur="2000"/>
                                        <p:tgtEl>
                                          <p:spTgt spid="3">
                                            <p:txEl>
                                              <p:pRg st="3" end="3"/>
                                            </p:txEl>
                                          </p:spTgt>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4)">
                                      <p:cBhvr>
                                        <p:cTn id="27" dur="2000"/>
                                        <p:tgtEl>
                                          <p:spTgt spid="3">
                                            <p:txEl>
                                              <p:pRg st="4" end="4"/>
                                            </p:txEl>
                                          </p:spTgt>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heel(4)">
                                      <p:cBhvr>
                                        <p:cTn id="30" dur="2000"/>
                                        <p:tgtEl>
                                          <p:spTgt spid="3">
                                            <p:txEl>
                                              <p:pRg st="5" end="5"/>
                                            </p:txEl>
                                          </p:spTgt>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heel(4)">
                                      <p:cBhvr>
                                        <p:cTn id="33" dur="2000"/>
                                        <p:tgtEl>
                                          <p:spTgt spid="3">
                                            <p:txEl>
                                              <p:pRg st="6" end="6"/>
                                            </p:txEl>
                                          </p:spTgt>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heel(4)">
                                      <p:cBhvr>
                                        <p:cTn id="3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bn-IN" dirty="0" smtClean="0"/>
              <a:t>তিনঘরা নগদান বই </a:t>
            </a:r>
            <a:endParaRPr lang="en-US"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6019800"/>
            <a:ext cx="9144000" cy="609600"/>
          </a:xfrm>
          <a:prstGeom prst="roundRect">
            <a:avLst/>
          </a:prstGeom>
          <a:blipFill>
            <a:blip r:embed="rId3"/>
            <a:tile tx="0" ty="0" sx="100000" sy="100000" flip="none" algn="tl"/>
          </a:blip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chemeClr val="tx1"/>
                </a:solidFill>
              </a:rPr>
              <a:t>                                                               এম</a:t>
            </a:r>
            <a:r>
              <a:rPr lang="en-US" smtClean="0">
                <a:solidFill>
                  <a:schemeClr val="tx1"/>
                </a:solidFill>
              </a:rPr>
              <a:t>.</a:t>
            </a:r>
            <a:r>
              <a:rPr lang="bn-IN" smtClean="0">
                <a:solidFill>
                  <a:schemeClr val="tx1"/>
                </a:solidFill>
              </a:rPr>
              <a:t> </a:t>
            </a:r>
            <a:r>
              <a:rPr lang="bn-IN" dirty="0" smtClean="0">
                <a:solidFill>
                  <a:schemeClr val="tx1"/>
                </a:solidFill>
              </a:rPr>
              <a:t>সাখাওয়াত হোসেন </a:t>
            </a:r>
          </a:p>
          <a:p>
            <a:r>
              <a:rPr lang="en-US" dirty="0" smtClean="0">
                <a:solidFill>
                  <a:schemeClr val="tx1"/>
                </a:solidFill>
              </a:rPr>
              <a:t>                                                                                                            </a:t>
            </a:r>
            <a:r>
              <a:rPr lang="bn-IN" dirty="0" smtClean="0">
                <a:solidFill>
                  <a:schemeClr val="tx1"/>
                </a:solidFill>
              </a:rPr>
              <a:t>০১৯১৭৬৩৬৪৮৬ </a:t>
            </a:r>
            <a:endParaRPr lang="en-US" dirty="0">
              <a:solidFill>
                <a:schemeClr val="tx1"/>
              </a:solidFill>
            </a:endParaRPr>
          </a:p>
        </p:txBody>
      </p:sp>
      <p:sp>
        <p:nvSpPr>
          <p:cNvPr id="6" name="Rectangle 5"/>
          <p:cNvSpPr/>
          <p:nvPr/>
        </p:nvSpPr>
        <p:spPr>
          <a:xfrm>
            <a:off x="533400" y="1905000"/>
            <a:ext cx="7924800" cy="3429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chemeClr val="tx1"/>
                </a:solidFill>
              </a:rPr>
              <a:t>নগদ অর্থ ও ব্যাংক –সংক্রান্ত লেনদেনের পাশাপাশি দেনা- পাওনা নিষ্পত্তিকালীন বাট্রা সহকারে তিনঘরা নগদান বই প্রস্তুত করা হয়। তিনঘরা নগদান বই প্রস্তুতের দ্বারা নগদ উদ্বত্ত,ব্যাংক উদ্বত্ত,মোত প্রদত্ত বাট্রা এবং মোট প্রাপ্ত বাট্রার পরিমাণ জানা যায়। ধারে বিক্রীত পণ্যের অর্থ দ্রুত আদায়ের জন্য বিক্রেতা ক্রেতাকে এই বাট্রা দিয়ে থাকে। এ বাট্রাকে নগদ বাট্রা বলে।প্রাপ্ত বাট্রা ক্রেতার জন্য আয়,প্রদত্ত বাট্রা বিক্রেতার জন্য খরচ। </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6">
                                            <p:txEl>
                                              <p:pRg st="0" end="0"/>
                                            </p:txEl>
                                          </p:spTgt>
                                        </p:tgtEl>
                                      </p:cBhvr>
                                    </p:animEffect>
                                    <p:set>
                                      <p:cBhvr>
                                        <p:cTn id="12" dur="1" fill="hold">
                                          <p:stCondLst>
                                            <p:cond delay="499"/>
                                          </p:stCondLst>
                                        </p:cTn>
                                        <p:tgtEl>
                                          <p:spTgt spid="6">
                                            <p:txEl>
                                              <p:pRg st="0" end="0"/>
                                            </p:txEl>
                                          </p:spTgt>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6">
                                            <p:bg/>
                                          </p:spTgt>
                                        </p:tgtEl>
                                      </p:cBhvr>
                                    </p:animEffect>
                                    <p:set>
                                      <p:cBhvr>
                                        <p:cTn id="15" dur="1" fill="hold">
                                          <p:stCondLst>
                                            <p:cond delay="499"/>
                                          </p:stCondLst>
                                        </p:cTn>
                                        <p:tgtEl>
                                          <p:spTgt spid="6">
                                            <p:bg/>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4)">
                                      <p:cBhvr>
                                        <p:cTn id="2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blipFill>
            <a:blip r:embed="rId2"/>
            <a:tile tx="0" ty="0" sx="100000" sy="100000" flip="none" algn="tl"/>
          </a:blipFill>
          <a:ln>
            <a:solidFill>
              <a:srgbClr val="FF0000"/>
            </a:solidFill>
          </a:ln>
        </p:spPr>
        <p:txBody>
          <a:bodyPr>
            <a:normAutofit/>
          </a:bodyPr>
          <a:lstStyle/>
          <a:p>
            <a:r>
              <a:rPr lang="bn-IN" sz="3200" dirty="0" smtClean="0"/>
              <a:t>তিনঘরা নগদান বইয়ের নমুনা ছক  </a:t>
            </a:r>
            <a:endParaRPr lang="en-US" sz="3200" dirty="0"/>
          </a:p>
        </p:txBody>
      </p:sp>
      <p:sp>
        <p:nvSpPr>
          <p:cNvPr id="3" name="Content Placeholder 2"/>
          <p:cNvSpPr>
            <a:spLocks noGrp="1"/>
          </p:cNvSpPr>
          <p:nvPr>
            <p:ph idx="1"/>
          </p:nvPr>
        </p:nvSpPr>
        <p:spPr>
          <a:xfrm>
            <a:off x="0" y="1600200"/>
            <a:ext cx="9144000" cy="5257800"/>
          </a:xfrm>
          <a:solidFill>
            <a:schemeClr val="accent6">
              <a:lumMod val="60000"/>
              <a:lumOff val="40000"/>
            </a:schemeClr>
          </a:solidFill>
        </p:spPr>
        <p:txBody>
          <a:bodyPr/>
          <a:lstStyle/>
          <a:p>
            <a:endParaRPr lang="en-US" dirty="0"/>
          </a:p>
        </p:txBody>
      </p:sp>
      <p:sp>
        <p:nvSpPr>
          <p:cNvPr id="4" name="Rounded Rectangle 3"/>
          <p:cNvSpPr/>
          <p:nvPr/>
        </p:nvSpPr>
        <p:spPr>
          <a:xfrm>
            <a:off x="0" y="5943600"/>
            <a:ext cx="9144000" cy="685800"/>
          </a:xfrm>
          <a:prstGeom prst="roundRect">
            <a:avLst/>
          </a:prstGeom>
          <a:blipFill>
            <a:blip r:embed="rId3"/>
            <a:tile tx="0" ty="0" sx="100000" sy="100000" flip="none" algn="tl"/>
          </a:blip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r>
              <a:rPr lang="bn-IN" dirty="0" smtClean="0">
                <a:solidFill>
                  <a:schemeClr val="tx1"/>
                </a:solidFill>
              </a:rPr>
              <a:t>                                                         এম </a:t>
            </a:r>
            <a:r>
              <a:rPr lang="en-US" dirty="0" smtClean="0">
                <a:solidFill>
                  <a:schemeClr val="tx1"/>
                </a:solidFill>
              </a:rPr>
              <a:t>.</a:t>
            </a:r>
            <a:r>
              <a:rPr lang="bn-IN" dirty="0" smtClean="0">
                <a:solidFill>
                  <a:schemeClr val="tx1"/>
                </a:solidFill>
              </a:rPr>
              <a:t>সাখাওয়াত হোসেন </a:t>
            </a:r>
          </a:p>
          <a:p>
            <a:r>
              <a:rPr lang="en-US" dirty="0" smtClean="0">
                <a:solidFill>
                  <a:schemeClr val="tx1"/>
                </a:solidFill>
              </a:rPr>
              <a:t>                                                                                                  </a:t>
            </a:r>
            <a:r>
              <a:rPr lang="bn-IN" dirty="0" smtClean="0">
                <a:solidFill>
                  <a:schemeClr val="tx1"/>
                </a:solidFill>
              </a:rPr>
              <a:t>০১৯১৭৬৩৬৪৮৬ </a:t>
            </a:r>
            <a:endParaRPr lang="en-US" dirty="0">
              <a:solidFill>
                <a:schemeClr val="tx1"/>
              </a:solidFill>
            </a:endParaRPr>
          </a:p>
        </p:txBody>
      </p:sp>
      <p:sp>
        <p:nvSpPr>
          <p:cNvPr id="5" name="Rectangle 4"/>
          <p:cNvSpPr/>
          <p:nvPr/>
        </p:nvSpPr>
        <p:spPr>
          <a:xfrm>
            <a:off x="0" y="2667000"/>
            <a:ext cx="9144000" cy="20574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ত</a:t>
            </a:r>
            <a:endParaRPr lang="en-US" dirty="0"/>
          </a:p>
        </p:txBody>
      </p:sp>
      <p:sp>
        <p:nvSpPr>
          <p:cNvPr id="6" name="Rectangle 5"/>
          <p:cNvSpPr/>
          <p:nvPr/>
        </p:nvSpPr>
        <p:spPr>
          <a:xfrm flipV="1">
            <a:off x="0" y="3962398"/>
            <a:ext cx="9144000" cy="4571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flipH="1">
            <a:off x="807718" y="26670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1524000" y="26670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2057400" y="2590800"/>
            <a:ext cx="45719" cy="21336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flipH="1">
            <a:off x="3200397" y="26670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flipH="1">
            <a:off x="4648198" y="26670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ounded Rectangle 13"/>
          <p:cNvSpPr/>
          <p:nvPr/>
        </p:nvSpPr>
        <p:spPr>
          <a:xfrm flipH="1">
            <a:off x="3886199" y="26670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ounded Rectangle 14"/>
          <p:cNvSpPr/>
          <p:nvPr/>
        </p:nvSpPr>
        <p:spPr>
          <a:xfrm>
            <a:off x="2514600" y="26670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ounded Rectangle 15"/>
          <p:cNvSpPr/>
          <p:nvPr/>
        </p:nvSpPr>
        <p:spPr>
          <a:xfrm>
            <a:off x="7848600" y="26670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ounded Rectangle 16"/>
          <p:cNvSpPr/>
          <p:nvPr/>
        </p:nvSpPr>
        <p:spPr>
          <a:xfrm>
            <a:off x="5257800" y="26670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ounded Rectangle 17"/>
          <p:cNvSpPr/>
          <p:nvPr/>
        </p:nvSpPr>
        <p:spPr>
          <a:xfrm>
            <a:off x="0" y="1905000"/>
            <a:ext cx="1752600" cy="6096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ডেবিট </a:t>
            </a:r>
            <a:endParaRPr lang="en-US" dirty="0"/>
          </a:p>
        </p:txBody>
      </p:sp>
      <p:sp>
        <p:nvSpPr>
          <p:cNvPr id="19" name="Rounded Rectangle 18"/>
          <p:cNvSpPr/>
          <p:nvPr/>
        </p:nvSpPr>
        <p:spPr>
          <a:xfrm>
            <a:off x="8382000" y="26670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ounded Rectangle 19"/>
          <p:cNvSpPr/>
          <p:nvPr/>
        </p:nvSpPr>
        <p:spPr>
          <a:xfrm flipH="1">
            <a:off x="6629400" y="26670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1" name="Rounded Rectangle 20"/>
          <p:cNvSpPr/>
          <p:nvPr/>
        </p:nvSpPr>
        <p:spPr>
          <a:xfrm>
            <a:off x="6019800" y="26670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ounded Rectangle 21"/>
          <p:cNvSpPr/>
          <p:nvPr/>
        </p:nvSpPr>
        <p:spPr>
          <a:xfrm>
            <a:off x="7239000" y="2667000"/>
            <a:ext cx="76200"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Box 22"/>
          <p:cNvSpPr txBox="1"/>
          <p:nvPr/>
        </p:nvSpPr>
        <p:spPr>
          <a:xfrm>
            <a:off x="0" y="2667000"/>
            <a:ext cx="1295400" cy="369332"/>
          </a:xfrm>
          <a:prstGeom prst="rect">
            <a:avLst/>
          </a:prstGeom>
          <a:noFill/>
        </p:spPr>
        <p:txBody>
          <a:bodyPr wrap="square" rtlCol="0">
            <a:spAutoFit/>
          </a:bodyPr>
          <a:lstStyle/>
          <a:p>
            <a:r>
              <a:rPr lang="bn-IN" dirty="0" smtClean="0"/>
              <a:t>তারিখ </a:t>
            </a:r>
            <a:endParaRPr lang="en-US" dirty="0"/>
          </a:p>
        </p:txBody>
      </p:sp>
      <p:sp>
        <p:nvSpPr>
          <p:cNvPr id="24" name="TextBox 23"/>
          <p:cNvSpPr txBox="1"/>
          <p:nvPr/>
        </p:nvSpPr>
        <p:spPr>
          <a:xfrm>
            <a:off x="762000" y="2667000"/>
            <a:ext cx="838200" cy="369332"/>
          </a:xfrm>
          <a:prstGeom prst="rect">
            <a:avLst/>
          </a:prstGeom>
          <a:noFill/>
        </p:spPr>
        <p:txBody>
          <a:bodyPr wrap="square" rtlCol="0">
            <a:spAutoFit/>
          </a:bodyPr>
          <a:lstStyle/>
          <a:p>
            <a:r>
              <a:rPr lang="bn-IN" dirty="0" smtClean="0"/>
              <a:t>প্রাপ্তি </a:t>
            </a:r>
            <a:endParaRPr lang="en-US" dirty="0"/>
          </a:p>
        </p:txBody>
      </p:sp>
      <p:sp>
        <p:nvSpPr>
          <p:cNvPr id="25" name="TextBox 24"/>
          <p:cNvSpPr txBox="1"/>
          <p:nvPr/>
        </p:nvSpPr>
        <p:spPr>
          <a:xfrm>
            <a:off x="1524000" y="2667000"/>
            <a:ext cx="609600" cy="646331"/>
          </a:xfrm>
          <a:prstGeom prst="rect">
            <a:avLst/>
          </a:prstGeom>
          <a:noFill/>
        </p:spPr>
        <p:txBody>
          <a:bodyPr wrap="square" rtlCol="0">
            <a:spAutoFit/>
          </a:bodyPr>
          <a:lstStyle/>
          <a:p>
            <a:r>
              <a:rPr lang="bn-IN" dirty="0" smtClean="0"/>
              <a:t>ভাঃনং </a:t>
            </a:r>
            <a:endParaRPr lang="en-US" dirty="0"/>
          </a:p>
        </p:txBody>
      </p:sp>
      <p:sp>
        <p:nvSpPr>
          <p:cNvPr id="26" name="TextBox 25"/>
          <p:cNvSpPr txBox="1"/>
          <p:nvPr/>
        </p:nvSpPr>
        <p:spPr>
          <a:xfrm>
            <a:off x="2133600" y="2667000"/>
            <a:ext cx="685800" cy="646331"/>
          </a:xfrm>
          <a:prstGeom prst="rect">
            <a:avLst/>
          </a:prstGeom>
          <a:noFill/>
        </p:spPr>
        <p:txBody>
          <a:bodyPr wrap="square" rtlCol="0">
            <a:spAutoFit/>
          </a:bodyPr>
          <a:lstStyle/>
          <a:p>
            <a:r>
              <a:rPr lang="bn-IN" dirty="0" smtClean="0"/>
              <a:t>খঃ </a:t>
            </a:r>
          </a:p>
          <a:p>
            <a:r>
              <a:rPr lang="bn-IN" dirty="0" smtClean="0"/>
              <a:t>পৃ</a:t>
            </a:r>
            <a:endParaRPr lang="en-US" dirty="0"/>
          </a:p>
        </p:txBody>
      </p:sp>
      <p:sp>
        <p:nvSpPr>
          <p:cNvPr id="27" name="TextBox 26"/>
          <p:cNvSpPr txBox="1"/>
          <p:nvPr/>
        </p:nvSpPr>
        <p:spPr>
          <a:xfrm>
            <a:off x="2590800" y="2667000"/>
            <a:ext cx="762000" cy="646331"/>
          </a:xfrm>
          <a:prstGeom prst="rect">
            <a:avLst/>
          </a:prstGeom>
          <a:noFill/>
        </p:spPr>
        <p:txBody>
          <a:bodyPr wrap="square" rtlCol="0">
            <a:spAutoFit/>
          </a:bodyPr>
          <a:lstStyle/>
          <a:p>
            <a:r>
              <a:rPr lang="bn-IN" dirty="0" smtClean="0"/>
              <a:t>প্রদত্ত</a:t>
            </a:r>
          </a:p>
          <a:p>
            <a:r>
              <a:rPr lang="bn-IN" dirty="0" smtClean="0"/>
              <a:t>বাট্রা  </a:t>
            </a:r>
            <a:endParaRPr lang="en-US" dirty="0"/>
          </a:p>
        </p:txBody>
      </p:sp>
      <p:sp>
        <p:nvSpPr>
          <p:cNvPr id="28" name="TextBox 27"/>
          <p:cNvSpPr txBox="1"/>
          <p:nvPr/>
        </p:nvSpPr>
        <p:spPr>
          <a:xfrm>
            <a:off x="3276600" y="2667000"/>
            <a:ext cx="838200" cy="646331"/>
          </a:xfrm>
          <a:prstGeom prst="rect">
            <a:avLst/>
          </a:prstGeom>
          <a:noFill/>
        </p:spPr>
        <p:txBody>
          <a:bodyPr wrap="square" rtlCol="0">
            <a:spAutoFit/>
          </a:bodyPr>
          <a:lstStyle/>
          <a:p>
            <a:r>
              <a:rPr lang="bn-IN" dirty="0" smtClean="0"/>
              <a:t>নগদ </a:t>
            </a:r>
          </a:p>
          <a:p>
            <a:r>
              <a:rPr lang="bn-IN" dirty="0" smtClean="0"/>
              <a:t>টাকা </a:t>
            </a:r>
            <a:endParaRPr lang="en-US" dirty="0"/>
          </a:p>
        </p:txBody>
      </p:sp>
      <p:sp>
        <p:nvSpPr>
          <p:cNvPr id="29" name="TextBox 28"/>
          <p:cNvSpPr txBox="1"/>
          <p:nvPr/>
        </p:nvSpPr>
        <p:spPr>
          <a:xfrm flipH="1">
            <a:off x="3962397" y="2667000"/>
            <a:ext cx="914401" cy="646331"/>
          </a:xfrm>
          <a:prstGeom prst="rect">
            <a:avLst/>
          </a:prstGeom>
          <a:noFill/>
        </p:spPr>
        <p:txBody>
          <a:bodyPr wrap="square" rtlCol="0">
            <a:spAutoFit/>
          </a:bodyPr>
          <a:lstStyle/>
          <a:p>
            <a:r>
              <a:rPr lang="bn-IN" dirty="0" smtClean="0"/>
              <a:t>ব্যাংক </a:t>
            </a:r>
          </a:p>
          <a:p>
            <a:r>
              <a:rPr lang="bn-IN" dirty="0" smtClean="0"/>
              <a:t>টাকা </a:t>
            </a:r>
            <a:endParaRPr lang="en-US" dirty="0"/>
          </a:p>
        </p:txBody>
      </p:sp>
      <p:sp>
        <p:nvSpPr>
          <p:cNvPr id="30" name="TextBox 29"/>
          <p:cNvSpPr txBox="1"/>
          <p:nvPr/>
        </p:nvSpPr>
        <p:spPr>
          <a:xfrm>
            <a:off x="4572000" y="2743200"/>
            <a:ext cx="990600" cy="369332"/>
          </a:xfrm>
          <a:prstGeom prst="rect">
            <a:avLst/>
          </a:prstGeom>
          <a:noFill/>
        </p:spPr>
        <p:txBody>
          <a:bodyPr wrap="square" rtlCol="0">
            <a:spAutoFit/>
          </a:bodyPr>
          <a:lstStyle/>
          <a:p>
            <a:r>
              <a:rPr lang="bn-IN" dirty="0" smtClean="0"/>
              <a:t>তারিখ </a:t>
            </a:r>
            <a:endParaRPr lang="en-US" dirty="0"/>
          </a:p>
        </p:txBody>
      </p:sp>
      <p:sp>
        <p:nvSpPr>
          <p:cNvPr id="31" name="TextBox 30"/>
          <p:cNvSpPr txBox="1"/>
          <p:nvPr/>
        </p:nvSpPr>
        <p:spPr>
          <a:xfrm>
            <a:off x="5334000" y="2895600"/>
            <a:ext cx="1066800" cy="369332"/>
          </a:xfrm>
          <a:prstGeom prst="rect">
            <a:avLst/>
          </a:prstGeom>
          <a:noFill/>
        </p:spPr>
        <p:txBody>
          <a:bodyPr wrap="square" rtlCol="0">
            <a:spAutoFit/>
          </a:bodyPr>
          <a:lstStyle/>
          <a:p>
            <a:r>
              <a:rPr lang="bn-IN" dirty="0" smtClean="0"/>
              <a:t>প্রদান </a:t>
            </a:r>
            <a:endParaRPr lang="en-US" dirty="0"/>
          </a:p>
        </p:txBody>
      </p:sp>
      <p:sp>
        <p:nvSpPr>
          <p:cNvPr id="32" name="TextBox 31"/>
          <p:cNvSpPr txBox="1"/>
          <p:nvPr/>
        </p:nvSpPr>
        <p:spPr>
          <a:xfrm>
            <a:off x="6096000" y="2743200"/>
            <a:ext cx="685800" cy="646331"/>
          </a:xfrm>
          <a:prstGeom prst="rect">
            <a:avLst/>
          </a:prstGeom>
          <a:noFill/>
        </p:spPr>
        <p:txBody>
          <a:bodyPr wrap="square" rtlCol="0">
            <a:spAutoFit/>
          </a:bodyPr>
          <a:lstStyle/>
          <a:p>
            <a:r>
              <a:rPr lang="bn-IN" dirty="0" smtClean="0"/>
              <a:t>ভাঃ নং </a:t>
            </a:r>
            <a:endParaRPr lang="en-US" dirty="0"/>
          </a:p>
        </p:txBody>
      </p:sp>
      <p:sp>
        <p:nvSpPr>
          <p:cNvPr id="33" name="TextBox 32"/>
          <p:cNvSpPr txBox="1"/>
          <p:nvPr/>
        </p:nvSpPr>
        <p:spPr>
          <a:xfrm>
            <a:off x="6629400" y="2743200"/>
            <a:ext cx="762000" cy="646331"/>
          </a:xfrm>
          <a:prstGeom prst="rect">
            <a:avLst/>
          </a:prstGeom>
          <a:noFill/>
        </p:spPr>
        <p:txBody>
          <a:bodyPr wrap="square" rtlCol="0">
            <a:spAutoFit/>
          </a:bodyPr>
          <a:lstStyle/>
          <a:p>
            <a:r>
              <a:rPr lang="bn-IN" dirty="0" smtClean="0"/>
              <a:t>খঃ </a:t>
            </a:r>
          </a:p>
          <a:p>
            <a:r>
              <a:rPr lang="bn-IN" dirty="0" smtClean="0"/>
              <a:t>পৃ</a:t>
            </a:r>
          </a:p>
        </p:txBody>
      </p:sp>
      <p:sp>
        <p:nvSpPr>
          <p:cNvPr id="34" name="TextBox 33"/>
          <p:cNvSpPr txBox="1"/>
          <p:nvPr/>
        </p:nvSpPr>
        <p:spPr>
          <a:xfrm>
            <a:off x="7239000" y="2743200"/>
            <a:ext cx="762000" cy="646331"/>
          </a:xfrm>
          <a:prstGeom prst="rect">
            <a:avLst/>
          </a:prstGeom>
          <a:noFill/>
        </p:spPr>
        <p:txBody>
          <a:bodyPr wrap="square" rtlCol="0">
            <a:spAutoFit/>
          </a:bodyPr>
          <a:lstStyle/>
          <a:p>
            <a:r>
              <a:rPr lang="bn-IN" dirty="0" smtClean="0"/>
              <a:t>প্রাপ্ত </a:t>
            </a:r>
          </a:p>
          <a:p>
            <a:r>
              <a:rPr lang="bn-IN" dirty="0" smtClean="0"/>
              <a:t>বাট্রা </a:t>
            </a:r>
            <a:endParaRPr lang="en-US" dirty="0"/>
          </a:p>
        </p:txBody>
      </p:sp>
      <p:sp>
        <p:nvSpPr>
          <p:cNvPr id="35" name="TextBox 34"/>
          <p:cNvSpPr txBox="1"/>
          <p:nvPr/>
        </p:nvSpPr>
        <p:spPr>
          <a:xfrm>
            <a:off x="7772400" y="2667000"/>
            <a:ext cx="685800" cy="646331"/>
          </a:xfrm>
          <a:prstGeom prst="rect">
            <a:avLst/>
          </a:prstGeom>
          <a:noFill/>
        </p:spPr>
        <p:txBody>
          <a:bodyPr wrap="square" rtlCol="0">
            <a:spAutoFit/>
          </a:bodyPr>
          <a:lstStyle/>
          <a:p>
            <a:r>
              <a:rPr lang="bn-IN" dirty="0" smtClean="0"/>
              <a:t>নগদ</a:t>
            </a:r>
          </a:p>
          <a:p>
            <a:r>
              <a:rPr lang="bn-IN" dirty="0" smtClean="0"/>
              <a:t>টাকা </a:t>
            </a:r>
            <a:endParaRPr lang="en-US" dirty="0"/>
          </a:p>
        </p:txBody>
      </p:sp>
      <p:sp>
        <p:nvSpPr>
          <p:cNvPr id="36" name="TextBox 35"/>
          <p:cNvSpPr txBox="1"/>
          <p:nvPr/>
        </p:nvSpPr>
        <p:spPr>
          <a:xfrm>
            <a:off x="8458200" y="2667000"/>
            <a:ext cx="838200" cy="646331"/>
          </a:xfrm>
          <a:prstGeom prst="rect">
            <a:avLst/>
          </a:prstGeom>
          <a:noFill/>
        </p:spPr>
        <p:txBody>
          <a:bodyPr wrap="square" rtlCol="0">
            <a:spAutoFit/>
          </a:bodyPr>
          <a:lstStyle/>
          <a:p>
            <a:r>
              <a:rPr lang="bn-IN" dirty="0" smtClean="0"/>
              <a:t>ব্যাংক </a:t>
            </a:r>
          </a:p>
          <a:p>
            <a:r>
              <a:rPr lang="bn-IN" dirty="0" smtClean="0"/>
              <a:t>টাকা </a:t>
            </a:r>
            <a:endParaRPr lang="en-US" dirty="0"/>
          </a:p>
        </p:txBody>
      </p:sp>
      <p:sp>
        <p:nvSpPr>
          <p:cNvPr id="37" name="Rounded Rectangle 36"/>
          <p:cNvSpPr/>
          <p:nvPr/>
        </p:nvSpPr>
        <p:spPr>
          <a:xfrm>
            <a:off x="7391400" y="1828800"/>
            <a:ext cx="1752600" cy="6096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ক্রেডিট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blipFill>
            <a:blip r:embed="rId2"/>
            <a:tile tx="0" ty="0" sx="100000" sy="100000" flip="none" algn="tl"/>
          </a:blipFill>
          <a:ln>
            <a:solidFill>
              <a:srgbClr val="FF0000"/>
            </a:solidFill>
          </a:ln>
        </p:spPr>
        <p:txBody>
          <a:bodyPr/>
          <a:lstStyle/>
          <a:p>
            <a:r>
              <a:rPr lang="en-US" dirty="0" err="1" smtClean="0"/>
              <a:t>শিক্ষক</a:t>
            </a:r>
            <a:r>
              <a:rPr lang="en-US" dirty="0" smtClean="0"/>
              <a:t> </a:t>
            </a:r>
            <a:r>
              <a:rPr lang="en-US" dirty="0" err="1" smtClean="0"/>
              <a:t>পরিচিতি</a:t>
            </a:r>
            <a:r>
              <a:rPr lang="en-US" dirty="0" smtClean="0"/>
              <a:t> </a:t>
            </a:r>
            <a:endParaRPr lang="en-US" dirty="0"/>
          </a:p>
        </p:txBody>
      </p:sp>
      <p:pic>
        <p:nvPicPr>
          <p:cNvPr id="11" name="Content Placeholder 10" descr="images z.jpg"/>
          <p:cNvPicPr>
            <a:picLocks noGrp="1" noChangeAspect="1"/>
          </p:cNvPicPr>
          <p:nvPr>
            <p:ph sz="half" idx="1"/>
          </p:nvPr>
        </p:nvPicPr>
        <p:blipFill>
          <a:blip r:embed="rId3"/>
          <a:stretch>
            <a:fillRect/>
          </a:stretch>
        </p:blipFill>
        <p:spPr>
          <a:xfrm>
            <a:off x="609600" y="1524000"/>
            <a:ext cx="4114800" cy="4343400"/>
          </a:xfrm>
          <a:blipFill>
            <a:blip r:embed="rId4"/>
            <a:tile tx="0" ty="0" sx="100000" sy="100000" flip="none" algn="tl"/>
          </a:blipFill>
          <a:ln>
            <a:solidFill>
              <a:srgbClr val="FF0000"/>
            </a:solidFill>
          </a:ln>
        </p:spPr>
      </p:pic>
      <p:pic>
        <p:nvPicPr>
          <p:cNvPr id="8" name="Picture 7" descr="IMG_0399.JPG"/>
          <p:cNvPicPr>
            <a:picLocks noChangeAspect="1"/>
          </p:cNvPicPr>
          <p:nvPr/>
        </p:nvPicPr>
        <p:blipFill>
          <a:blip r:embed="rId5" cstate="print"/>
          <a:stretch>
            <a:fillRect/>
          </a:stretch>
        </p:blipFill>
        <p:spPr>
          <a:xfrm rot="16200000">
            <a:off x="876299" y="1943100"/>
            <a:ext cx="3657601" cy="34290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ounded Rectangle 8"/>
          <p:cNvSpPr/>
          <p:nvPr/>
        </p:nvSpPr>
        <p:spPr>
          <a:xfrm>
            <a:off x="4876800" y="1524000"/>
            <a:ext cx="3581400" cy="4419600"/>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bn-IN" sz="2400" dirty="0" smtClean="0">
                <a:solidFill>
                  <a:srgbClr val="7030A0"/>
                </a:solidFill>
              </a:rPr>
              <a:t>এম </a:t>
            </a:r>
            <a:r>
              <a:rPr lang="en-US" sz="2400" dirty="0" smtClean="0">
                <a:solidFill>
                  <a:srgbClr val="7030A0"/>
                </a:solidFill>
              </a:rPr>
              <a:t>.</a:t>
            </a:r>
            <a:r>
              <a:rPr lang="bn-IN" sz="2400" dirty="0" smtClean="0">
                <a:solidFill>
                  <a:srgbClr val="7030A0"/>
                </a:solidFill>
              </a:rPr>
              <a:t>সাখাওয়াত হোসেন </a:t>
            </a:r>
          </a:p>
          <a:p>
            <a:r>
              <a:rPr lang="bn-IN" sz="2400" dirty="0" smtClean="0">
                <a:solidFill>
                  <a:srgbClr val="002060"/>
                </a:solidFill>
              </a:rPr>
              <a:t>  </a:t>
            </a:r>
            <a:r>
              <a:rPr lang="bn-IN" dirty="0" smtClean="0">
                <a:solidFill>
                  <a:srgbClr val="002060"/>
                </a:solidFill>
              </a:rPr>
              <a:t>সহকারি শিক্ষক (ব্যবসায় শিক্ষা ) </a:t>
            </a:r>
          </a:p>
          <a:p>
            <a:r>
              <a:rPr lang="bn-IN" dirty="0" smtClean="0">
                <a:solidFill>
                  <a:srgbClr val="002060"/>
                </a:solidFill>
              </a:rPr>
              <a:t>মোক্তাল হোসেন উচ্চ বিদ্যালয় ,চল্লিশা, সদর ,নেত্রকোনা </a:t>
            </a:r>
          </a:p>
          <a:p>
            <a:r>
              <a:rPr lang="en-US" sz="2400" dirty="0" smtClean="0">
                <a:solidFill>
                  <a:srgbClr val="FFFF00"/>
                </a:solidFill>
                <a:hlinkClick r:id="rId6"/>
              </a:rPr>
              <a:t>shakhawath747@gamil.com</a:t>
            </a:r>
            <a:r>
              <a:rPr lang="en-US" sz="2400" dirty="0" smtClean="0">
                <a:solidFill>
                  <a:srgbClr val="FFFF00"/>
                </a:solidFill>
              </a:rPr>
              <a:t> </a:t>
            </a:r>
          </a:p>
          <a:p>
            <a:r>
              <a:rPr lang="en-US" sz="2400" dirty="0" smtClean="0">
                <a:solidFill>
                  <a:srgbClr val="FF0000"/>
                </a:solidFill>
              </a:rPr>
              <a:t>01734475103     01917636486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a:ln>
            <a:solidFill>
              <a:srgbClr val="FF0000"/>
            </a:solidFill>
          </a:ln>
        </p:spPr>
        <p:txBody>
          <a:bodyPr/>
          <a:lstStyle/>
          <a:p>
            <a:r>
              <a:rPr lang="bn-IN" dirty="0" smtClean="0"/>
              <a:t>মূল্যায়ন </a:t>
            </a:r>
            <a:endParaRPr lang="en-US" dirty="0"/>
          </a:p>
        </p:txBody>
      </p:sp>
      <p:sp>
        <p:nvSpPr>
          <p:cNvPr id="3" name="Content Placeholder 2"/>
          <p:cNvSpPr>
            <a:spLocks noGrp="1"/>
          </p:cNvSpPr>
          <p:nvPr>
            <p:ph idx="1"/>
          </p:nvPr>
        </p:nvSpPr>
        <p:spPr>
          <a:xfrm>
            <a:off x="0" y="1600200"/>
            <a:ext cx="8839200" cy="5257800"/>
          </a:xfrm>
          <a:blipFill>
            <a:blip r:embed="rId3"/>
            <a:tile tx="0" ty="0" sx="100000" sy="100000" flip="none" algn="tl"/>
          </a:blipFill>
          <a:ln>
            <a:solidFill>
              <a:srgbClr val="FF0000"/>
            </a:solidFill>
          </a:ln>
        </p:spPr>
        <p:txBody>
          <a:bodyPr/>
          <a:lstStyle/>
          <a:p>
            <a:endParaRPr lang="en-US" dirty="0"/>
          </a:p>
        </p:txBody>
      </p:sp>
      <p:sp>
        <p:nvSpPr>
          <p:cNvPr id="4" name="Rounded Rectangle 3"/>
          <p:cNvSpPr/>
          <p:nvPr/>
        </p:nvSpPr>
        <p:spPr>
          <a:xfrm>
            <a:off x="0" y="5867400"/>
            <a:ext cx="8839200" cy="762000"/>
          </a:xfrm>
          <a:prstGeom prst="roundRect">
            <a:avLst/>
          </a:prstGeom>
          <a:blipFill>
            <a:blip r:embed="rId4"/>
            <a:tile tx="0" ty="0" sx="100000" sy="100000" flip="none" algn="tl"/>
          </a:blip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chemeClr val="tx1"/>
                </a:solidFill>
              </a:rPr>
              <a:t>                                                      এম</a:t>
            </a:r>
            <a:r>
              <a:rPr lang="en-US" smtClean="0">
                <a:solidFill>
                  <a:schemeClr val="tx1"/>
                </a:solidFill>
              </a:rPr>
              <a:t>.</a:t>
            </a:r>
            <a:r>
              <a:rPr lang="bn-IN" smtClean="0">
                <a:solidFill>
                  <a:schemeClr val="tx1"/>
                </a:solidFill>
              </a:rPr>
              <a:t>সাখাওয়াত </a:t>
            </a:r>
            <a:r>
              <a:rPr lang="bn-IN" dirty="0" smtClean="0">
                <a:solidFill>
                  <a:schemeClr val="tx1"/>
                </a:solidFill>
              </a:rPr>
              <a:t>হোসেন </a:t>
            </a:r>
          </a:p>
          <a:p>
            <a:r>
              <a:rPr lang="en-US" dirty="0" smtClean="0">
                <a:solidFill>
                  <a:schemeClr val="tx1"/>
                </a:solidFill>
              </a:rPr>
              <a:t>                                                                                                           </a:t>
            </a:r>
            <a:r>
              <a:rPr lang="bn-IN" dirty="0" smtClean="0">
                <a:solidFill>
                  <a:schemeClr val="tx1"/>
                </a:solidFill>
              </a:rPr>
              <a:t>০১৯১৭৬৩৬৪৮৬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50000"/>
            </a:schemeClr>
          </a:solidFill>
          <a:ln>
            <a:solidFill>
              <a:srgbClr val="FF0000"/>
            </a:solidFill>
          </a:ln>
        </p:spPr>
        <p:txBody>
          <a:bodyPr/>
          <a:lstStyle/>
          <a:p>
            <a:r>
              <a:rPr lang="bn-IN" dirty="0" smtClean="0"/>
              <a:t>বাড়ির কাজ </a:t>
            </a:r>
            <a:endParaRPr lang="en-US"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5943600"/>
            <a:ext cx="9144000" cy="685800"/>
          </a:xfrm>
          <a:prstGeom prst="roundRect">
            <a:avLst/>
          </a:prstGeom>
          <a:blipFill>
            <a:blip r:embed="rId3"/>
            <a:tile tx="0" ty="0" sx="100000" sy="100000" flip="none" algn="tl"/>
          </a:blip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chemeClr val="tx1"/>
                </a:solidFill>
              </a:rPr>
              <a:t>                                                                  এম </a:t>
            </a:r>
            <a:r>
              <a:rPr lang="en-US" dirty="0" smtClean="0">
                <a:solidFill>
                  <a:schemeClr val="tx1"/>
                </a:solidFill>
              </a:rPr>
              <a:t>.</a:t>
            </a:r>
            <a:r>
              <a:rPr lang="bn-IN" dirty="0" smtClean="0">
                <a:solidFill>
                  <a:schemeClr val="tx1"/>
                </a:solidFill>
              </a:rPr>
              <a:t>সাখাওয়াত হোসেন </a:t>
            </a:r>
          </a:p>
          <a:p>
            <a:r>
              <a:rPr lang="en-US" dirty="0" smtClean="0">
                <a:solidFill>
                  <a:schemeClr val="tx1"/>
                </a:solidFill>
              </a:rPr>
              <a:t>                                                                                                       </a:t>
            </a:r>
            <a:r>
              <a:rPr lang="bn-IN" dirty="0" smtClean="0">
                <a:solidFill>
                  <a:schemeClr val="tx1"/>
                </a:solidFill>
              </a:rPr>
              <a:t>০১৯১৭৬৩৬৪৮৬ </a:t>
            </a:r>
            <a:endParaRPr lang="en-US" dirty="0">
              <a:solidFill>
                <a:schemeClr val="tx1"/>
              </a:solidFill>
            </a:endParaRPr>
          </a:p>
        </p:txBody>
      </p:sp>
      <p:sp>
        <p:nvSpPr>
          <p:cNvPr id="5" name="Oval 4"/>
          <p:cNvSpPr/>
          <p:nvPr/>
        </p:nvSpPr>
        <p:spPr>
          <a:xfrm>
            <a:off x="304800" y="1752600"/>
            <a:ext cx="4648200" cy="37338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Content Placeholder 4" descr="428.jpg"/>
          <p:cNvPicPr>
            <a:picLocks noChangeAspect="1"/>
          </p:cNvPicPr>
          <p:nvPr/>
        </p:nvPicPr>
        <p:blipFill>
          <a:blip r:embed="rId4"/>
          <a:stretch>
            <a:fillRect/>
          </a:stretch>
        </p:blipFill>
        <p:spPr>
          <a:xfrm>
            <a:off x="304800" y="1676400"/>
            <a:ext cx="4724400" cy="38862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lowchart: Internal Storage 7"/>
          <p:cNvSpPr/>
          <p:nvPr/>
        </p:nvSpPr>
        <p:spPr>
          <a:xfrm>
            <a:off x="5334000" y="1828800"/>
            <a:ext cx="3505200" cy="3733800"/>
          </a:xfrm>
          <a:prstGeom prst="flowChartInternalStorag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dirty="0" smtClean="0"/>
              <a:t>তিনঘরা নগদান বইয়ের নমুনা ছক আঁক ?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rgbClr val="FF0000"/>
            </a:solidFill>
          </a:ln>
        </p:spPr>
        <p:txBody>
          <a:bodyPr/>
          <a:lstStyle/>
          <a:p>
            <a:r>
              <a:rPr lang="bn-IN" dirty="0" smtClean="0"/>
              <a:t>সবাইকে ধন্যবাদ </a:t>
            </a:r>
            <a:endParaRPr lang="en-US" dirty="0"/>
          </a:p>
        </p:txBody>
      </p:sp>
      <p:sp>
        <p:nvSpPr>
          <p:cNvPr id="3" name="Content Placeholder 2"/>
          <p:cNvSpPr>
            <a:spLocks noGrp="1"/>
          </p:cNvSpPr>
          <p:nvPr>
            <p:ph idx="1"/>
          </p:nvPr>
        </p:nvSpPr>
        <p:spPr>
          <a:xfrm>
            <a:off x="457200" y="1600200"/>
            <a:ext cx="8229600" cy="5105400"/>
          </a:xfrm>
          <a:blipFill>
            <a:blip r:embed="rId2"/>
            <a:tile tx="0" ty="0" sx="100000" sy="100000" flip="none" algn="tl"/>
          </a:blipFill>
        </p:spPr>
        <p:txBody>
          <a:bodyPr/>
          <a:lstStyle/>
          <a:p>
            <a:endParaRPr lang="en-US" dirty="0"/>
          </a:p>
        </p:txBody>
      </p:sp>
      <p:sp>
        <p:nvSpPr>
          <p:cNvPr id="4" name="Oval 3"/>
          <p:cNvSpPr/>
          <p:nvPr/>
        </p:nvSpPr>
        <p:spPr>
          <a:xfrm>
            <a:off x="2057400" y="1828800"/>
            <a:ext cx="5334000" cy="3733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0" name="Picture 2" descr="C:\Users\sagor khan\Downloads\433.jpg"/>
          <p:cNvPicPr>
            <a:picLocks noChangeAspect="1" noChangeArrowheads="1"/>
          </p:cNvPicPr>
          <p:nvPr/>
        </p:nvPicPr>
        <p:blipFill>
          <a:blip r:embed="rId3"/>
          <a:srcRect/>
          <a:stretch>
            <a:fillRect/>
          </a:stretch>
        </p:blipFill>
        <p:spPr bwMode="auto">
          <a:xfrm>
            <a:off x="1905000" y="1828800"/>
            <a:ext cx="5486400" cy="37338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457200" y="6019800"/>
            <a:ext cx="8153400" cy="685800"/>
          </a:xfrm>
          <a:prstGeom prst="roundRect">
            <a:avLst/>
          </a:prstGeom>
          <a:blipFill>
            <a:blip r:embed="rId4"/>
            <a:tile tx="0" ty="0" sx="100000" sy="100000" flip="none" algn="tl"/>
          </a:blip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chemeClr val="tx1"/>
                </a:solidFill>
              </a:rPr>
              <a:t>                                                    </a:t>
            </a:r>
            <a:r>
              <a:rPr lang="bn-IN" sz="1600" dirty="0" smtClean="0">
                <a:solidFill>
                  <a:schemeClr val="tx1"/>
                </a:solidFill>
              </a:rPr>
              <a:t>এম </a:t>
            </a:r>
            <a:r>
              <a:rPr lang="en-US" sz="1600" dirty="0" smtClean="0">
                <a:solidFill>
                  <a:schemeClr val="tx1"/>
                </a:solidFill>
              </a:rPr>
              <a:t>.</a:t>
            </a:r>
            <a:r>
              <a:rPr lang="bn-IN" sz="1600" dirty="0" smtClean="0">
                <a:solidFill>
                  <a:schemeClr val="tx1"/>
                </a:solidFill>
              </a:rPr>
              <a:t>সাখাওয়াত হোসেন </a:t>
            </a:r>
          </a:p>
          <a:p>
            <a:r>
              <a:rPr lang="en-US" sz="1600" dirty="0" smtClean="0">
                <a:solidFill>
                  <a:schemeClr val="tx1"/>
                </a:solidFill>
              </a:rPr>
              <a:t>                                                                                                                 </a:t>
            </a:r>
            <a:r>
              <a:rPr lang="bn-IN" sz="1600" dirty="0" smtClean="0">
                <a:solidFill>
                  <a:schemeClr val="tx1"/>
                </a:solidFill>
              </a:rPr>
              <a:t>০১৯১৭৬৩৬৪৮৬ </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heel(4)">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lstStyle/>
          <a:p>
            <a:r>
              <a:rPr lang="bn-IN" dirty="0" smtClean="0">
                <a:solidFill>
                  <a:schemeClr val="tx1">
                    <a:lumMod val="75000"/>
                    <a:lumOff val="25000"/>
                  </a:schemeClr>
                </a:solidFill>
              </a:rPr>
              <a:t>পাঠ পরিচিতি </a:t>
            </a:r>
            <a:endParaRPr lang="en-US" dirty="0">
              <a:solidFill>
                <a:schemeClr val="tx1">
                  <a:lumMod val="75000"/>
                  <a:lumOff val="25000"/>
                </a:schemeClr>
              </a:solidFill>
            </a:endParaRPr>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6172200"/>
            <a:ext cx="9144000" cy="685800"/>
          </a:xfrm>
          <a:prstGeom prst="roundRect">
            <a:avLst/>
          </a:prstGeom>
          <a:blipFill>
            <a:blip r:embed="rId3"/>
            <a:tile tx="0" ty="0" sx="100000" sy="100000" flip="none" algn="tl"/>
          </a:blip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chemeClr val="tx1">
                    <a:lumMod val="75000"/>
                    <a:lumOff val="25000"/>
                  </a:schemeClr>
                </a:solidFill>
              </a:rPr>
              <a:t>                                                   </a:t>
            </a:r>
            <a:r>
              <a:rPr lang="bn-IN" dirty="0" smtClean="0">
                <a:solidFill>
                  <a:schemeClr val="tx1"/>
                </a:solidFill>
              </a:rPr>
              <a:t>এম </a:t>
            </a:r>
            <a:r>
              <a:rPr lang="en-US" dirty="0" smtClean="0">
                <a:solidFill>
                  <a:schemeClr val="tx1"/>
                </a:solidFill>
              </a:rPr>
              <a:t>.</a:t>
            </a:r>
            <a:r>
              <a:rPr lang="bn-IN" dirty="0" smtClean="0">
                <a:solidFill>
                  <a:schemeClr val="tx1"/>
                </a:solidFill>
              </a:rPr>
              <a:t>সাখাওয়াত হোসেন </a:t>
            </a:r>
          </a:p>
          <a:p>
            <a:r>
              <a:rPr lang="en-US" dirty="0" smtClean="0">
                <a:solidFill>
                  <a:schemeClr val="tx1"/>
                </a:solidFill>
              </a:rPr>
              <a:t>                                                                                                  </a:t>
            </a:r>
            <a:r>
              <a:rPr lang="bn-IN" dirty="0" smtClean="0">
                <a:solidFill>
                  <a:schemeClr val="tx1"/>
                </a:solidFill>
              </a:rPr>
              <a:t>০১৯১৭৬৩৬৪৮</a:t>
            </a:r>
            <a:r>
              <a:rPr lang="bn-IN" dirty="0" smtClean="0">
                <a:solidFill>
                  <a:srgbClr val="FF0000"/>
                </a:solidFill>
              </a:rPr>
              <a:t>৬ </a:t>
            </a:r>
            <a:endParaRPr lang="en-US" dirty="0">
              <a:solidFill>
                <a:srgbClr val="FF0000"/>
              </a:solidFill>
            </a:endParaRPr>
          </a:p>
        </p:txBody>
      </p:sp>
      <p:sp>
        <p:nvSpPr>
          <p:cNvPr id="5" name="Flowchart: Data 4"/>
          <p:cNvSpPr/>
          <p:nvPr/>
        </p:nvSpPr>
        <p:spPr>
          <a:xfrm>
            <a:off x="914400" y="1905000"/>
            <a:ext cx="7239000" cy="3505200"/>
          </a:xfrm>
          <a:prstGeom prst="flowChartInputOutp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শ্রেনিঃনবম ও দশম</a:t>
            </a:r>
          </a:p>
          <a:p>
            <a:r>
              <a:rPr lang="bn-IN"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অধ্যায়ঃঅষ্টম  </a:t>
            </a:r>
          </a:p>
          <a:p>
            <a:r>
              <a:rPr lang="bn-IN"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পাঠ শিরোনামঃনগদান বই </a:t>
            </a:r>
          </a:p>
          <a:p>
            <a:r>
              <a:rPr lang="bn-IN"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সময়ঃ</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00.00.00 </a:t>
            </a:r>
            <a:r>
              <a:rPr lang="bn-IN"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t>
            </a:r>
          </a:p>
          <a:p>
            <a:r>
              <a:rPr lang="bn-IN"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তারিখঃ</a:t>
            </a:r>
            <a:r>
              <a:rPr lang="en-US" sz="2400" b="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00.00.00</a:t>
            </a:r>
            <a:r>
              <a:rPr lang="bn-IN" sz="2400" b="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t>
            </a:r>
            <a:endParaRPr lang="bn-IN"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a:ln>
            <a:solidFill>
              <a:srgbClr val="FF0000"/>
            </a:solidFill>
          </a:ln>
        </p:spPr>
        <p:txBody>
          <a:bodyPr/>
          <a:lstStyle/>
          <a:p>
            <a:r>
              <a:rPr lang="bn-IN" dirty="0" smtClean="0"/>
              <a:t>আজকের পাঠ </a:t>
            </a:r>
            <a:endParaRPr lang="en-US" dirty="0"/>
          </a:p>
        </p:txBody>
      </p:sp>
      <p:sp>
        <p:nvSpPr>
          <p:cNvPr id="3" name="Content Placeholder 2"/>
          <p:cNvSpPr>
            <a:spLocks noGrp="1"/>
          </p:cNvSpPr>
          <p:nvPr>
            <p:ph idx="1"/>
          </p:nvPr>
        </p:nvSpPr>
        <p:spPr>
          <a:xfrm>
            <a:off x="0" y="1600200"/>
            <a:ext cx="9144000" cy="5257800"/>
          </a:xfrm>
          <a:solidFill>
            <a:srgbClr val="00B050"/>
          </a:solidFill>
        </p:spPr>
        <p:txBody>
          <a:bodyPr/>
          <a:lstStyle/>
          <a:p>
            <a:endParaRPr lang="en-US" dirty="0"/>
          </a:p>
        </p:txBody>
      </p:sp>
      <p:sp>
        <p:nvSpPr>
          <p:cNvPr id="4" name="Rounded Rectangle 3"/>
          <p:cNvSpPr/>
          <p:nvPr/>
        </p:nvSpPr>
        <p:spPr>
          <a:xfrm>
            <a:off x="0" y="6248400"/>
            <a:ext cx="9144000" cy="609600"/>
          </a:xfrm>
          <a:prstGeom prst="roundRect">
            <a:avLst/>
          </a:prstGeom>
          <a:blipFill>
            <a:blip r:embed="rId3"/>
            <a:tile tx="0" ty="0" sx="100000" sy="100000" flip="none" algn="tl"/>
          </a:blipFill>
          <a:ln>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r>
              <a:rPr lang="bn-IN" dirty="0" smtClean="0">
                <a:solidFill>
                  <a:schemeClr val="tx1">
                    <a:lumMod val="75000"/>
                    <a:lumOff val="25000"/>
                  </a:schemeClr>
                </a:solidFill>
              </a:rPr>
              <a:t>                                                          </a:t>
            </a:r>
            <a:r>
              <a:rPr lang="bn-IN" dirty="0" smtClean="0">
                <a:solidFill>
                  <a:srgbClr val="002060"/>
                </a:solidFill>
              </a:rPr>
              <a:t>এম </a:t>
            </a:r>
            <a:r>
              <a:rPr lang="en-US" dirty="0" smtClean="0">
                <a:solidFill>
                  <a:srgbClr val="002060"/>
                </a:solidFill>
              </a:rPr>
              <a:t>.</a:t>
            </a:r>
            <a:r>
              <a:rPr lang="bn-IN" dirty="0" smtClean="0">
                <a:solidFill>
                  <a:srgbClr val="002060"/>
                </a:solidFill>
              </a:rPr>
              <a:t>সাখাওয়াত হোসেন </a:t>
            </a:r>
          </a:p>
          <a:p>
            <a:r>
              <a:rPr lang="en-US" dirty="0" smtClean="0">
                <a:solidFill>
                  <a:srgbClr val="002060"/>
                </a:solidFill>
              </a:rPr>
              <a:t>                                                                                                         </a:t>
            </a:r>
            <a:r>
              <a:rPr lang="bn-IN" dirty="0" smtClean="0">
                <a:solidFill>
                  <a:srgbClr val="002060"/>
                </a:solidFill>
              </a:rPr>
              <a:t>০১৯১৭৬৩৬৪৮৬ </a:t>
            </a:r>
            <a:endParaRPr lang="en-US" dirty="0">
              <a:solidFill>
                <a:srgbClr val="002060"/>
              </a:solidFill>
            </a:endParaRPr>
          </a:p>
        </p:txBody>
      </p:sp>
      <p:sp>
        <p:nvSpPr>
          <p:cNvPr id="5" name="Rounded Rectangle 4"/>
          <p:cNvSpPr/>
          <p:nvPr/>
        </p:nvSpPr>
        <p:spPr>
          <a:xfrm>
            <a:off x="609600" y="1905000"/>
            <a:ext cx="2590800" cy="3276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C:\Users\sagor khan\Downloads\g4.jpg"/>
          <p:cNvPicPr>
            <a:picLocks noChangeAspect="1" noChangeArrowheads="1"/>
          </p:cNvPicPr>
          <p:nvPr/>
        </p:nvPicPr>
        <p:blipFill>
          <a:blip r:embed="rId4"/>
          <a:srcRect/>
          <a:stretch>
            <a:fillRect/>
          </a:stretch>
        </p:blipFill>
        <p:spPr bwMode="auto">
          <a:xfrm>
            <a:off x="457200" y="1828800"/>
            <a:ext cx="2813768" cy="3437249"/>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
        <p:nvSpPr>
          <p:cNvPr id="7" name="Oval 6"/>
          <p:cNvSpPr/>
          <p:nvPr/>
        </p:nvSpPr>
        <p:spPr>
          <a:xfrm>
            <a:off x="3505200" y="1828800"/>
            <a:ext cx="3352800" cy="350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7" name="Picture 3" descr="C:\Users\sagor khan\Downloads\image-51747-1557154752.jpg"/>
          <p:cNvPicPr>
            <a:picLocks noChangeAspect="1" noChangeArrowheads="1"/>
          </p:cNvPicPr>
          <p:nvPr/>
        </p:nvPicPr>
        <p:blipFill>
          <a:blip r:embed="rId5"/>
          <a:srcRect/>
          <a:stretch>
            <a:fillRect/>
          </a:stretch>
        </p:blipFill>
        <p:spPr bwMode="auto">
          <a:xfrm>
            <a:off x="3505200" y="1828800"/>
            <a:ext cx="3352800" cy="35052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ounded Rectangle 8"/>
          <p:cNvSpPr/>
          <p:nvPr/>
        </p:nvSpPr>
        <p:spPr>
          <a:xfrm>
            <a:off x="7086600" y="1981200"/>
            <a:ext cx="1752600" cy="3048000"/>
          </a:xfrm>
          <a:prstGeom prst="roundRect">
            <a:avLst/>
          </a:prstGeom>
          <a:ln>
            <a:solidFill>
              <a:srgbClr val="00206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IN" sz="3600" dirty="0" smtClean="0">
                <a:solidFill>
                  <a:srgbClr val="002060"/>
                </a:solidFill>
              </a:rPr>
              <a:t>নগদান বই </a:t>
            </a:r>
            <a:endParaRPr lang="en-US" sz="3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heel(4)">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0" fill="hold"/>
                                        <p:tgtEl>
                                          <p:spTgt spid="9"/>
                                        </p:tgtEl>
                                        <p:attrNameLst>
                                          <p:attrName>ppt_x</p:attrName>
                                        </p:attrNameLst>
                                      </p:cBhvr>
                                      <p:tavLst>
                                        <p:tav tm="0">
                                          <p:val>
                                            <p:strVal val="#ppt_x"/>
                                          </p:val>
                                        </p:tav>
                                        <p:tav tm="100000">
                                          <p:val>
                                            <p:strVal val="#ppt_x"/>
                                          </p:val>
                                        </p:tav>
                                      </p:tavLst>
                                    </p:anim>
                                    <p:anim calcmode="lin" valueType="num">
                                      <p:cBhvr additive="base">
                                        <p:cTn id="23"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85000"/>
              <a:lumOff val="15000"/>
            </a:schemeClr>
          </a:solidFill>
          <a:ln>
            <a:solidFill>
              <a:srgbClr val="FF0000"/>
            </a:solidFill>
          </a:ln>
        </p:spPr>
        <p:txBody>
          <a:bodyPr/>
          <a:lstStyle/>
          <a:p>
            <a:r>
              <a:rPr lang="en-US" dirty="0" err="1" smtClean="0">
                <a:solidFill>
                  <a:srgbClr val="FFFF00"/>
                </a:solidFill>
              </a:rPr>
              <a:t>শিখনফল</a:t>
            </a:r>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0" y="1600200"/>
            <a:ext cx="9144000" cy="5257800"/>
          </a:xfrm>
          <a:blipFill>
            <a:blip r:embed="rId2"/>
            <a:tile tx="0" ty="0" sx="100000" sy="100000" flip="none" algn="tl"/>
          </a:blipFill>
        </p:spPr>
        <p:txBody>
          <a:bodyPr/>
          <a:lstStyle/>
          <a:p>
            <a:endParaRPr lang="en-US" dirty="0"/>
          </a:p>
        </p:txBody>
      </p:sp>
      <p:sp>
        <p:nvSpPr>
          <p:cNvPr id="4" name="Rounded Rectangle 3"/>
          <p:cNvSpPr/>
          <p:nvPr/>
        </p:nvSpPr>
        <p:spPr>
          <a:xfrm>
            <a:off x="0" y="6096000"/>
            <a:ext cx="9144000" cy="762000"/>
          </a:xfrm>
          <a:prstGeom prst="roundRect">
            <a:avLst/>
          </a:prstGeom>
          <a:blipFill>
            <a:blip r:embed="rId3"/>
            <a:tile tx="0" ty="0" sx="100000" sy="100000" flip="none" algn="tl"/>
          </a:blip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rgbClr val="002060"/>
                </a:solidFill>
              </a:rPr>
              <a:t>                                                                     </a:t>
            </a:r>
            <a:r>
              <a:rPr lang="bn-IN" dirty="0" smtClean="0">
                <a:solidFill>
                  <a:srgbClr val="002060"/>
                </a:solidFill>
              </a:rPr>
              <a:t>এম</a:t>
            </a:r>
            <a:r>
              <a:rPr lang="en-US" dirty="0" smtClean="0">
                <a:solidFill>
                  <a:srgbClr val="002060"/>
                </a:solidFill>
              </a:rPr>
              <a:t>.</a:t>
            </a:r>
            <a:r>
              <a:rPr lang="bn-IN" dirty="0" smtClean="0">
                <a:solidFill>
                  <a:srgbClr val="002060"/>
                </a:solidFill>
              </a:rPr>
              <a:t> সাখাওয়াত হোসেন </a:t>
            </a:r>
          </a:p>
          <a:p>
            <a:r>
              <a:rPr lang="en-US" dirty="0" smtClean="0">
                <a:solidFill>
                  <a:srgbClr val="002060"/>
                </a:solidFill>
              </a:rPr>
              <a:t>                                                                                                          </a:t>
            </a:r>
            <a:r>
              <a:rPr lang="bn-IN" dirty="0" smtClean="0">
                <a:solidFill>
                  <a:srgbClr val="002060"/>
                </a:solidFill>
              </a:rPr>
              <a:t>০১৯১৭৬৩৬৪৮৬ </a:t>
            </a:r>
            <a:endParaRPr lang="en-US" dirty="0">
              <a:solidFill>
                <a:srgbClr val="002060"/>
              </a:solidFill>
            </a:endParaRPr>
          </a:p>
        </p:txBody>
      </p:sp>
      <p:sp>
        <p:nvSpPr>
          <p:cNvPr id="5" name="Rounded Rectangle 4"/>
          <p:cNvSpPr/>
          <p:nvPr/>
        </p:nvSpPr>
        <p:spPr>
          <a:xfrm>
            <a:off x="685800" y="1981200"/>
            <a:ext cx="7620000" cy="3733800"/>
          </a:xfrm>
          <a:prstGeom prst="roundRec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err="1" smtClean="0">
                <a:solidFill>
                  <a:schemeClr val="tx1"/>
                </a:solidFill>
              </a:rPr>
              <a:t>পাঠ</a:t>
            </a:r>
            <a:r>
              <a:rPr lang="en-US" sz="2400" dirty="0" smtClean="0">
                <a:solidFill>
                  <a:schemeClr val="tx1"/>
                </a:solidFill>
              </a:rPr>
              <a:t> </a:t>
            </a:r>
            <a:r>
              <a:rPr lang="en-US" sz="2400" dirty="0" err="1" smtClean="0">
                <a:solidFill>
                  <a:schemeClr val="tx1"/>
                </a:solidFill>
              </a:rPr>
              <a:t>শেষে</a:t>
            </a:r>
            <a:r>
              <a:rPr lang="en-US" sz="2400" dirty="0" smtClean="0">
                <a:solidFill>
                  <a:schemeClr val="tx1"/>
                </a:solidFill>
              </a:rPr>
              <a:t> </a:t>
            </a:r>
            <a:r>
              <a:rPr lang="en-US" sz="2400" dirty="0" err="1" smtClean="0">
                <a:solidFill>
                  <a:schemeClr val="tx1"/>
                </a:solidFill>
              </a:rPr>
              <a:t>শিক্ষ</a:t>
            </a:r>
            <a:r>
              <a:rPr lang="bn-IN" sz="2400" dirty="0" smtClean="0">
                <a:solidFill>
                  <a:schemeClr val="tx1"/>
                </a:solidFill>
              </a:rPr>
              <a:t>ার্থীরা- </a:t>
            </a:r>
          </a:p>
          <a:p>
            <a:pPr algn="ctr"/>
            <a:r>
              <a:rPr lang="bn-IN" sz="2400" dirty="0" smtClean="0">
                <a:solidFill>
                  <a:schemeClr val="tx1"/>
                </a:solidFill>
              </a:rPr>
              <a:t>১।নগদান বইয়ের ধারণা ব্যাখ্যা করতে পারবে।</a:t>
            </a:r>
          </a:p>
          <a:p>
            <a:pPr algn="ctr"/>
            <a:r>
              <a:rPr lang="bn-IN" sz="2400" dirty="0" smtClean="0">
                <a:solidFill>
                  <a:schemeClr val="tx1"/>
                </a:solidFill>
              </a:rPr>
              <a:t>২।নগদান বইয়ের বৈশিষ্ঠ্য গুলো বর্ণনা করতে পারবে। </a:t>
            </a:r>
          </a:p>
          <a:p>
            <a:pPr algn="ctr"/>
            <a:r>
              <a:rPr lang="bn-IN" sz="2400" dirty="0" smtClean="0">
                <a:solidFill>
                  <a:schemeClr val="tx1"/>
                </a:solidFill>
              </a:rPr>
              <a:t>৩।নগদান বইয়ের গুরুত্ব ব্যাখ্যা করতে পারবে।</a:t>
            </a:r>
          </a:p>
          <a:p>
            <a:pPr algn="ctr"/>
            <a:r>
              <a:rPr lang="bn-IN" sz="2400" dirty="0" smtClean="0">
                <a:solidFill>
                  <a:schemeClr val="tx1"/>
                </a:solidFill>
              </a:rPr>
              <a:t>৪। নগদান বইয়ের শ্রেণিবিভাগ বর্ণনা করতে পারবে। </a:t>
            </a:r>
          </a:p>
          <a:p>
            <a:pPr algn="ctr"/>
            <a:r>
              <a:rPr lang="bn-IN" sz="2400" dirty="0" smtClean="0">
                <a:solidFill>
                  <a:schemeClr val="tx1"/>
                </a:solidFill>
              </a:rPr>
              <a:t>৫। একঘরা, দুইঘরা ও তিনঘরা নগদান বইয়ের নমুনা প্রস্তুত করতে পারবে</a:t>
            </a:r>
            <a:r>
              <a:rPr lang="bn-IN" sz="2400" smtClean="0">
                <a:solidFill>
                  <a:schemeClr val="tx1"/>
                </a:solidFill>
              </a:rPr>
              <a:t>। </a:t>
            </a:r>
            <a:endParaRPr lang="bn-IN" sz="24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2"/>
                                        </p:tgtEl>
                                        <p:attrNameLst>
                                          <p:attrName>style.fontStyle</p:attrName>
                                        </p:attrNameLst>
                                      </p:cBhvr>
                                      <p:to>
                                        <p:strVal val="normal"/>
                                      </p:to>
                                    </p:set>
                                    <p:set>
                                      <p:cBhvr override="childStyle">
                                        <p:cTn id="7" dur="indefinite"/>
                                        <p:tgtEl>
                                          <p:spTgt spid="2"/>
                                        </p:tgtEl>
                                        <p:attrNameLst>
                                          <p:attrName>style.fontWeight</p:attrName>
                                        </p:attrNameLst>
                                      </p:cBhvr>
                                      <p:to>
                                        <p:strVal val="bold"/>
                                      </p:to>
                                    </p:set>
                                    <p:set>
                                      <p:cBhvr override="childStyle">
                                        <p:cTn id="8" dur="indefinite"/>
                                        <p:tgtEl>
                                          <p:spTgt spid="2"/>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heel(4)">
                                      <p:cBhvr>
                                        <p:cTn id="13" dur="2000"/>
                                        <p:tgtEl>
                                          <p:spTgt spid="5">
                                            <p:txEl>
                                              <p:pRg st="0" end="0"/>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heel(4)">
                                      <p:cBhvr>
                                        <p:cTn id="16" dur="2000"/>
                                        <p:tgtEl>
                                          <p:spTgt spid="5">
                                            <p:txEl>
                                              <p:pRg st="1" end="1"/>
                                            </p:txEl>
                                          </p:spTgt>
                                        </p:tgtEl>
                                      </p:cBhvr>
                                    </p:animEffect>
                                  </p:childTnLst>
                                </p:cTn>
                              </p:par>
                              <p:par>
                                <p:cTn id="17" presetID="21" presetClass="entr" presetSubtype="4"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heel(4)">
                                      <p:cBhvr>
                                        <p:cTn id="19" dur="2000"/>
                                        <p:tgtEl>
                                          <p:spTgt spid="5">
                                            <p:txEl>
                                              <p:pRg st="2" end="2"/>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4)">
                                      <p:cBhvr>
                                        <p:cTn id="22" dur="2000"/>
                                        <p:tgtEl>
                                          <p:spTgt spid="5">
                                            <p:txEl>
                                              <p:pRg st="3" end="3"/>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heel(4)">
                                      <p:cBhvr>
                                        <p:cTn id="25" dur="2000"/>
                                        <p:tgtEl>
                                          <p:spTgt spid="5">
                                            <p:txEl>
                                              <p:pRg st="4" end="4"/>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heel(4)">
                                      <p:cBhvr>
                                        <p:cTn id="28"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477000" cy="1143000"/>
          </a:xfrm>
          <a:solidFill>
            <a:schemeClr val="bg1">
              <a:lumMod val="75000"/>
            </a:schemeClr>
          </a:solidFill>
          <a:ln>
            <a:solidFill>
              <a:srgbClr val="FF0000"/>
            </a:solidFill>
          </a:ln>
        </p:spPr>
        <p:txBody>
          <a:bodyPr>
            <a:normAutofit/>
          </a:bodyPr>
          <a:lstStyle/>
          <a:p>
            <a:r>
              <a:rPr lang="bn-IN" sz="4000" dirty="0" smtClean="0"/>
              <a:t>নগদান বইয়ের ধারণা </a:t>
            </a:r>
            <a:endParaRPr lang="en-US" sz="4000" dirty="0"/>
          </a:p>
        </p:txBody>
      </p:sp>
      <p:sp>
        <p:nvSpPr>
          <p:cNvPr id="3" name="Content Placeholder 2"/>
          <p:cNvSpPr>
            <a:spLocks noGrp="1"/>
          </p:cNvSpPr>
          <p:nvPr>
            <p:ph idx="1"/>
          </p:nvPr>
        </p:nvSpPr>
        <p:spPr>
          <a:xfrm>
            <a:off x="152400" y="1600200"/>
            <a:ext cx="8991600" cy="5029200"/>
          </a:xfrm>
          <a:blipFill>
            <a:blip r:embed="rId2"/>
            <a:tile tx="0" ty="0" sx="100000" sy="100000" flip="none" algn="tl"/>
          </a:blipFill>
          <a:ln>
            <a:solidFill>
              <a:srgbClr val="002060"/>
            </a:solidFill>
          </a:ln>
        </p:spPr>
        <p:txBody>
          <a:bodyPr/>
          <a:lstStyle/>
          <a:p>
            <a:endParaRPr lang="en-US" dirty="0"/>
          </a:p>
        </p:txBody>
      </p:sp>
      <p:sp>
        <p:nvSpPr>
          <p:cNvPr id="4" name="Rounded Rectangle 3"/>
          <p:cNvSpPr/>
          <p:nvPr/>
        </p:nvSpPr>
        <p:spPr>
          <a:xfrm>
            <a:off x="304800" y="5791200"/>
            <a:ext cx="8610600" cy="685800"/>
          </a:xfrm>
          <a:prstGeom prst="roundRect">
            <a:avLst/>
          </a:prstGeom>
          <a:blipFill>
            <a:blip r:embed="rId3"/>
            <a:tile tx="0" ty="0" sx="100000" sy="100000" flip="none" algn="tl"/>
          </a:blip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solidFill>
                  <a:srgbClr val="002060"/>
                </a:solidFill>
              </a:rPr>
              <a:t>                                                                                                                                                                                                           </a:t>
            </a:r>
            <a:r>
              <a:rPr lang="bn-IN" dirty="0" smtClean="0">
                <a:solidFill>
                  <a:srgbClr val="002060"/>
                </a:solidFill>
              </a:rPr>
              <a:t>এম </a:t>
            </a:r>
            <a:r>
              <a:rPr lang="en-US" dirty="0" smtClean="0">
                <a:solidFill>
                  <a:srgbClr val="002060"/>
                </a:solidFill>
              </a:rPr>
              <a:t>. </a:t>
            </a:r>
            <a:r>
              <a:rPr lang="bn-IN" dirty="0" smtClean="0">
                <a:solidFill>
                  <a:srgbClr val="002060"/>
                </a:solidFill>
              </a:rPr>
              <a:t>সাখাওয়াত হোসেন </a:t>
            </a:r>
            <a:r>
              <a:rPr lang="en-US" dirty="0" smtClean="0">
                <a:solidFill>
                  <a:srgbClr val="002060"/>
                </a:solidFill>
              </a:rPr>
              <a:t>,০১৯১৭৬৩৬৪৮৬ </a:t>
            </a:r>
            <a:endParaRPr lang="bn-IN" dirty="0" smtClean="0">
              <a:solidFill>
                <a:srgbClr val="002060"/>
              </a:solidFill>
            </a:endParaRPr>
          </a:p>
        </p:txBody>
      </p:sp>
      <p:sp>
        <p:nvSpPr>
          <p:cNvPr id="7" name="Flowchart: Card 6"/>
          <p:cNvSpPr/>
          <p:nvPr/>
        </p:nvSpPr>
        <p:spPr>
          <a:xfrm>
            <a:off x="609600" y="1752600"/>
            <a:ext cx="7848600" cy="3505200"/>
          </a:xfrm>
          <a:prstGeom prst="flowChartPunchedCard">
            <a:avLst/>
          </a:prstGeom>
          <a:ln>
            <a:solidFill>
              <a:schemeClr val="tx1">
                <a:lumMod val="85000"/>
                <a:lumOff val="1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IN" sz="2400" dirty="0" smtClean="0">
                <a:solidFill>
                  <a:schemeClr val="tx1"/>
                </a:solidFill>
              </a:rPr>
              <a:t>ব্যবসায় প্রতিষ্ঠানে অসংখ্য লেনদেন নিয়মিত সংঘটিত হয়। লেনদেনসমূহকে আমরা একটি মানদন্ডের ভিত্তিতে দুই ভাগে ভাগ করতে পারি। মানদন্ডটি হলো নগদ অর্থ। লেনদেনের সঙ্গে নগদ অর্থের সম্পৃক্ততা থাকা এবং না থাকা ।যে সকল লেনদেনের দ্বারা নগদ অর্থের প্রাপ্তি ও প্রদান ঘটে ,ঐ লেনদেনসমুহকে একত্রিত করে যে বই প্রস্তুত করা হয়, তা-ই নগদান বই। </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ppt_x"/>
                                          </p:val>
                                        </p:tav>
                                        <p:tav tm="100000">
                                          <p:val>
                                            <p:strVal val="#ppt_x"/>
                                          </p:val>
                                        </p:tav>
                                      </p:tavLst>
                                    </p:anim>
                                    <p:anim calcmode="lin" valueType="num">
                                      <p:cBhvr additive="base">
                                        <p:cTn id="13"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a:ln>
            <a:solidFill>
              <a:srgbClr val="002060"/>
            </a:solidFill>
          </a:ln>
        </p:spPr>
        <p:txBody>
          <a:bodyPr/>
          <a:lstStyle/>
          <a:p>
            <a:r>
              <a:rPr lang="bn-IN" dirty="0" smtClean="0"/>
              <a:t>নগদান বইয়ের বৈশিষ্ঠ্য</a:t>
            </a:r>
            <a:endParaRPr lang="en-US" dirty="0"/>
          </a:p>
        </p:txBody>
      </p:sp>
      <p:sp>
        <p:nvSpPr>
          <p:cNvPr id="3" name="Content Placeholder 2"/>
          <p:cNvSpPr>
            <a:spLocks noGrp="1"/>
          </p:cNvSpPr>
          <p:nvPr>
            <p:ph idx="1"/>
          </p:nvPr>
        </p:nvSpPr>
        <p:spPr>
          <a:xfrm>
            <a:off x="0" y="1600200"/>
            <a:ext cx="8991600" cy="5257800"/>
          </a:xfrm>
          <a:blipFill>
            <a:blip r:embed="rId3"/>
            <a:tile tx="0" ty="0" sx="100000" sy="100000" flip="none" algn="tl"/>
          </a:blipFill>
          <a:ln>
            <a:solidFill>
              <a:srgbClr val="FF0000"/>
            </a:solidFill>
          </a:ln>
        </p:spPr>
        <p:txBody>
          <a:bodyPr/>
          <a:lstStyle/>
          <a:p>
            <a:endParaRPr lang="en-US" dirty="0"/>
          </a:p>
        </p:txBody>
      </p:sp>
      <p:sp>
        <p:nvSpPr>
          <p:cNvPr id="4" name="Rounded Rectangle 3"/>
          <p:cNvSpPr/>
          <p:nvPr/>
        </p:nvSpPr>
        <p:spPr>
          <a:xfrm>
            <a:off x="0" y="6248400"/>
            <a:ext cx="8915400" cy="609600"/>
          </a:xfrm>
          <a:prstGeom prst="round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rtlCol="0" anchor="ctr"/>
          <a:lstStyle/>
          <a:p>
            <a:r>
              <a:rPr lang="bn-IN" dirty="0" smtClean="0">
                <a:solidFill>
                  <a:srgbClr val="002060"/>
                </a:solidFill>
              </a:rPr>
              <a:t>                                                     এম </a:t>
            </a:r>
            <a:r>
              <a:rPr lang="en-US" dirty="0" smtClean="0">
                <a:solidFill>
                  <a:srgbClr val="002060"/>
                </a:solidFill>
              </a:rPr>
              <a:t>.</a:t>
            </a:r>
            <a:r>
              <a:rPr lang="bn-IN" dirty="0" smtClean="0">
                <a:solidFill>
                  <a:srgbClr val="002060"/>
                </a:solidFill>
              </a:rPr>
              <a:t>সাখাওয়াত হোসেন </a:t>
            </a:r>
          </a:p>
          <a:p>
            <a:r>
              <a:rPr lang="bn-IN" dirty="0" smtClean="0">
                <a:solidFill>
                  <a:srgbClr val="002060"/>
                </a:solidFill>
              </a:rPr>
              <a:t>                                                                                   ০১৯১৭৬৩৬৪৮৬ </a:t>
            </a:r>
            <a:endParaRPr lang="en-US" dirty="0">
              <a:solidFill>
                <a:srgbClr val="002060"/>
              </a:solidFill>
            </a:endParaRPr>
          </a:p>
        </p:txBody>
      </p:sp>
      <p:sp>
        <p:nvSpPr>
          <p:cNvPr id="5" name="Rounded Rectangle 4"/>
          <p:cNvSpPr/>
          <p:nvPr/>
        </p:nvSpPr>
        <p:spPr>
          <a:xfrm>
            <a:off x="304800" y="1524000"/>
            <a:ext cx="8610600" cy="609600"/>
          </a:xfrm>
          <a:prstGeom prst="roundRect">
            <a:avLst/>
          </a:prstGeom>
          <a:ln>
            <a:solidFill>
              <a:srgbClr val="00206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bn-IN" sz="1600" dirty="0" smtClean="0">
                <a:solidFill>
                  <a:schemeClr val="tx1"/>
                </a:solidFill>
              </a:rPr>
              <a:t>নগদ অর্থএকটি ব্যবসায়ের চালিকাশক্তি।নগদ অর্থের যথাযথ ব্যবস্থাপনা ব্যতীত ব্যবসায় প্রতিষ্ঠানের স্বাভাবিক কার্যক্রম ব্যাহত হয়। </a:t>
            </a:r>
            <a:endParaRPr lang="en-US" sz="1600" dirty="0">
              <a:solidFill>
                <a:schemeClr val="tx1"/>
              </a:solidFill>
            </a:endParaRPr>
          </a:p>
        </p:txBody>
      </p:sp>
      <p:sp>
        <p:nvSpPr>
          <p:cNvPr id="6" name="Rectangle 5"/>
          <p:cNvSpPr/>
          <p:nvPr/>
        </p:nvSpPr>
        <p:spPr>
          <a:xfrm>
            <a:off x="228600" y="2133600"/>
            <a:ext cx="8610600" cy="39624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2" algn="ctr">
              <a:lnSpc>
                <a:spcPct val="150000"/>
              </a:lnSpc>
            </a:pPr>
            <a:r>
              <a:rPr lang="bn-IN" sz="1600" dirty="0" smtClean="0">
                <a:solidFill>
                  <a:srgbClr val="002060"/>
                </a:solidFill>
              </a:rPr>
              <a:t>*নগদান বই প্রস্তুতের জন্য নির্দিষ্ট ছক অনুসরণ করা হয়। প্রাপ্তিসমুহ ডেবিট ও প্রদানসমুহ ক্রেডিট দিকে লিখা হয়। </a:t>
            </a:r>
          </a:p>
          <a:p>
            <a:pPr lvl="2" algn="ctr">
              <a:lnSpc>
                <a:spcPct val="150000"/>
              </a:lnSpc>
            </a:pPr>
            <a:r>
              <a:rPr lang="bn-IN" sz="1600" dirty="0" smtClean="0">
                <a:solidFill>
                  <a:srgbClr val="002060"/>
                </a:solidFill>
              </a:rPr>
              <a:t>*নগদান বই হিসাবের প্রাথমিক বই হওয়া সত্তেও তা পাকা বহির ন্যায় কাজ করে।</a:t>
            </a:r>
          </a:p>
          <a:p>
            <a:pPr lvl="2" algn="ctr">
              <a:lnSpc>
                <a:spcPct val="150000"/>
              </a:lnSpc>
            </a:pPr>
            <a:r>
              <a:rPr lang="bn-IN" sz="1600" dirty="0" smtClean="0">
                <a:solidFill>
                  <a:srgbClr val="002060"/>
                </a:solidFill>
              </a:rPr>
              <a:t> নির্দিষ্ট সময়ে বিভিন্ন উৎস হতে মোট কত নগদ অর্থের প্রাপ্তি ঘটেছে এবং  বিভিন্ন খাতে মোট কত নগদ অর্থের প্রদান হয়েছে,তা নগদান বই হতে জানা সম্ভব ।</a:t>
            </a:r>
          </a:p>
          <a:p>
            <a:pPr lvl="2" algn="ctr">
              <a:lnSpc>
                <a:spcPct val="150000"/>
              </a:lnSpc>
            </a:pPr>
            <a:r>
              <a:rPr lang="bn-IN" sz="1600" dirty="0" smtClean="0">
                <a:solidFill>
                  <a:srgbClr val="002060"/>
                </a:solidFill>
              </a:rPr>
              <a:t>*নগদ পেয়াপ্তি ও প্রদানের পার্থক্য নির্ধারণে মাধ্যমে নগদ উদ্ধত্তের পরিমাণ জানা </a:t>
            </a:r>
          </a:p>
          <a:p>
            <a:pPr lvl="2" algn="ctr">
              <a:lnSpc>
                <a:spcPct val="150000"/>
              </a:lnSpc>
            </a:pPr>
            <a:r>
              <a:rPr lang="bn-IN" sz="1600" dirty="0" smtClean="0">
                <a:solidFill>
                  <a:srgbClr val="002060"/>
                </a:solidFill>
              </a:rPr>
              <a:t>সম্ভব ।</a:t>
            </a:r>
          </a:p>
          <a:p>
            <a:pPr lvl="2" algn="ctr">
              <a:lnSpc>
                <a:spcPct val="150000"/>
              </a:lnSpc>
            </a:pPr>
            <a:r>
              <a:rPr lang="bn-IN" sz="1600" dirty="0" smtClean="0">
                <a:solidFill>
                  <a:srgbClr val="002060"/>
                </a:solidFill>
              </a:rPr>
              <a:t>*নগদ অর্থের চুরি,আত্নসাৎ,অপচয় এবং হিসাবে লিপিবদ্ধকরণের ভুলসমুহ হওয়ার সম্ভাবনা বহুলাংশে হ্রাস পায়।</a:t>
            </a:r>
          </a:p>
          <a:p>
            <a:pPr lvl="2" algn="ctr">
              <a:lnSpc>
                <a:spcPct val="150000"/>
              </a:lnSpc>
            </a:pPr>
            <a:r>
              <a:rPr lang="bn-IN" sz="1600" dirty="0" smtClean="0">
                <a:solidFill>
                  <a:srgbClr val="002060"/>
                </a:solidFill>
              </a:rPr>
              <a:t>*নগদ তহবিলের উপর পূর্ণ নিয়ন্ত্রণ রক্ষা  করা সম্ভব হয়।  </a:t>
            </a:r>
          </a:p>
          <a:p>
            <a:pPr lvl="2" algn="ctr">
              <a:lnSpc>
                <a:spcPct val="150000"/>
              </a:lnSpc>
            </a:pPr>
            <a:r>
              <a:rPr lang="bn-IN" sz="1600" dirty="0" smtClean="0">
                <a:solidFill>
                  <a:srgbClr val="002060"/>
                </a:solidFill>
              </a:rPr>
              <a:t> </a:t>
            </a:r>
            <a:endParaRPr lang="en-US" sz="1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a:ln>
            <a:solidFill>
              <a:srgbClr val="FF0000"/>
            </a:solidFill>
          </a:ln>
        </p:spPr>
        <p:txBody>
          <a:bodyPr/>
          <a:lstStyle/>
          <a:p>
            <a:r>
              <a:rPr lang="en-US" dirty="0" err="1" smtClean="0"/>
              <a:t>নগদান</a:t>
            </a:r>
            <a:r>
              <a:rPr lang="en-US" dirty="0" smtClean="0"/>
              <a:t> </a:t>
            </a:r>
            <a:r>
              <a:rPr lang="en-US" dirty="0" err="1" smtClean="0"/>
              <a:t>বইয়ের</a:t>
            </a:r>
            <a:r>
              <a:rPr lang="en-US" dirty="0" smtClean="0"/>
              <a:t> </a:t>
            </a:r>
            <a:r>
              <a:rPr lang="en-US" dirty="0" err="1" smtClean="0"/>
              <a:t>গুরু</a:t>
            </a:r>
            <a:r>
              <a:rPr lang="bn-IN" dirty="0" smtClean="0"/>
              <a:t>ত্ব</a:t>
            </a:r>
            <a:endParaRPr lang="en-US"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6019800"/>
            <a:ext cx="9144000" cy="609600"/>
          </a:xfrm>
          <a:prstGeom prst="roundRect">
            <a:avLst/>
          </a:prstGeom>
          <a:blipFill>
            <a:blip r:embed="rId3"/>
            <a:tile tx="0" ty="0" sx="100000" sy="100000" flip="none" algn="tl"/>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dirty="0" smtClean="0">
                <a:solidFill>
                  <a:srgbClr val="002060"/>
                </a:solidFill>
              </a:rPr>
              <a:t>                                                                   </a:t>
            </a:r>
            <a:r>
              <a:rPr lang="bn-IN" dirty="0" smtClean="0">
                <a:solidFill>
                  <a:srgbClr val="002060"/>
                </a:solidFill>
              </a:rPr>
              <a:t>এম সাখাওয়াত হোসেন </a:t>
            </a:r>
          </a:p>
          <a:p>
            <a:r>
              <a:rPr lang="bn-IN" dirty="0" smtClean="0">
                <a:solidFill>
                  <a:srgbClr val="002060"/>
                </a:solidFill>
              </a:rPr>
              <a:t>                                                                                             ০১৯১৭৬৩৬৪৮৬ </a:t>
            </a:r>
            <a:endParaRPr lang="en-US" dirty="0">
              <a:solidFill>
                <a:srgbClr val="002060"/>
              </a:solidFill>
            </a:endParaRPr>
          </a:p>
        </p:txBody>
      </p:sp>
      <p:sp>
        <p:nvSpPr>
          <p:cNvPr id="6" name="Parallelogram 5"/>
          <p:cNvSpPr/>
          <p:nvPr/>
        </p:nvSpPr>
        <p:spPr>
          <a:xfrm>
            <a:off x="762000" y="2209800"/>
            <a:ext cx="7620000" cy="3581400"/>
          </a:xfrm>
          <a:prstGeom prst="parallelogram">
            <a:avLst/>
          </a:prstGeom>
          <a:ln>
            <a:solidFill>
              <a:srgbClr val="00206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solidFill>
                  <a:srgbClr val="FF0000"/>
                </a:solidFill>
              </a:rPr>
              <a:t>*</a:t>
            </a:r>
            <a:r>
              <a:rPr lang="bn-IN" sz="2400" dirty="0" smtClean="0">
                <a:solidFill>
                  <a:srgbClr val="FF0000"/>
                </a:solidFill>
              </a:rPr>
              <a:t> </a:t>
            </a:r>
            <a:r>
              <a:rPr lang="bn-IN" sz="2400" dirty="0" smtClean="0">
                <a:solidFill>
                  <a:schemeClr val="tx1"/>
                </a:solidFill>
              </a:rPr>
              <a:t>নগদ প্রাপ্তি ও পরিশোধ;  </a:t>
            </a:r>
          </a:p>
          <a:p>
            <a:pPr algn="ctr"/>
            <a:r>
              <a:rPr lang="bn-IN" sz="2800" dirty="0" smtClean="0">
                <a:solidFill>
                  <a:srgbClr val="FF0000"/>
                </a:solidFill>
              </a:rPr>
              <a:t>* </a:t>
            </a:r>
            <a:r>
              <a:rPr lang="bn-IN" sz="2400" dirty="0" smtClean="0">
                <a:solidFill>
                  <a:schemeClr val="tx1"/>
                </a:solidFill>
              </a:rPr>
              <a:t>নগদ উদ্বত জানা;</a:t>
            </a:r>
          </a:p>
          <a:p>
            <a:pPr algn="ctr"/>
            <a:r>
              <a:rPr lang="bn-IN" sz="2800" dirty="0" smtClean="0">
                <a:solidFill>
                  <a:srgbClr val="FF0000"/>
                </a:solidFill>
              </a:rPr>
              <a:t>* </a:t>
            </a:r>
            <a:r>
              <a:rPr lang="bn-IN" sz="2400" dirty="0" smtClean="0">
                <a:solidFill>
                  <a:schemeClr val="tx1"/>
                </a:solidFill>
              </a:rPr>
              <a:t>সময় ও শ্রমের অপচয় হ্রাস;</a:t>
            </a:r>
          </a:p>
          <a:p>
            <a:pPr algn="ctr"/>
            <a:r>
              <a:rPr lang="bn-IN" sz="2800" dirty="0" smtClean="0">
                <a:solidFill>
                  <a:srgbClr val="FF0000"/>
                </a:solidFill>
              </a:rPr>
              <a:t>*</a:t>
            </a:r>
            <a:r>
              <a:rPr lang="bn-IN" sz="2800" dirty="0" smtClean="0">
                <a:solidFill>
                  <a:schemeClr val="tx1"/>
                </a:solidFill>
              </a:rPr>
              <a:t> </a:t>
            </a:r>
            <a:r>
              <a:rPr lang="bn-IN" sz="2400" dirty="0" smtClean="0">
                <a:solidFill>
                  <a:schemeClr val="tx1"/>
                </a:solidFill>
              </a:rPr>
              <a:t>ভুলএুটি সংশোধন;</a:t>
            </a:r>
          </a:p>
          <a:p>
            <a:pPr algn="ctr"/>
            <a:r>
              <a:rPr lang="bn-IN" sz="2800" dirty="0" smtClean="0">
                <a:solidFill>
                  <a:srgbClr val="FF0000"/>
                </a:solidFill>
              </a:rPr>
              <a:t>*</a:t>
            </a:r>
            <a:r>
              <a:rPr lang="bn-IN" sz="2400" dirty="0" smtClean="0">
                <a:solidFill>
                  <a:schemeClr val="tx1"/>
                </a:solidFill>
              </a:rPr>
              <a:t> তহবিল তছরুপ প্রতিরোধ;</a:t>
            </a:r>
          </a:p>
          <a:p>
            <a:pPr algn="ctr"/>
            <a:r>
              <a:rPr lang="bn-IN" sz="2800" dirty="0" smtClean="0">
                <a:solidFill>
                  <a:srgbClr val="FF0000"/>
                </a:solidFill>
              </a:rPr>
              <a:t>*</a:t>
            </a:r>
            <a:r>
              <a:rPr lang="bn-IN" sz="2400" dirty="0" smtClean="0">
                <a:solidFill>
                  <a:schemeClr val="tx1"/>
                </a:solidFill>
              </a:rPr>
              <a:t> নগদ তহবিলের নিরাপত্তা;</a:t>
            </a:r>
          </a:p>
          <a:p>
            <a:pPr algn="ctr"/>
            <a:r>
              <a:rPr lang="bn-IN" sz="2800" dirty="0" smtClean="0">
                <a:solidFill>
                  <a:srgbClr val="FF0000"/>
                </a:solidFill>
              </a:rPr>
              <a:t>*</a:t>
            </a:r>
            <a:r>
              <a:rPr lang="bn-IN" sz="2400" dirty="0" smtClean="0">
                <a:solidFill>
                  <a:schemeClr val="tx1"/>
                </a:solidFill>
              </a:rPr>
              <a:t> দৈনিক নগদ উদ্বত্ত মিলকরণ।  </a:t>
            </a:r>
          </a:p>
          <a:p>
            <a:pPr algn="ctr">
              <a:buFont typeface="Arial" charset="0"/>
              <a:buChar char="•"/>
            </a:pP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path" presetSubtype="0" accel="50000" decel="50000" fill="hold" grpId="0" nodeType="clickEffect">
                                  <p:stCondLst>
                                    <p:cond delay="0"/>
                                  </p:stCondLst>
                                  <p:childTnLst>
                                    <p:animMotion origin="layout" path="M 0 0  L 0.125 0.28773  L -0.125 0.28773  L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4)">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a:ln>
            <a:solidFill>
              <a:srgbClr val="FF0000"/>
            </a:solidFill>
          </a:ln>
        </p:spPr>
        <p:txBody>
          <a:bodyPr>
            <a:normAutofit/>
          </a:bodyPr>
          <a:lstStyle/>
          <a:p>
            <a:r>
              <a:rPr lang="bn-IN" sz="4000" dirty="0" smtClean="0"/>
              <a:t>নগদান বইয়ের শ্রেণিবিভাগ</a:t>
            </a:r>
            <a:endParaRPr lang="en-US" sz="4000" dirty="0"/>
          </a:p>
        </p:txBody>
      </p:sp>
      <p:sp>
        <p:nvSpPr>
          <p:cNvPr id="3" name="Content Placeholder 2"/>
          <p:cNvSpPr>
            <a:spLocks noGrp="1"/>
          </p:cNvSpPr>
          <p:nvPr>
            <p:ph idx="1"/>
          </p:nvPr>
        </p:nvSpPr>
        <p:spPr>
          <a:xfrm>
            <a:off x="0" y="1600200"/>
            <a:ext cx="9144000" cy="5257800"/>
          </a:xfrm>
          <a:solidFill>
            <a:srgbClr val="00B050"/>
          </a:solidFill>
          <a:ln>
            <a:solidFill>
              <a:srgbClr val="FF0000"/>
            </a:solidFill>
          </a:ln>
        </p:spPr>
        <p:txBody>
          <a:bodyPr/>
          <a:lstStyle/>
          <a:p>
            <a:endParaRPr lang="en-US" dirty="0"/>
          </a:p>
        </p:txBody>
      </p:sp>
      <p:sp>
        <p:nvSpPr>
          <p:cNvPr id="4" name="Rectangle 3"/>
          <p:cNvSpPr/>
          <p:nvPr/>
        </p:nvSpPr>
        <p:spPr>
          <a:xfrm>
            <a:off x="0" y="6248400"/>
            <a:ext cx="9144000" cy="609600"/>
          </a:xfrm>
          <a:prstGeom prst="rect">
            <a:avLst/>
          </a:prstGeom>
          <a:blipFill>
            <a:blip r:embed="rId3"/>
            <a:tile tx="0" ty="0" sx="100000" sy="100000" flip="none" algn="tl"/>
          </a:blip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r>
              <a:rPr lang="bn-IN" dirty="0" smtClean="0">
                <a:solidFill>
                  <a:srgbClr val="002060"/>
                </a:solidFill>
              </a:rPr>
              <a:t>                                                     এম </a:t>
            </a:r>
            <a:r>
              <a:rPr lang="en-US" dirty="0" smtClean="0">
                <a:solidFill>
                  <a:srgbClr val="002060"/>
                </a:solidFill>
              </a:rPr>
              <a:t>.</a:t>
            </a:r>
            <a:r>
              <a:rPr lang="bn-IN" dirty="0" smtClean="0">
                <a:solidFill>
                  <a:srgbClr val="002060"/>
                </a:solidFill>
              </a:rPr>
              <a:t>সাখাওয়াত হোসেন </a:t>
            </a:r>
          </a:p>
          <a:p>
            <a:r>
              <a:rPr lang="bn-IN" dirty="0" smtClean="0">
                <a:solidFill>
                  <a:srgbClr val="002060"/>
                </a:solidFill>
              </a:rPr>
              <a:t>                                                                                    ০১৯১৭৬৩৬৪৮৬ </a:t>
            </a:r>
            <a:endParaRPr lang="en-US" dirty="0">
              <a:solidFill>
                <a:srgbClr val="002060"/>
              </a:solidFill>
            </a:endParaRPr>
          </a:p>
        </p:txBody>
      </p:sp>
      <p:sp>
        <p:nvSpPr>
          <p:cNvPr id="5" name="Rounded Rectangle 4"/>
          <p:cNvSpPr/>
          <p:nvPr/>
        </p:nvSpPr>
        <p:spPr>
          <a:xfrm>
            <a:off x="2971800" y="1752600"/>
            <a:ext cx="2895600" cy="914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t>নগদান বই </a:t>
            </a:r>
            <a:endParaRPr lang="en-US" sz="3200" dirty="0"/>
          </a:p>
        </p:txBody>
      </p:sp>
      <p:sp>
        <p:nvSpPr>
          <p:cNvPr id="6" name="Oval 5"/>
          <p:cNvSpPr/>
          <p:nvPr/>
        </p:nvSpPr>
        <p:spPr>
          <a:xfrm>
            <a:off x="304800" y="3886200"/>
            <a:ext cx="1600200" cy="15240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000" dirty="0" smtClean="0"/>
              <a:t>একঘরা নগদান বই </a:t>
            </a:r>
            <a:endParaRPr lang="en-US" sz="2000" dirty="0"/>
          </a:p>
        </p:txBody>
      </p:sp>
      <p:sp>
        <p:nvSpPr>
          <p:cNvPr id="7" name="Oval 6"/>
          <p:cNvSpPr/>
          <p:nvPr/>
        </p:nvSpPr>
        <p:spPr>
          <a:xfrm>
            <a:off x="2362200" y="3810000"/>
            <a:ext cx="1600200" cy="15240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000" dirty="0" smtClean="0"/>
              <a:t>দুঘরা নগদান বই </a:t>
            </a:r>
            <a:endParaRPr lang="en-US" sz="2000" dirty="0"/>
          </a:p>
        </p:txBody>
      </p:sp>
      <p:sp>
        <p:nvSpPr>
          <p:cNvPr id="8" name="Oval 7"/>
          <p:cNvSpPr/>
          <p:nvPr/>
        </p:nvSpPr>
        <p:spPr>
          <a:xfrm>
            <a:off x="4724400" y="3733800"/>
            <a:ext cx="1676400" cy="14478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000" dirty="0" smtClean="0"/>
              <a:t>তিনঘরা নগদান বই </a:t>
            </a:r>
            <a:endParaRPr lang="en-US" sz="2000" dirty="0"/>
          </a:p>
        </p:txBody>
      </p:sp>
      <p:sp>
        <p:nvSpPr>
          <p:cNvPr id="9" name="Oval 8"/>
          <p:cNvSpPr/>
          <p:nvPr/>
        </p:nvSpPr>
        <p:spPr>
          <a:xfrm>
            <a:off x="7086600" y="3733800"/>
            <a:ext cx="1600200" cy="14478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000" dirty="0" smtClean="0"/>
              <a:t>খুচরা নগদান বই </a:t>
            </a:r>
            <a:endParaRPr lang="en-US" sz="2000" dirty="0"/>
          </a:p>
        </p:txBody>
      </p:sp>
      <p:sp>
        <p:nvSpPr>
          <p:cNvPr id="10" name="Rounded Rectangle 9"/>
          <p:cNvSpPr/>
          <p:nvPr/>
        </p:nvSpPr>
        <p:spPr>
          <a:xfrm>
            <a:off x="990600" y="3048000"/>
            <a:ext cx="6934200" cy="3810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Down Arrow 10"/>
          <p:cNvSpPr/>
          <p:nvPr/>
        </p:nvSpPr>
        <p:spPr>
          <a:xfrm>
            <a:off x="838200" y="3429000"/>
            <a:ext cx="484632" cy="445008"/>
          </a:xfrm>
          <a:prstGeom prst="downArrow">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Down Arrow 12"/>
          <p:cNvSpPr/>
          <p:nvPr/>
        </p:nvSpPr>
        <p:spPr>
          <a:xfrm>
            <a:off x="2895600" y="3276600"/>
            <a:ext cx="484632" cy="521208"/>
          </a:xfrm>
          <a:prstGeom prst="downArrow">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Down Arrow 13"/>
          <p:cNvSpPr/>
          <p:nvPr/>
        </p:nvSpPr>
        <p:spPr>
          <a:xfrm>
            <a:off x="5257800" y="3276600"/>
            <a:ext cx="484632" cy="445008"/>
          </a:xfrm>
          <a:prstGeom prst="downArrow">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Down Arrow 14"/>
          <p:cNvSpPr/>
          <p:nvPr/>
        </p:nvSpPr>
        <p:spPr>
          <a:xfrm>
            <a:off x="7543800" y="3276600"/>
            <a:ext cx="484632" cy="445008"/>
          </a:xfrm>
          <a:prstGeom prst="downArrow">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Down Arrow 15"/>
          <p:cNvSpPr/>
          <p:nvPr/>
        </p:nvSpPr>
        <p:spPr>
          <a:xfrm>
            <a:off x="4038600" y="2590800"/>
            <a:ext cx="990600" cy="457200"/>
          </a:xfrm>
          <a:prstGeom prst="down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0" fill="hold"/>
                                        <p:tgtEl>
                                          <p:spTgt spid="6"/>
                                        </p:tgtEl>
                                        <p:attrNameLst>
                                          <p:attrName>ppt_x</p:attrName>
                                        </p:attrNameLst>
                                      </p:cBhvr>
                                      <p:tavLst>
                                        <p:tav tm="0">
                                          <p:val>
                                            <p:strVal val="#ppt_x"/>
                                          </p:val>
                                        </p:tav>
                                        <p:tav tm="100000">
                                          <p:val>
                                            <p:strVal val="#ppt_x"/>
                                          </p:val>
                                        </p:tav>
                                      </p:tavLst>
                                    </p:anim>
                                    <p:anim calcmode="lin" valueType="num">
                                      <p:cBhvr additive="base">
                                        <p:cTn id="19"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0" fill="hold"/>
                                        <p:tgtEl>
                                          <p:spTgt spid="7"/>
                                        </p:tgtEl>
                                        <p:attrNameLst>
                                          <p:attrName>ppt_x</p:attrName>
                                        </p:attrNameLst>
                                      </p:cBhvr>
                                      <p:tavLst>
                                        <p:tav tm="0">
                                          <p:val>
                                            <p:strVal val="#ppt_x"/>
                                          </p:val>
                                        </p:tav>
                                        <p:tav tm="100000">
                                          <p:val>
                                            <p:strVal val="#ppt_x"/>
                                          </p:val>
                                        </p:tav>
                                      </p:tavLst>
                                    </p:anim>
                                    <p:anim calcmode="lin" valueType="num">
                                      <p:cBhvr additive="base">
                                        <p:cTn id="25"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0" fill="hold"/>
                                        <p:tgtEl>
                                          <p:spTgt spid="8"/>
                                        </p:tgtEl>
                                        <p:attrNameLst>
                                          <p:attrName>ppt_x</p:attrName>
                                        </p:attrNameLst>
                                      </p:cBhvr>
                                      <p:tavLst>
                                        <p:tav tm="0">
                                          <p:val>
                                            <p:strVal val="#ppt_x"/>
                                          </p:val>
                                        </p:tav>
                                        <p:tav tm="100000">
                                          <p:val>
                                            <p:strVal val="#ppt_x"/>
                                          </p:val>
                                        </p:tav>
                                      </p:tavLst>
                                    </p:anim>
                                    <p:anim calcmode="lin" valueType="num">
                                      <p:cBhvr additive="base">
                                        <p:cTn id="31"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0" fill="hold"/>
                                        <p:tgtEl>
                                          <p:spTgt spid="9"/>
                                        </p:tgtEl>
                                        <p:attrNameLst>
                                          <p:attrName>ppt_x</p:attrName>
                                        </p:attrNameLst>
                                      </p:cBhvr>
                                      <p:tavLst>
                                        <p:tav tm="0">
                                          <p:val>
                                            <p:strVal val="#ppt_x"/>
                                          </p:val>
                                        </p:tav>
                                        <p:tav tm="100000">
                                          <p:val>
                                            <p:strVal val="#ppt_x"/>
                                          </p:val>
                                        </p:tav>
                                      </p:tavLst>
                                    </p:anim>
                                    <p:anim calcmode="lin" valueType="num">
                                      <p:cBhvr additive="base">
                                        <p:cTn id="37"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914</Words>
  <Application>Microsoft Office PowerPoint</Application>
  <PresentationFormat>On-screen Show (4:3)</PresentationFormat>
  <Paragraphs>174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শিক্ষক পরিচিতি </vt:lpstr>
      <vt:lpstr>পাঠ পরিচিতি </vt:lpstr>
      <vt:lpstr>আজকের পাঠ </vt:lpstr>
      <vt:lpstr>শিখনফল </vt:lpstr>
      <vt:lpstr>নগদান বইয়ের ধারণা </vt:lpstr>
      <vt:lpstr>নগদান বইয়ের বৈশিষ্ঠ্য</vt:lpstr>
      <vt:lpstr>নগদান বইয়ের গুরুত্ব</vt:lpstr>
      <vt:lpstr>নগদান বইয়ের শ্রেণিবিভাগ</vt:lpstr>
      <vt:lpstr>একক কাজ </vt:lpstr>
      <vt:lpstr>উত্তর </vt:lpstr>
      <vt:lpstr>একঘরা নগদান বই </vt:lpstr>
      <vt:lpstr>একঘরা নগদান বইয়ের নমুনা ছক </vt:lpstr>
      <vt:lpstr>দুইঘরা নগদান বই </vt:lpstr>
      <vt:lpstr>দুইঘরা নগদান বইয়ের নমুনা ছক </vt:lpstr>
      <vt:lpstr>দলীয় কাজ </vt:lpstr>
      <vt:lpstr>উত্তর </vt:lpstr>
      <vt:lpstr>তিনঘরা নগদান বই </vt:lpstr>
      <vt:lpstr>তিনঘরা নগদান বইয়ের নমুনা ছক  </vt:lpstr>
      <vt:lpstr>মূল্যায়ন </vt:lpstr>
      <vt:lpstr>বাড়ির কাজ </vt:lpstr>
      <vt:lpstr>সবাইকে ধন্যবাদ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sagor khan</dc:creator>
  <cp:lastModifiedBy>sagor khan</cp:lastModifiedBy>
  <cp:revision>110</cp:revision>
  <dcterms:created xsi:type="dcterms:W3CDTF">2020-06-25T05:44:47Z</dcterms:created>
  <dcterms:modified xsi:type="dcterms:W3CDTF">2020-10-09T03:50:03Z</dcterms:modified>
</cp:coreProperties>
</file>