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4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CC"/>
    <a:srgbClr val="00FF00"/>
    <a:srgbClr val="800080"/>
    <a:srgbClr val="D6009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73555-5DBA-4E5D-861E-D130460815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CDC35-EBF2-4EA1-ACBB-2FD83FA7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3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CDC35-EBF2-4EA1-ACBB-2FD83FA7E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4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34CF27-974E-49F4-9914-D9675AD54B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3C3EE5-DC04-49C6-B6CE-9F5E1052E6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46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CF27-974E-49F4-9914-D9675AD54B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3EE5-DC04-49C6-B6CE-9F5E1052E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6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CF27-974E-49F4-9914-D9675AD54B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3EE5-DC04-49C6-B6CE-9F5E1052E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0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CF27-974E-49F4-9914-D9675AD54B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3EE5-DC04-49C6-B6CE-9F5E1052E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2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CF27-974E-49F4-9914-D9675AD54B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3EE5-DC04-49C6-B6CE-9F5E1052E63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36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CF27-974E-49F4-9914-D9675AD54B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3EE5-DC04-49C6-B6CE-9F5E1052E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CF27-974E-49F4-9914-D9675AD54B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3EE5-DC04-49C6-B6CE-9F5E1052E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CF27-974E-49F4-9914-D9675AD54B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3EE5-DC04-49C6-B6CE-9F5E1052E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3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CF27-974E-49F4-9914-D9675AD54B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3EE5-DC04-49C6-B6CE-9F5E1052E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1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CF27-974E-49F4-9914-D9675AD54B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3EE5-DC04-49C6-B6CE-9F5E1052E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3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CF27-974E-49F4-9914-D9675AD54B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3EE5-DC04-49C6-B6CE-9F5E1052E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8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534CF27-974E-49F4-9914-D9675AD54BF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13C3EE5-DC04-49C6-B6CE-9F5E1052E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55BF69-3184-46F0-BAC6-211EC23F9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2174" r="1671" b="2391"/>
          <a:stretch/>
        </p:blipFill>
        <p:spPr>
          <a:xfrm>
            <a:off x="233821" y="175846"/>
            <a:ext cx="11794056" cy="6506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1726E8-596F-4593-83A0-FACD46228E59}"/>
              </a:ext>
            </a:extLst>
          </p:cNvPr>
          <p:cNvSpPr txBox="1"/>
          <p:nvPr/>
        </p:nvSpPr>
        <p:spPr>
          <a:xfrm>
            <a:off x="594892" y="4466163"/>
            <a:ext cx="11597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</a:t>
            </a:r>
          </a:p>
        </p:txBody>
      </p:sp>
    </p:spTree>
    <p:extLst>
      <p:ext uri="{BB962C8B-B14F-4D97-AF65-F5344CB8AC3E}">
        <p14:creationId xmlns:p14="http://schemas.microsoft.com/office/powerpoint/2010/main" val="31889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327212"/>
            <a:ext cx="11192436" cy="15015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7200" dirty="0">
                <a:latin typeface="Viner Hand ITC" pitchFamily="66" charset="0"/>
                <a:cs typeface="Times New Roman" pitchFamily="18" charset="0"/>
              </a:rPr>
              <a:t>Look and listen carefully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2047" y="3278019"/>
            <a:ext cx="5093953" cy="221599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Pencil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8886" y="3278019"/>
            <a:ext cx="3539680" cy="221599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26928-2A58-432B-9EC0-D035C2AA5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19846" r="3934"/>
          <a:stretch/>
        </p:blipFill>
        <p:spPr>
          <a:xfrm>
            <a:off x="826738" y="3080825"/>
            <a:ext cx="5093953" cy="2343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087F94-BF70-4383-813A-743C4662AC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r="7064" b="6754"/>
          <a:stretch/>
        </p:blipFill>
        <p:spPr>
          <a:xfrm>
            <a:off x="6749547" y="3263951"/>
            <a:ext cx="3147612" cy="23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371" y="342189"/>
            <a:ext cx="10161659" cy="119579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371" y="336352"/>
            <a:ext cx="10161659" cy="11079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Prnounce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the letter with 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3" y="7186882"/>
            <a:ext cx="6781801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Capital 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letter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4412" y="7260686"/>
            <a:ext cx="7140388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371" y="5286375"/>
            <a:ext cx="5613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198" y="5286375"/>
            <a:ext cx="5278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letter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14" y="329945"/>
            <a:ext cx="1153259" cy="1208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DD752D-A0DF-46EE-8A3B-F4C6B50676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b="42434"/>
          <a:stretch/>
        </p:blipFill>
        <p:spPr>
          <a:xfrm>
            <a:off x="609603" y="1765160"/>
            <a:ext cx="3857625" cy="3381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AF0A26-041E-4C99-9DA7-B2ADD3FE76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9524" r="9461" b="30159"/>
          <a:stretch/>
        </p:blipFill>
        <p:spPr>
          <a:xfrm>
            <a:off x="1219200" y="1620674"/>
            <a:ext cx="3307300" cy="39528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7AA6F8-8388-486B-91B1-30F8008060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 b="42645"/>
          <a:stretch/>
        </p:blipFill>
        <p:spPr>
          <a:xfrm>
            <a:off x="5926927" y="2311963"/>
            <a:ext cx="3857625" cy="30680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D3FEA2-5BCB-4798-85E0-A31A570EB0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7831" r="7779" b="36233"/>
          <a:stretch/>
        </p:blipFill>
        <p:spPr>
          <a:xfrm>
            <a:off x="6096000" y="2144526"/>
            <a:ext cx="3307300" cy="33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941" y="332977"/>
            <a:ext cx="9911876" cy="1205650"/>
          </a:xfrm>
          <a:prstGeom prst="roundRect">
            <a:avLst/>
          </a:prstGeom>
          <a:solidFill>
            <a:srgbClr val="2007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7200" dirty="0" err="1">
                <a:solidFill>
                  <a:srgbClr val="FFFF00"/>
                </a:solidFill>
                <a:latin typeface="Bodoni MT Black" pitchFamily="18" charset="0"/>
                <a:cs typeface="Times New Roman" pitchFamily="18" charset="0"/>
              </a:rPr>
              <a:t>Look,listen</a:t>
            </a:r>
            <a:r>
              <a:rPr lang="en-US" sz="7200" dirty="0">
                <a:solidFill>
                  <a:srgbClr val="FFFF00"/>
                </a:solidFill>
                <a:latin typeface="Bodoni MT Black" pitchFamily="18" charset="0"/>
                <a:cs typeface="Times New Roman" pitchFamily="18" charset="0"/>
              </a:rPr>
              <a:t> </a:t>
            </a:r>
            <a:r>
              <a:rPr lang="en-US" sz="8000" dirty="0">
                <a:solidFill>
                  <a:srgbClr val="FFFF00"/>
                </a:solidFill>
                <a:latin typeface="Bodoni MT Black" pitchFamily="18" charset="0"/>
                <a:cs typeface="Times New Roman" pitchFamily="18" charset="0"/>
              </a:rPr>
              <a:t>and</a:t>
            </a:r>
            <a:r>
              <a:rPr lang="en-US" sz="7200" dirty="0">
                <a:solidFill>
                  <a:srgbClr val="FFFF00"/>
                </a:solidFill>
                <a:latin typeface="Bodoni MT Black" pitchFamily="18" charset="0"/>
                <a:cs typeface="Times New Roman" pitchFamily="18" charset="0"/>
              </a:rPr>
              <a:t> say</a:t>
            </a:r>
          </a:p>
        </p:txBody>
      </p:sp>
      <p:sp>
        <p:nvSpPr>
          <p:cNvPr id="6" name="Rectangle 5"/>
          <p:cNvSpPr/>
          <p:nvPr/>
        </p:nvSpPr>
        <p:spPr>
          <a:xfrm>
            <a:off x="7990450" y="4487782"/>
            <a:ext cx="3763264" cy="161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Pencil</a:t>
            </a:r>
            <a:endParaRPr lang="en-US" sz="800" b="1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18" y="332977"/>
            <a:ext cx="1182695" cy="1210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2C2469-F06E-42D1-A1FA-9899B39A58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19846" r="3934"/>
          <a:stretch/>
        </p:blipFill>
        <p:spPr>
          <a:xfrm>
            <a:off x="4201551" y="2923025"/>
            <a:ext cx="3066393" cy="1897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514F9D-36F3-4C1D-9DCD-367C7916D4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6" b="37641"/>
          <a:stretch/>
        </p:blipFill>
        <p:spPr>
          <a:xfrm>
            <a:off x="268941" y="1820842"/>
            <a:ext cx="3857625" cy="410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7" y="395543"/>
            <a:ext cx="11804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Listen.Trace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air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4237" y="3713018"/>
            <a:ext cx="2244436" cy="574961"/>
          </a:xfrm>
          <a:prstGeom prst="rect">
            <a:avLst/>
          </a:prstGeom>
          <a:solidFill>
            <a:srgbClr val="D6009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79670" y="776538"/>
            <a:ext cx="2286001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>
                <a:solidFill>
                  <a:srgbClr val="D6009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E51BC-323A-4487-8B59-56B3C1ACF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b="43999"/>
          <a:stretch/>
        </p:blipFill>
        <p:spPr>
          <a:xfrm>
            <a:off x="294795" y="1702190"/>
            <a:ext cx="3857625" cy="41359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430F97-F6D3-4764-85E5-A1A939DBDAEB}"/>
              </a:ext>
            </a:extLst>
          </p:cNvPr>
          <p:cNvCxnSpPr>
            <a:cxnSpLocks/>
            <a:stCxn id="10" idx="0"/>
          </p:cNvCxnSpPr>
          <p:nvPr/>
        </p:nvCxnSpPr>
        <p:spPr>
          <a:xfrm flipH="1">
            <a:off x="8039583" y="2221625"/>
            <a:ext cx="60726" cy="311003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hord 9">
            <a:extLst>
              <a:ext uri="{FF2B5EF4-FFF2-40B4-BE49-F238E27FC236}">
                <a16:creationId xmlns:a16="http://schemas.microsoft.com/office/drawing/2014/main" id="{5D5097E6-D6F4-43C0-BD9B-F0F136B45D9F}"/>
              </a:ext>
            </a:extLst>
          </p:cNvPr>
          <p:cNvSpPr/>
          <p:nvPr/>
        </p:nvSpPr>
        <p:spPr>
          <a:xfrm rot="10982843">
            <a:off x="6836727" y="2217378"/>
            <a:ext cx="3026094" cy="1905011"/>
          </a:xfrm>
          <a:prstGeom prst="chord">
            <a:avLst>
              <a:gd name="adj1" fmla="val 4332803"/>
              <a:gd name="adj2" fmla="val 17014562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4" y="318653"/>
            <a:ext cx="10321636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Look Listen and Say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3330" y="3973871"/>
            <a:ext cx="3769290" cy="26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334" y="318653"/>
            <a:ext cx="1110285" cy="1246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0F4E6F-A7A3-4B50-9D9E-A2770ECA38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41575"/>
          <a:stretch/>
        </p:blipFill>
        <p:spPr>
          <a:xfrm>
            <a:off x="249382" y="2159744"/>
            <a:ext cx="3267542" cy="3003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B48B5-EDC3-446A-85CC-D3A8CC2FA9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r="7064" b="6754"/>
          <a:stretch/>
        </p:blipFill>
        <p:spPr>
          <a:xfrm>
            <a:off x="3331098" y="2616837"/>
            <a:ext cx="3147612" cy="23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57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37" y="249562"/>
            <a:ext cx="11901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Listen.Trace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air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2511" y="3217717"/>
            <a:ext cx="1875053" cy="5664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1305" y="406697"/>
            <a:ext cx="4237341" cy="537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31D91-F500-40B5-8E09-CAB32567A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1" b="45202"/>
          <a:stretch/>
        </p:blipFill>
        <p:spPr>
          <a:xfrm>
            <a:off x="365369" y="1925381"/>
            <a:ext cx="3476399" cy="312499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FAF770-792D-4000-824C-2822E4991FC7}"/>
              </a:ext>
            </a:extLst>
          </p:cNvPr>
          <p:cNvCxnSpPr/>
          <p:nvPr/>
        </p:nvCxnSpPr>
        <p:spPr>
          <a:xfrm>
            <a:off x="7652825" y="2560320"/>
            <a:ext cx="0" cy="268692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54F780-8395-4D66-BF72-68F0D62E8CB0}"/>
              </a:ext>
            </a:extLst>
          </p:cNvPr>
          <p:cNvSpPr/>
          <p:nvPr/>
        </p:nvSpPr>
        <p:spPr>
          <a:xfrm>
            <a:off x="7652825" y="2560321"/>
            <a:ext cx="1603679" cy="15615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0FD3D2-B8A9-4930-9723-AFFC24BFF90C}"/>
              </a:ext>
            </a:extLst>
          </p:cNvPr>
          <p:cNvSpPr/>
          <p:nvPr/>
        </p:nvSpPr>
        <p:spPr>
          <a:xfrm>
            <a:off x="7652825" y="2560319"/>
            <a:ext cx="1716196" cy="1561516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23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4397" y="2971803"/>
            <a:ext cx="184731" cy="5078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22742" y="341135"/>
            <a:ext cx="9502537" cy="111700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2742" y="424669"/>
            <a:ext cx="9671823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800" b="1" dirty="0">
                <a:latin typeface="Arial Rounded MT Bold" pitchFamily="34" charset="0"/>
              </a:rPr>
              <a:t>Match the picture with the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710" y="1309809"/>
            <a:ext cx="1703724" cy="434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  <a:p>
            <a:endParaRPr lang="en-US" sz="13800" b="1" dirty="0">
              <a:solidFill>
                <a:srgbClr val="0000C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424" y="3479634"/>
            <a:ext cx="17091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2926" y="2853417"/>
            <a:ext cx="5500929" cy="267454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164514" y="2728726"/>
            <a:ext cx="5255300" cy="24928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63851" y="341135"/>
            <a:ext cx="170635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06F0D1-8833-477D-A490-DA43B11CD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19846" r="3934"/>
          <a:stretch/>
        </p:blipFill>
        <p:spPr>
          <a:xfrm>
            <a:off x="7668494" y="1655353"/>
            <a:ext cx="3983804" cy="2146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A7FDE4-A57F-4000-A254-3E81379A0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r="7064" b="6754"/>
          <a:stretch/>
        </p:blipFill>
        <p:spPr>
          <a:xfrm>
            <a:off x="8314006" y="3999308"/>
            <a:ext cx="2883877" cy="19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615" y="452753"/>
            <a:ext cx="852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ndalus" pitchFamily="18" charset="-78"/>
                <a:cs typeface="Andalus" pitchFamily="18" charset="-78"/>
              </a:rPr>
              <a:t>Say and </a:t>
            </a:r>
            <a:r>
              <a:rPr lang="en-US" sz="5400" b="1" dirty="0" err="1">
                <a:latin typeface="Andalus" pitchFamily="18" charset="-78"/>
                <a:cs typeface="Andalus" pitchFamily="18" charset="-78"/>
              </a:rPr>
              <a:t>read.Trace</a:t>
            </a:r>
            <a:r>
              <a:rPr lang="en-US" sz="5400" b="1" dirty="0">
                <a:latin typeface="Andalus" pitchFamily="18" charset="-78"/>
                <a:cs typeface="Andalus" pitchFamily="18" charset="-78"/>
              </a:rPr>
              <a:t> and write.</a:t>
            </a:r>
          </a:p>
        </p:txBody>
      </p:sp>
      <p:sp>
        <p:nvSpPr>
          <p:cNvPr id="3" name="Oval 2"/>
          <p:cNvSpPr/>
          <p:nvPr/>
        </p:nvSpPr>
        <p:spPr>
          <a:xfrm>
            <a:off x="9249952" y="284043"/>
            <a:ext cx="2667000" cy="14209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83352" y="622387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WCW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42950" y="2075220"/>
            <a:ext cx="10615613" cy="103686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92815" y="2752538"/>
            <a:ext cx="10451448" cy="48205"/>
          </a:xfrm>
          <a:prstGeom prst="line">
            <a:avLst/>
          </a:prstGeom>
          <a:ln w="762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2815" y="3422579"/>
            <a:ext cx="10451448" cy="7942"/>
          </a:xfrm>
          <a:prstGeom prst="line">
            <a:avLst/>
          </a:prstGeom>
          <a:ln w="762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2815" y="4006679"/>
            <a:ext cx="10451448" cy="4567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2164" y="4580254"/>
            <a:ext cx="10638587" cy="1571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2815" y="5126132"/>
            <a:ext cx="10565748" cy="16733"/>
          </a:xfrm>
          <a:prstGeom prst="line">
            <a:avLst/>
          </a:prstGeom>
          <a:ln w="762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9976" y="5745704"/>
            <a:ext cx="10638587" cy="26939"/>
          </a:xfrm>
          <a:prstGeom prst="line">
            <a:avLst/>
          </a:prstGeom>
          <a:ln w="762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9976" y="6287999"/>
            <a:ext cx="10638587" cy="459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114550" y="1748951"/>
            <a:ext cx="22431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00650" y="1769819"/>
            <a:ext cx="2281238" cy="2230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358188" y="1790687"/>
            <a:ext cx="2247900" cy="2209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800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221707" y="4480298"/>
            <a:ext cx="1964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75782" y="4480298"/>
            <a:ext cx="1964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983252" y="4515856"/>
            <a:ext cx="1964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8661261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5" grpId="0"/>
      <p:bldP spid="76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4" y="186501"/>
            <a:ext cx="10307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00CC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841110"/>
            <a:ext cx="5001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,trace and write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3514" y="1841111"/>
            <a:ext cx="835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09856" y="2757055"/>
            <a:ext cx="685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76162" y="1825477"/>
            <a:ext cx="1977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encil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80911" y="3990109"/>
            <a:ext cx="65808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39000" y="3241964"/>
            <a:ext cx="1925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encil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927270" y="5351833"/>
            <a:ext cx="75853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62011" y="4606637"/>
            <a:ext cx="1402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ncil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1" y="1802707"/>
            <a:ext cx="1212270" cy="102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9379527" y="2743200"/>
            <a:ext cx="62345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531927" y="3970926"/>
            <a:ext cx="8520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378914" y="3135717"/>
            <a:ext cx="1246909" cy="1011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0446324" y="5341958"/>
            <a:ext cx="671947" cy="1975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1100954" y="4606636"/>
            <a:ext cx="734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2A8847-62F6-4B3C-9946-7BDEA47A0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t="59822" r="38456" b="17875"/>
          <a:stretch/>
        </p:blipFill>
        <p:spPr>
          <a:xfrm>
            <a:off x="498763" y="2610551"/>
            <a:ext cx="5396345" cy="392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AA8C253-0661-4EB0-8E1D-34F65AF0CB63}"/>
              </a:ext>
            </a:extLst>
          </p:cNvPr>
          <p:cNvSpPr txBox="1"/>
          <p:nvPr/>
        </p:nvSpPr>
        <p:spPr>
          <a:xfrm>
            <a:off x="6289961" y="4465629"/>
            <a:ext cx="63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E68475-2D5F-415C-B262-5BE0ABD38E18}"/>
              </a:ext>
            </a:extLst>
          </p:cNvPr>
          <p:cNvSpPr txBox="1"/>
          <p:nvPr/>
        </p:nvSpPr>
        <p:spPr>
          <a:xfrm>
            <a:off x="9359467" y="1795916"/>
            <a:ext cx="835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F1B584-A5FC-4153-AA05-9ECE4DE62469}"/>
              </a:ext>
            </a:extLst>
          </p:cNvPr>
          <p:cNvSpPr txBox="1"/>
          <p:nvPr/>
        </p:nvSpPr>
        <p:spPr>
          <a:xfrm>
            <a:off x="9729353" y="4473194"/>
            <a:ext cx="63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5142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8" grpId="0"/>
      <p:bldP spid="34" grpId="0"/>
      <p:bldP spid="36" grpId="0"/>
      <p:bldP spid="57" grpId="0"/>
      <p:bldP spid="72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1" y="221674"/>
            <a:ext cx="93518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80008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890" y="2867891"/>
            <a:ext cx="7897091" cy="257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Write </a:t>
            </a:r>
            <a:r>
              <a:rPr lang="en-US" sz="80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noncursive</a:t>
            </a:r>
            <a:r>
              <a:rPr lang="en-US" sz="8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  small letter-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5055" y="3297383"/>
            <a:ext cx="22028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3109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3788" y="304800"/>
            <a:ext cx="7093527" cy="13438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Teachers Identity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445" y="1648690"/>
            <a:ext cx="5863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Elephant" panose="02020904090505020303" pitchFamily="18" charset="0"/>
                <a:cs typeface="Aharoni" panose="02010803020104030203" pitchFamily="2" charset="-79"/>
              </a:rPr>
              <a:t>Mallika</a:t>
            </a:r>
            <a:r>
              <a:rPr lang="en-US" sz="3600" b="1" dirty="0">
                <a:latin typeface="Elephant" panose="02020904090505020303" pitchFamily="18" charset="0"/>
                <a:cs typeface="Aharoni" panose="02010803020104030203" pitchFamily="2" charset="-79"/>
              </a:rPr>
              <a:t> </a:t>
            </a:r>
            <a:r>
              <a:rPr lang="en-US" sz="3600" b="1" dirty="0" err="1">
                <a:latin typeface="Elephant" panose="02020904090505020303" pitchFamily="18" charset="0"/>
                <a:cs typeface="Aharoni" panose="02010803020104030203" pitchFamily="2" charset="-79"/>
              </a:rPr>
              <a:t>Kundu</a:t>
            </a:r>
            <a:r>
              <a:rPr lang="en-US" sz="3600" b="1" dirty="0">
                <a:latin typeface="Elephant" panose="02020904090505020303" pitchFamily="18" charset="0"/>
                <a:cs typeface="Aharoni" panose="02010803020104030203" pitchFamily="2" charset="-79"/>
              </a:rPr>
              <a:t>.</a:t>
            </a:r>
          </a:p>
          <a:p>
            <a:r>
              <a:rPr lang="en-US" sz="3600" b="1" dirty="0">
                <a:latin typeface="Elephant" panose="02020904090505020303" pitchFamily="18" charset="0"/>
                <a:cs typeface="Aharoni" panose="02010803020104030203" pitchFamily="2" charset="-79"/>
              </a:rPr>
              <a:t>Assistant teacher.</a:t>
            </a:r>
          </a:p>
          <a:p>
            <a:r>
              <a:rPr lang="en-US" sz="3600" b="1" dirty="0">
                <a:latin typeface="Elephant" panose="02020904090505020303" pitchFamily="18" charset="0"/>
                <a:cs typeface="Aharoni" panose="02010803020104030203" pitchFamily="2" charset="-79"/>
              </a:rPr>
              <a:t>91 No. </a:t>
            </a:r>
            <a:r>
              <a:rPr lang="en-US" sz="3600" b="1" dirty="0" err="1">
                <a:latin typeface="Elephant" panose="02020904090505020303" pitchFamily="18" charset="0"/>
                <a:cs typeface="Aharoni" panose="02010803020104030203" pitchFamily="2" charset="-79"/>
              </a:rPr>
              <a:t>Seba</a:t>
            </a:r>
            <a:r>
              <a:rPr lang="en-US" sz="3600" b="1" dirty="0">
                <a:latin typeface="Elephant" panose="02020904090505020303" pitchFamily="18" charset="0"/>
                <a:cs typeface="Aharoni" panose="02010803020104030203" pitchFamily="2" charset="-79"/>
              </a:rPr>
              <a:t> </a:t>
            </a:r>
            <a:r>
              <a:rPr lang="en-US" sz="3600" b="1" dirty="0" err="1">
                <a:latin typeface="Elephant" panose="02020904090505020303" pitchFamily="18" charset="0"/>
                <a:cs typeface="Aharoni" panose="02010803020104030203" pitchFamily="2" charset="-79"/>
              </a:rPr>
              <a:t>Sangho</a:t>
            </a:r>
            <a:r>
              <a:rPr lang="en-US" sz="3600" b="1" dirty="0">
                <a:latin typeface="Elephant" panose="02020904090505020303" pitchFamily="18" charset="0"/>
                <a:cs typeface="Aharoni" panose="02010803020104030203" pitchFamily="2" charset="-79"/>
              </a:rPr>
              <a:t> Govt. Primary </a:t>
            </a:r>
            <a:r>
              <a:rPr lang="en-US" sz="3600" b="1" dirty="0" err="1">
                <a:latin typeface="Elephant" panose="02020904090505020303" pitchFamily="18" charset="0"/>
                <a:cs typeface="Aharoni" panose="02010803020104030203" pitchFamily="2" charset="-79"/>
              </a:rPr>
              <a:t>School,Jhenaidah</a:t>
            </a:r>
            <a:r>
              <a:rPr lang="en-US" sz="3600" b="1" dirty="0">
                <a:latin typeface="Elephant" panose="02020904090505020303" pitchFamily="18" charset="0"/>
                <a:cs typeface="Aharoni" panose="02010803020104030203" pitchFamily="2" charset="-79"/>
              </a:rPr>
              <a:t> </a:t>
            </a:r>
            <a:r>
              <a:rPr lang="en-US" sz="3600" b="1" dirty="0" err="1">
                <a:latin typeface="Elephant" panose="02020904090505020303" pitchFamily="18" charset="0"/>
                <a:cs typeface="Aharoni" panose="02010803020104030203" pitchFamily="2" charset="-79"/>
              </a:rPr>
              <a:t>Sador,Jhenaidah</a:t>
            </a:r>
            <a:r>
              <a:rPr lang="en-US" sz="3600" b="1" dirty="0">
                <a:latin typeface="Elephant" panose="02020904090505020303" pitchFamily="18" charset="0"/>
                <a:cs typeface="Aharoni" panose="02010803020104030203" pitchFamily="2" charset="-79"/>
              </a:rPr>
              <a:t>.</a:t>
            </a:r>
          </a:p>
          <a:p>
            <a:r>
              <a:rPr lang="en-US" sz="3600" b="1" dirty="0">
                <a:latin typeface="Elephant" panose="02020904090505020303" pitchFamily="18" charset="0"/>
                <a:cs typeface="Aharoni" panose="02010803020104030203" pitchFamily="2" charset="-79"/>
              </a:rPr>
              <a:t>mallikakundu1982@gmail.com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1DE07E-E5CB-4CD2-883E-B2074D733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29" y="242668"/>
            <a:ext cx="5225183" cy="6372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7D9D9-B633-4196-BF64-312C2D4C9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00" y="273734"/>
            <a:ext cx="5347714" cy="6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09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751C7-CC1F-4FFD-98F4-91D64F567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82881"/>
            <a:ext cx="11760589" cy="652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3A5A6-8F51-4C1A-AD92-F944DEB00216}"/>
              </a:ext>
            </a:extLst>
          </p:cNvPr>
          <p:cNvSpPr txBox="1"/>
          <p:nvPr/>
        </p:nvSpPr>
        <p:spPr>
          <a:xfrm>
            <a:off x="4267129" y="147711"/>
            <a:ext cx="586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argo" pitchFamily="2" charset="0"/>
                <a:cs typeface="Times New Roman" panose="02020603050405020304" pitchFamily="18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4694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2" y="1876353"/>
            <a:ext cx="3990108" cy="4626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37" y="2401908"/>
            <a:ext cx="2951017" cy="3768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06709"/>
            <a:ext cx="7031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Lesson 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023970"/>
            <a:ext cx="60115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 One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Subject- English.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Unit-20Alphabet(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Lesson- (4-6)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Time- 40 minute.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81" y="1397289"/>
            <a:ext cx="1410709" cy="5000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16" y="322619"/>
            <a:ext cx="1410709" cy="12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115" y="490645"/>
            <a:ext cx="8384345" cy="8626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prstTxWarp prst="textPlain">
              <a:avLst/>
            </a:prstTxWarp>
            <a:spAutoFit/>
          </a:bodyPr>
          <a:lstStyle/>
          <a:p>
            <a:r>
              <a:rPr lang="en-US" sz="5400" b="1" cap="all" dirty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435" y="1660585"/>
            <a:ext cx="6897786" cy="83447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8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</a:rPr>
              <a:t>Students</a:t>
            </a:r>
            <a:r>
              <a:rPr lang="en-US" sz="4800" b="1" dirty="0">
                <a:solidFill>
                  <a:srgbClr val="660066"/>
                </a:solidFill>
              </a:rPr>
              <a:t> will be able to-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354" y="2621925"/>
            <a:ext cx="11240087" cy="39703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lvl="1"/>
            <a:r>
              <a:rPr lang="en-US" sz="2800" i="1" dirty="0"/>
              <a:t>Listening -  1.1.1- become </a:t>
            </a:r>
            <a:r>
              <a:rPr lang="en-US" sz="2800" i="1" dirty="0" err="1"/>
              <a:t>familier</a:t>
            </a:r>
            <a:r>
              <a:rPr lang="en-US" sz="2800" i="1" dirty="0"/>
              <a:t> with English sounds</a:t>
            </a:r>
          </a:p>
          <a:p>
            <a:pPr lvl="1"/>
            <a:r>
              <a:rPr lang="en-US" sz="2800" i="1" dirty="0"/>
              <a:t>                                   by listening to common English word.        </a:t>
            </a:r>
          </a:p>
          <a:p>
            <a:pPr lvl="1"/>
            <a:r>
              <a:rPr lang="en-US" sz="2800" i="1" dirty="0"/>
              <a:t>Speaking - 1.1.2- say simple words and phrases.</a:t>
            </a:r>
          </a:p>
          <a:p>
            <a:r>
              <a:rPr lang="en-US" sz="2800" i="1" dirty="0"/>
              <a:t>      Reading  - 1.2.1- recognize and read the alphabet.</a:t>
            </a:r>
          </a:p>
          <a:p>
            <a:r>
              <a:rPr lang="en-US" sz="2800" i="1" dirty="0"/>
              <a:t>       </a:t>
            </a:r>
          </a:p>
          <a:p>
            <a:r>
              <a:rPr lang="en-US" sz="2800" i="1" dirty="0"/>
              <a:t>      Writing - 1.2.1-write non-cursive capital letters and</a:t>
            </a:r>
          </a:p>
          <a:p>
            <a:r>
              <a:rPr lang="en-US" sz="2800" i="1" dirty="0"/>
              <a:t>                                   small letters.</a:t>
            </a:r>
          </a:p>
          <a:p>
            <a:endParaRPr lang="en-US" sz="2800" i="1" dirty="0"/>
          </a:p>
          <a:p>
            <a:endParaRPr lang="en-US" sz="2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732" y="493979"/>
            <a:ext cx="1410709" cy="158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3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812292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odoni MT Black" pitchFamily="18" charset="0"/>
              </a:rPr>
              <a:t>Let’s enjoy the </a:t>
            </a:r>
            <a:r>
              <a:rPr lang="en-US" sz="6000" dirty="0" err="1">
                <a:solidFill>
                  <a:schemeClr val="bg1"/>
                </a:solidFill>
                <a:latin typeface="Bodoni MT Black" pitchFamily="18" charset="0"/>
              </a:rPr>
              <a:t>vedio</a:t>
            </a:r>
            <a:endParaRPr lang="en-US" sz="6000" dirty="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9292" y="2346402"/>
            <a:ext cx="368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https://www.youtube.com/watch?v=ZVveMgtxdwY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7" y="3024999"/>
            <a:ext cx="11605846" cy="3680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493979"/>
            <a:ext cx="1265823" cy="14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130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23" y="2054891"/>
            <a:ext cx="9118865" cy="4437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8808" y="195796"/>
            <a:ext cx="8468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</a:rPr>
              <a:t>Look and think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26" y="1750172"/>
            <a:ext cx="9247162" cy="4742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1" y="325078"/>
            <a:ext cx="10775851" cy="144655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What they are called?</a:t>
            </a:r>
          </a:p>
        </p:txBody>
      </p:sp>
    </p:spTree>
    <p:extLst>
      <p:ext uri="{BB962C8B-B14F-4D97-AF65-F5344CB8AC3E}">
        <p14:creationId xmlns:p14="http://schemas.microsoft.com/office/powerpoint/2010/main" val="26902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4099" y="350186"/>
            <a:ext cx="9294640" cy="1137635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458" y="350186"/>
            <a:ext cx="9212282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3" y="4038600"/>
            <a:ext cx="7010401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490426" y="1122584"/>
            <a:ext cx="8977749" cy="53860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4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 p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8668" y="5366995"/>
            <a:ext cx="786384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6600" b="1" dirty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Alphabet(</a:t>
            </a:r>
            <a:r>
              <a:rPr lang="en-US" sz="6600" b="1" dirty="0" err="1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P,p</a:t>
            </a:r>
            <a:r>
              <a:rPr lang="en-US" sz="7200" b="1" dirty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13" y="350186"/>
            <a:ext cx="1183977" cy="1178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FCD55E-ACAF-43A1-869B-4A1E80E8E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38692"/>
          <a:stretch/>
        </p:blipFill>
        <p:spPr>
          <a:xfrm>
            <a:off x="1623794" y="1654629"/>
            <a:ext cx="3857625" cy="38036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364139-2479-4100-A786-0F5BCBA4B9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1" b="42636"/>
          <a:stretch/>
        </p:blipFill>
        <p:spPr>
          <a:xfrm>
            <a:off x="6137746" y="2138247"/>
            <a:ext cx="3857625" cy="327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2" y="311833"/>
            <a:ext cx="9463295" cy="132343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80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Open at page-41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30" y="2317837"/>
            <a:ext cx="3237818" cy="38321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732" y="493979"/>
            <a:ext cx="1410709" cy="1583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DE44E-1622-4608-A3CC-8474F3EB01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2472" r="10373" b="17875"/>
          <a:stretch/>
        </p:blipFill>
        <p:spPr>
          <a:xfrm>
            <a:off x="6274190" y="2317837"/>
            <a:ext cx="3066757" cy="37670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6985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030" y="312759"/>
            <a:ext cx="8644880" cy="93593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68774" y="329909"/>
            <a:ext cx="8582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Loud reading by the teacher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91120" y="1928987"/>
            <a:ext cx="11208460" cy="3643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91119" y="1925263"/>
            <a:ext cx="1" cy="45546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734659" y="1918680"/>
            <a:ext cx="35080" cy="44922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9943" y="6394254"/>
            <a:ext cx="11330336" cy="166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412" y="4201447"/>
            <a:ext cx="11263247" cy="874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09591" y="1925263"/>
            <a:ext cx="3503" cy="44942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71279" y="1918680"/>
            <a:ext cx="34650" cy="45612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35139" y="1970461"/>
            <a:ext cx="296625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3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7057" y="2019138"/>
            <a:ext cx="927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4347" y="2073562"/>
            <a:ext cx="26242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/>
              <a:t>encil</a:t>
            </a:r>
            <a:endParaRPr lang="en-US" sz="9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62010" y="4599600"/>
            <a:ext cx="1075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01038" y="4770690"/>
            <a:ext cx="23487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/>
              <a:t>ot</a:t>
            </a:r>
            <a:endParaRPr lang="en-US" sz="1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143421" y="312759"/>
            <a:ext cx="1704110" cy="83099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/>
              <a:t>WCW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084865" y="312760"/>
            <a:ext cx="904262" cy="935932"/>
          </a:xfrm>
          <a:prstGeom prst="roundRect">
            <a:avLst/>
          </a:prstGeom>
          <a:solidFill>
            <a:srgbClr val="0000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76A1B8-FBF6-4ECB-AE95-1CD5C6007409}"/>
              </a:ext>
            </a:extLst>
          </p:cNvPr>
          <p:cNvSpPr txBox="1"/>
          <p:nvPr/>
        </p:nvSpPr>
        <p:spPr>
          <a:xfrm>
            <a:off x="1477108" y="4248188"/>
            <a:ext cx="1455464" cy="189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6C0F-D436-4277-9709-5257BA58E8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19846" r="3934"/>
          <a:stretch/>
        </p:blipFill>
        <p:spPr>
          <a:xfrm>
            <a:off x="4065563" y="2073562"/>
            <a:ext cx="3990953" cy="2150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29B0E7-526F-43C3-92B2-A4E641B85C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r="7064" b="6754"/>
          <a:stretch/>
        </p:blipFill>
        <p:spPr>
          <a:xfrm>
            <a:off x="4670474" y="4357106"/>
            <a:ext cx="2661091" cy="1941336"/>
          </a:xfrm>
          <a:prstGeom prst="rect">
            <a:avLst/>
          </a:prstGeom>
        </p:spPr>
      </p:pic>
      <p:pic>
        <p:nvPicPr>
          <p:cNvPr id="36" name="L4-6A_U20C1">
            <a:hlinkClick r:id="" action="ppaction://media"/>
            <a:extLst>
              <a:ext uri="{FF2B5EF4-FFF2-40B4-BE49-F238E27FC236}">
                <a16:creationId xmlns:a16="http://schemas.microsoft.com/office/drawing/2014/main" id="{DAE02A3E-D3AE-4D90-8300-4F829C2228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9527" y="447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427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4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2663</TotalTime>
  <Words>256</Words>
  <Application>Microsoft Office PowerPoint</Application>
  <PresentationFormat>Widescreen</PresentationFormat>
  <Paragraphs>82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Aharoni</vt:lpstr>
      <vt:lpstr>Andalus</vt:lpstr>
      <vt:lpstr>Arial Narrow</vt:lpstr>
      <vt:lpstr>Arial Rounded MT Bold</vt:lpstr>
      <vt:lpstr>Bodoni MT Black</vt:lpstr>
      <vt:lpstr>Britannic Bold</vt:lpstr>
      <vt:lpstr>Calibri</vt:lpstr>
      <vt:lpstr>Cargo</vt:lpstr>
      <vt:lpstr>Cooper Black</vt:lpstr>
      <vt:lpstr>Corbel</vt:lpstr>
      <vt:lpstr>Elephant</vt:lpstr>
      <vt:lpstr>Times New Roman</vt:lpstr>
      <vt:lpstr>Viner Hand ITC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106</cp:revision>
  <dcterms:created xsi:type="dcterms:W3CDTF">2020-04-03T16:17:59Z</dcterms:created>
  <dcterms:modified xsi:type="dcterms:W3CDTF">2020-10-07T18:09:50Z</dcterms:modified>
</cp:coreProperties>
</file>