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61" r:id="rId2"/>
    <p:sldId id="257" r:id="rId3"/>
    <p:sldId id="256" r:id="rId4"/>
    <p:sldId id="258" r:id="rId5"/>
    <p:sldId id="27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EE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7C61D-0325-462F-B400-72E60DFCE05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E7BE-18CF-411D-AA32-EF56E0393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2E7BE-18CF-411D-AA32-EF56E0393F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572000" cy="1143000"/>
          </a:xfrm>
        </p:spPr>
        <p:txBody>
          <a:bodyPr>
            <a:normAutofit/>
          </a:bodyPr>
          <a:lstStyle/>
          <a:p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Tulip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8839200" cy="6705600"/>
          </a:xfrm>
        </p:spPr>
      </p:pic>
      <p:sp>
        <p:nvSpPr>
          <p:cNvPr id="5" name="Rectangle 4"/>
          <p:cNvSpPr/>
          <p:nvPr/>
        </p:nvSpPr>
        <p:spPr>
          <a:xfrm>
            <a:off x="914400" y="609600"/>
            <a:ext cx="3276600" cy="1447800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Arial Narrow" pitchFamily="34" charset="0"/>
              </a:rPr>
              <a:t>স্বাগতম</a:t>
            </a:r>
            <a:endParaRPr lang="en-US" sz="54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সুপার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কিংডম</a:t>
            </a:r>
            <a:r>
              <a:rPr lang="en-US" dirty="0" smtClean="0">
                <a:solidFill>
                  <a:srgbClr val="00B050"/>
                </a:solidFill>
              </a:rPr>
              <a:t> ১-Prokaryotae(</a:t>
            </a:r>
            <a:r>
              <a:rPr lang="en-US" dirty="0" err="1" smtClean="0">
                <a:solidFill>
                  <a:srgbClr val="00B050"/>
                </a:solidFill>
              </a:rPr>
              <a:t>প্রোক্যারিওটা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" name="Content Placeholder 19" descr="bacteria-germs-colourful-hand-drawn-set_23-214847846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62200" y="1524000"/>
            <a:ext cx="1676400" cy="1524000"/>
          </a:xfrm>
        </p:spPr>
      </p:pic>
      <p:pic>
        <p:nvPicPr>
          <p:cNvPr id="18" name="Content Placeholder 15" descr="এককোষী-ও-বহুকোষী-প্রোটিস্টা-Protista-1024x57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1" y="1524001"/>
            <a:ext cx="1523999" cy="1524000"/>
          </a:xfrm>
        </p:spPr>
      </p:pic>
      <p:sp>
        <p:nvSpPr>
          <p:cNvPr id="21" name="TextBox 20"/>
          <p:cNvSpPr txBox="1"/>
          <p:nvPr/>
        </p:nvSpPr>
        <p:spPr>
          <a:xfrm>
            <a:off x="228600" y="32766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বৈশিষ্ট্যঃ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১।এরা </a:t>
            </a:r>
            <a:r>
              <a:rPr lang="en-US" sz="2400" dirty="0" err="1" smtClean="0">
                <a:solidFill>
                  <a:srgbClr val="7030A0"/>
                </a:solidFill>
              </a:rPr>
              <a:t>আদিকোষী</a:t>
            </a:r>
            <a:r>
              <a:rPr lang="en-US" sz="2400" dirty="0" smtClean="0">
                <a:solidFill>
                  <a:srgbClr val="7030A0"/>
                </a:solidFill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</a:rPr>
              <a:t>নিউক্লিয়াস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সুগঠিত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নয়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২।এরা </a:t>
            </a:r>
            <a:r>
              <a:rPr lang="en-US" sz="2400" dirty="0" err="1" smtClean="0">
                <a:solidFill>
                  <a:srgbClr val="7030A0"/>
                </a:solidFill>
              </a:rPr>
              <a:t>এককোষী,আণুবীক্ষণিক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জীব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057400" y="9144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876800" y="1600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রাজ্য</a:t>
            </a:r>
            <a:r>
              <a:rPr lang="en-US" sz="3200" dirty="0" smtClean="0">
                <a:solidFill>
                  <a:srgbClr val="002060"/>
                </a:solidFill>
              </a:rPr>
              <a:t> ১ঃমনেরা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7" name="Picture 26" descr="000058Kalerkantho_18-11-26-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133601"/>
            <a:ext cx="1828800" cy="129539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24400" y="38862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বৈশিষ্ট্যঃ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১।</a:t>
            </a:r>
            <a:r>
              <a:rPr lang="en-US" dirty="0" smtClean="0">
                <a:solidFill>
                  <a:srgbClr val="00B0F0"/>
                </a:solidFill>
              </a:rPr>
              <a:t>এরা </a:t>
            </a:r>
            <a:r>
              <a:rPr lang="en-US" dirty="0" err="1" smtClean="0">
                <a:solidFill>
                  <a:srgbClr val="00B0F0"/>
                </a:solidFill>
              </a:rPr>
              <a:t>এককোষী,ফিলামেন্টাস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(</a:t>
            </a:r>
            <a:r>
              <a:rPr lang="en-US" dirty="0" err="1" smtClean="0">
                <a:solidFill>
                  <a:srgbClr val="00B0F0"/>
                </a:solidFill>
              </a:rPr>
              <a:t>একটির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একটি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কোষ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লম্বালম্বিভাবে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যুক্ত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হয়ে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ফিলামেন্ট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গঠন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করে</a:t>
            </a:r>
            <a:r>
              <a:rPr lang="en-US" dirty="0" smtClean="0">
                <a:solidFill>
                  <a:srgbClr val="00B0F0"/>
                </a:solidFill>
              </a:rPr>
              <a:t>),</a:t>
            </a:r>
            <a:r>
              <a:rPr lang="en-US" dirty="0" err="1" smtClean="0">
                <a:solidFill>
                  <a:srgbClr val="00B0F0"/>
                </a:solidFill>
              </a:rPr>
              <a:t>কলোনিয়াল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২।</a:t>
            </a:r>
            <a:r>
              <a:rPr lang="en-US" dirty="0" smtClean="0">
                <a:solidFill>
                  <a:srgbClr val="00B0F0"/>
                </a:solidFill>
              </a:rPr>
              <a:t>এদের </a:t>
            </a:r>
            <a:r>
              <a:rPr lang="en-US" dirty="0" err="1" smtClean="0">
                <a:solidFill>
                  <a:srgbClr val="00B0F0"/>
                </a:solidFill>
              </a:rPr>
              <a:t>কোষে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প্লাস্টিড,মাইটোকন্ড্রিয়া,এন্ডোপ্লাজ</a:t>
            </a:r>
            <a:r>
              <a:rPr lang="en-US" dirty="0" smtClean="0">
                <a:solidFill>
                  <a:srgbClr val="00B0F0"/>
                </a:solidFill>
              </a:rPr>
              <a:t>-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মিক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জালিকা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নেই।তবে,রাইবোজোম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আছে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৩।</a:t>
            </a:r>
            <a:r>
              <a:rPr lang="en-US" dirty="0" smtClean="0">
                <a:solidFill>
                  <a:srgbClr val="00B0F0"/>
                </a:solidFill>
              </a:rPr>
              <a:t>এরা </a:t>
            </a:r>
            <a:r>
              <a:rPr lang="en-US" dirty="0" err="1" smtClean="0">
                <a:solidFill>
                  <a:srgbClr val="00B0F0"/>
                </a:solidFill>
              </a:rPr>
              <a:t>শোষণ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পদ্ধতিতে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খাদ্যগ্রহণ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করে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</p:txBody>
      </p:sp>
      <p:pic>
        <p:nvPicPr>
          <p:cNvPr id="29" name="Picture 28" descr="Mitochondria-and-Plasti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057401"/>
            <a:ext cx="1143000" cy="838199"/>
          </a:xfrm>
          <a:prstGeom prst="rect">
            <a:avLst/>
          </a:prstGeom>
        </p:spPr>
      </p:pic>
      <p:pic>
        <p:nvPicPr>
          <p:cNvPr id="30" name="Picture 29" descr="1200px-Nucleus_ER_golgi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3400" y="1981200"/>
            <a:ext cx="762000" cy="914400"/>
          </a:xfrm>
          <a:prstGeom prst="rect">
            <a:avLst/>
          </a:prstGeom>
        </p:spPr>
      </p:pic>
      <p:pic>
        <p:nvPicPr>
          <p:cNvPr id="31" name="Picture 30" descr="010_small_subunit-1FK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30480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সুপার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কিংডম</a:t>
            </a:r>
            <a:r>
              <a:rPr lang="en-US" dirty="0" smtClean="0">
                <a:solidFill>
                  <a:srgbClr val="00B050"/>
                </a:solidFill>
              </a:rPr>
              <a:t> ২ঃইউক্যারিওটা(</a:t>
            </a:r>
            <a:r>
              <a:rPr lang="en-US" dirty="0" err="1" smtClean="0">
                <a:solidFill>
                  <a:srgbClr val="00B050"/>
                </a:solidFill>
              </a:rPr>
              <a:t>Eukaryota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Content Placeholder 5" descr="এককোষী-ও-বহুকোষী-প্রোটিস্টা-Protista-1024x57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95400" y="1447801"/>
            <a:ext cx="3124200" cy="2209800"/>
          </a:xfrm>
        </p:spPr>
      </p:pic>
      <p:sp>
        <p:nvSpPr>
          <p:cNvPr id="10" name="TextBox 9"/>
          <p:cNvSpPr txBox="1"/>
          <p:nvPr/>
        </p:nvSpPr>
        <p:spPr>
          <a:xfrm>
            <a:off x="1295400" y="3886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</a:rPr>
              <a:t>বৈশিষ্ট্যঃ</a:t>
            </a:r>
            <a:endParaRPr lang="en-US" sz="2400" dirty="0" smtClean="0">
              <a:solidFill>
                <a:srgbClr val="00B0F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১।এরা </a:t>
            </a:r>
            <a:r>
              <a:rPr lang="en-US" sz="2400" dirty="0" err="1" smtClean="0">
                <a:solidFill>
                  <a:srgbClr val="7030A0"/>
                </a:solidFill>
              </a:rPr>
              <a:t>প্রকৃতকোষী</a:t>
            </a:r>
            <a:r>
              <a:rPr lang="en-US" sz="2400" dirty="0" smtClean="0">
                <a:solidFill>
                  <a:srgbClr val="7030A0"/>
                </a:solidFill>
              </a:rPr>
              <a:t> [</a:t>
            </a:r>
            <a:r>
              <a:rPr lang="en-US" sz="2400" dirty="0" err="1" smtClean="0">
                <a:solidFill>
                  <a:srgbClr val="7030A0"/>
                </a:solidFill>
              </a:rPr>
              <a:t>নিউক্লিয়াস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সুগঠিত</a:t>
            </a:r>
            <a:r>
              <a:rPr lang="en-US" sz="2400" dirty="0" smtClean="0">
                <a:solidFill>
                  <a:srgbClr val="7030A0"/>
                </a:solidFill>
              </a:rPr>
              <a:t>]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২।এরা </a:t>
            </a:r>
            <a:r>
              <a:rPr lang="en-US" sz="2400" dirty="0" err="1" smtClean="0">
                <a:solidFill>
                  <a:srgbClr val="7030A0"/>
                </a:solidFill>
              </a:rPr>
              <a:t>এককোষী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বহুকোষী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জীব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৩।এরা </a:t>
            </a:r>
            <a:r>
              <a:rPr lang="en-US" sz="2400" dirty="0" err="1" smtClean="0">
                <a:solidFill>
                  <a:srgbClr val="7030A0"/>
                </a:solidFill>
              </a:rPr>
              <a:t>এককভাবে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কলোনি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আকারে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দলবদ্ধভাবে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বসবাস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করে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1752" y="304800"/>
            <a:ext cx="4038600" cy="57485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রাজ্যঃ২ঃপ্রোটিস্টা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Different-amoebas-on-abstract-background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2895600" cy="2133600"/>
          </a:xfrm>
        </p:spPr>
      </p:pic>
      <p:sp>
        <p:nvSpPr>
          <p:cNvPr id="10" name="TextBox 9"/>
          <p:cNvSpPr txBox="1"/>
          <p:nvPr/>
        </p:nvSpPr>
        <p:spPr>
          <a:xfrm>
            <a:off x="304800" y="34290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বৈশিষ্ট্যঃ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১।</a:t>
            </a:r>
            <a:r>
              <a:rPr lang="en-US" dirty="0" smtClean="0">
                <a:solidFill>
                  <a:srgbClr val="00B0F0"/>
                </a:solidFill>
              </a:rPr>
              <a:t>এরা </a:t>
            </a:r>
            <a:r>
              <a:rPr lang="en-US" dirty="0" err="1" smtClean="0">
                <a:solidFill>
                  <a:srgbClr val="00B0F0"/>
                </a:solidFill>
              </a:rPr>
              <a:t>এককোষী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বহুকোষী,একক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কলোনিয়াল</a:t>
            </a:r>
            <a:r>
              <a:rPr lang="en-US" dirty="0" smtClean="0">
                <a:solidFill>
                  <a:srgbClr val="00B0F0"/>
                </a:solidFill>
              </a:rPr>
              <a:t> {</a:t>
            </a:r>
            <a:r>
              <a:rPr lang="en-US" dirty="0" err="1" smtClean="0">
                <a:solidFill>
                  <a:srgbClr val="00B0F0"/>
                </a:solidFill>
              </a:rPr>
              <a:t>দলবদ্ধ</a:t>
            </a:r>
            <a:r>
              <a:rPr lang="en-US" dirty="0" smtClean="0">
                <a:solidFill>
                  <a:srgbClr val="00B0F0"/>
                </a:solidFill>
              </a:rPr>
              <a:t>}</a:t>
            </a:r>
            <a:r>
              <a:rPr lang="en-US" dirty="0" err="1" smtClean="0">
                <a:solidFill>
                  <a:srgbClr val="00B0F0"/>
                </a:solidFill>
              </a:rPr>
              <a:t>বা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ফিলামেন্টাস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এবং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সুগঠিত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নিউক্লিয়াস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বিশিষ্ট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২।</a:t>
            </a:r>
            <a:r>
              <a:rPr lang="en-US" dirty="0" smtClean="0">
                <a:solidFill>
                  <a:srgbClr val="00B0F0"/>
                </a:solidFill>
              </a:rPr>
              <a:t>এদের </a:t>
            </a:r>
            <a:r>
              <a:rPr lang="en-US" dirty="0" err="1" smtClean="0">
                <a:solidFill>
                  <a:srgbClr val="00B0F0"/>
                </a:solidFill>
              </a:rPr>
              <a:t>কোষে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ক্রোমাটিন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বস্তু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নিউক্লিয়ার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পর্দা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দ্বারা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পরিবৃত্ত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থাকে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৩।</a:t>
            </a:r>
            <a:r>
              <a:rPr lang="en-US" dirty="0" smtClean="0">
                <a:solidFill>
                  <a:srgbClr val="00B0F0"/>
                </a:solidFill>
              </a:rPr>
              <a:t>ক্রোমাটিন </a:t>
            </a:r>
            <a:r>
              <a:rPr lang="en-US" dirty="0" err="1" smtClean="0">
                <a:solidFill>
                  <a:srgbClr val="00B0F0"/>
                </a:solidFill>
              </a:rPr>
              <a:t>বস্তুতে</a:t>
            </a:r>
            <a:r>
              <a:rPr lang="en-US" dirty="0" smtClean="0">
                <a:solidFill>
                  <a:srgbClr val="00B0F0"/>
                </a:solidFill>
              </a:rPr>
              <a:t> DNA,RNA </a:t>
            </a:r>
            <a:r>
              <a:rPr lang="en-US" dirty="0" err="1" smtClean="0">
                <a:solidFill>
                  <a:srgbClr val="00B0F0"/>
                </a:solidFill>
              </a:rPr>
              <a:t>এবং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প্রোটিন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থাকে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৪।</a:t>
            </a:r>
            <a:r>
              <a:rPr lang="en-US" dirty="0" smtClean="0">
                <a:solidFill>
                  <a:srgbClr val="00B0F0"/>
                </a:solidFill>
              </a:rPr>
              <a:t>এরা </a:t>
            </a:r>
            <a:r>
              <a:rPr lang="en-US" dirty="0" err="1" smtClean="0">
                <a:solidFill>
                  <a:srgbClr val="00B0F0"/>
                </a:solidFill>
              </a:rPr>
              <a:t>খাদ্য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গ্রহণ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শোষণ,গ্রহণ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ফটোসিনথেটিক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পদ্ধতিতে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ঘটে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2" name="Picture 11" descr="DNA_1280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990600"/>
            <a:ext cx="1371600" cy="1066800"/>
          </a:xfrm>
          <a:prstGeom prst="rect">
            <a:avLst/>
          </a:prstGeom>
        </p:spPr>
      </p:pic>
      <p:pic>
        <p:nvPicPr>
          <p:cNvPr id="13" name="Picture 12" descr="RN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057400"/>
            <a:ext cx="1371600" cy="1143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05400" y="381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রাজ্যঃ৩ঃফানজাই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5" name="Picture 14" descr="mushro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295400"/>
            <a:ext cx="2286000" cy="1905000"/>
          </a:xfrm>
          <a:prstGeom prst="rect">
            <a:avLst/>
          </a:prstGeom>
        </p:spPr>
      </p:pic>
      <p:pic>
        <p:nvPicPr>
          <p:cNvPr id="16" name="Picture 15" descr="penicilli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1295401"/>
            <a:ext cx="2057400" cy="19049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0" y="403860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বৈশিষ্ট্যঃ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১।</a:t>
            </a:r>
            <a:r>
              <a:rPr lang="en-US" sz="2000" dirty="0" smtClean="0">
                <a:solidFill>
                  <a:srgbClr val="0070C0"/>
                </a:solidFill>
              </a:rPr>
              <a:t>এদের </a:t>
            </a:r>
            <a:r>
              <a:rPr lang="en-US" sz="2000" dirty="0" err="1" smtClean="0">
                <a:solidFill>
                  <a:srgbClr val="0070C0"/>
                </a:solidFill>
              </a:rPr>
              <a:t>অধিকাংশই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স্থলজ,মৃতজীবী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বা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পরজীবী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২।</a:t>
            </a:r>
            <a:r>
              <a:rPr lang="en-US" sz="2000" dirty="0" smtClean="0">
                <a:solidFill>
                  <a:srgbClr val="0070C0"/>
                </a:solidFill>
              </a:rPr>
              <a:t>এদের </a:t>
            </a:r>
            <a:r>
              <a:rPr lang="en-US" sz="2000" dirty="0" err="1" smtClean="0">
                <a:solidFill>
                  <a:srgbClr val="0070C0"/>
                </a:solidFill>
              </a:rPr>
              <a:t>দেহ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এককোষী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অথবা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মাইসেলিয়াম</a:t>
            </a:r>
            <a:r>
              <a:rPr lang="en-US" sz="2000" dirty="0" smtClean="0">
                <a:solidFill>
                  <a:srgbClr val="0070C0"/>
                </a:solidFill>
              </a:rPr>
              <a:t> [</a:t>
            </a:r>
            <a:r>
              <a:rPr lang="en-US" sz="2000" dirty="0" err="1" smtClean="0">
                <a:solidFill>
                  <a:srgbClr val="0070C0"/>
                </a:solidFill>
              </a:rPr>
              <a:t>সরু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সুতার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মতো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অংশ</a:t>
            </a:r>
            <a:r>
              <a:rPr lang="en-US" sz="2000" dirty="0" smtClean="0">
                <a:solidFill>
                  <a:srgbClr val="0070C0"/>
                </a:solidFill>
              </a:rPr>
              <a:t>]</a:t>
            </a:r>
            <a:r>
              <a:rPr lang="en-US" sz="2000" dirty="0" err="1" smtClean="0">
                <a:solidFill>
                  <a:srgbClr val="0070C0"/>
                </a:solidFill>
              </a:rPr>
              <a:t>দিয়ে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গঠিত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৩।</a:t>
            </a:r>
            <a:r>
              <a:rPr lang="en-US" sz="2000" dirty="0" smtClean="0">
                <a:solidFill>
                  <a:srgbClr val="0070C0"/>
                </a:solidFill>
              </a:rPr>
              <a:t>এগুলোর </a:t>
            </a:r>
            <a:r>
              <a:rPr lang="en-US" sz="2000" dirty="0" err="1" smtClean="0">
                <a:solidFill>
                  <a:srgbClr val="0070C0"/>
                </a:solidFill>
              </a:rPr>
              <a:t>নিউক্লিয়াস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সুগঠিত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৪।</a:t>
            </a:r>
            <a:r>
              <a:rPr lang="en-US" sz="2000" dirty="0" smtClean="0">
                <a:solidFill>
                  <a:srgbClr val="0070C0"/>
                </a:solidFill>
              </a:rPr>
              <a:t>এদের </a:t>
            </a:r>
            <a:r>
              <a:rPr lang="en-US" sz="2000" dirty="0" err="1" smtClean="0">
                <a:solidFill>
                  <a:srgbClr val="0070C0"/>
                </a:solidFill>
              </a:rPr>
              <a:t>দেহে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ক্লোরোপ্লাস্ট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অনুপস্থিত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9" name="Picture 18" descr="প্লাস্টিড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3200400"/>
            <a:ext cx="1981200" cy="914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"/>
            <a:ext cx="4038600" cy="6248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রাজ্যঃ৪ঃপ্লান্টি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plant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2438400" cy="2286000"/>
          </a:xfrm>
        </p:spPr>
      </p:pic>
      <p:sp>
        <p:nvSpPr>
          <p:cNvPr id="9" name="TextBox 8"/>
          <p:cNvSpPr txBox="1"/>
          <p:nvPr/>
        </p:nvSpPr>
        <p:spPr>
          <a:xfrm>
            <a:off x="457200" y="32766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বৈশিষ্ট্যঃ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১।</a:t>
            </a:r>
            <a:r>
              <a:rPr lang="en-US" sz="2400" dirty="0" smtClean="0">
                <a:solidFill>
                  <a:srgbClr val="0070C0"/>
                </a:solidFill>
              </a:rPr>
              <a:t>এরা </a:t>
            </a:r>
            <a:r>
              <a:rPr lang="en-US" sz="2400" dirty="0" err="1" smtClean="0">
                <a:solidFill>
                  <a:srgbClr val="0070C0"/>
                </a:solidFill>
              </a:rPr>
              <a:t>প্রকৃত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নিউক্লিয়াসযুক্ত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সালোকসংশ্লেষণকারী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উদ্ভিদ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২।</a:t>
            </a:r>
            <a:r>
              <a:rPr lang="en-US" sz="2400" dirty="0" smtClean="0">
                <a:solidFill>
                  <a:srgbClr val="0070C0"/>
                </a:solidFill>
              </a:rPr>
              <a:t>এদের </a:t>
            </a:r>
            <a:r>
              <a:rPr lang="en-US" sz="2400" dirty="0" err="1" smtClean="0">
                <a:solidFill>
                  <a:srgbClr val="0070C0"/>
                </a:solidFill>
              </a:rPr>
              <a:t>দেহে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উন্নত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টিস্যুতন্ত্র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বিদ্যমান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৩।</a:t>
            </a:r>
            <a:r>
              <a:rPr lang="en-US" sz="2400" dirty="0" smtClean="0">
                <a:solidFill>
                  <a:srgbClr val="0070C0"/>
                </a:solidFill>
              </a:rPr>
              <a:t>এদের </a:t>
            </a:r>
            <a:r>
              <a:rPr lang="en-US" sz="2400" dirty="0" err="1" smtClean="0">
                <a:solidFill>
                  <a:srgbClr val="0070C0"/>
                </a:solidFill>
              </a:rPr>
              <a:t>ভ্রুণ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সৃষ্টি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হয়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এবং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তা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থেকে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ডিপ্লয়েড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পর্যায়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শুরু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হয়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৪।</a:t>
            </a:r>
            <a:r>
              <a:rPr lang="en-US" sz="2400" dirty="0" smtClean="0">
                <a:solidFill>
                  <a:srgbClr val="0070C0"/>
                </a:solidFill>
              </a:rPr>
              <a:t>এরা </a:t>
            </a:r>
            <a:r>
              <a:rPr lang="en-US" sz="2400" dirty="0" err="1" smtClean="0">
                <a:solidFill>
                  <a:srgbClr val="0070C0"/>
                </a:solidFill>
              </a:rPr>
              <a:t>সপুষ্পক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উদ্ভিদ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 descr="nucle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24000"/>
            <a:ext cx="1905000" cy="1600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/>
          <p:cNvSpPr txBox="1"/>
          <p:nvPr/>
        </p:nvSpPr>
        <p:spPr>
          <a:xfrm>
            <a:off x="4876800" y="3048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রাজ্যঃ৫ঃঅ্যানিমেলিয়া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6" name="Picture 15" descr="animal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838200"/>
            <a:ext cx="2590800" cy="228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9200" y="3352800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বৈশিষ্ট্যঃ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১।</a:t>
            </a:r>
            <a:r>
              <a:rPr lang="en-US" sz="2000" dirty="0" smtClean="0">
                <a:solidFill>
                  <a:srgbClr val="0070C0"/>
                </a:solidFill>
              </a:rPr>
              <a:t>এরা </a:t>
            </a:r>
            <a:r>
              <a:rPr lang="en-US" sz="2000" dirty="0" err="1" smtClean="0">
                <a:solidFill>
                  <a:srgbClr val="0070C0"/>
                </a:solidFill>
              </a:rPr>
              <a:t>নিউক্লিয়াসবিশিষ্ট</a:t>
            </a:r>
            <a:r>
              <a:rPr lang="en-US" sz="2000" dirty="0" smtClean="0">
                <a:solidFill>
                  <a:srgbClr val="0070C0"/>
                </a:solidFill>
              </a:rPr>
              <a:t> ও </a:t>
            </a:r>
            <a:r>
              <a:rPr lang="en-US" sz="2000" dirty="0" err="1" smtClean="0">
                <a:solidFill>
                  <a:srgbClr val="0070C0"/>
                </a:solidFill>
              </a:rPr>
              <a:t>বহুকোষী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err="1" smtClean="0">
                <a:solidFill>
                  <a:srgbClr val="0070C0"/>
                </a:solidFill>
              </a:rPr>
              <a:t>প্রাণী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২।</a:t>
            </a:r>
            <a:r>
              <a:rPr lang="en-US" sz="2000" dirty="0" smtClean="0">
                <a:solidFill>
                  <a:srgbClr val="0070C0"/>
                </a:solidFill>
              </a:rPr>
              <a:t>এদের </a:t>
            </a:r>
            <a:r>
              <a:rPr lang="en-US" sz="2000" dirty="0" err="1" smtClean="0">
                <a:solidFill>
                  <a:srgbClr val="0070C0"/>
                </a:solidFill>
              </a:rPr>
              <a:t>কোষে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কোন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জড়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কোষপ্রাচীর</a:t>
            </a:r>
            <a:r>
              <a:rPr lang="en-US" sz="20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en-US" sz="2000" dirty="0" err="1" smtClean="0">
                <a:solidFill>
                  <a:srgbClr val="0070C0"/>
                </a:solidFill>
              </a:rPr>
              <a:t>প্লাস্টিড</a:t>
            </a:r>
            <a:r>
              <a:rPr lang="en-US" sz="2000" dirty="0" smtClean="0">
                <a:solidFill>
                  <a:srgbClr val="0070C0"/>
                </a:solidFill>
              </a:rPr>
              <a:t> ও </a:t>
            </a:r>
            <a:r>
              <a:rPr lang="en-US" sz="2000" dirty="0" err="1" smtClean="0">
                <a:solidFill>
                  <a:srgbClr val="0070C0"/>
                </a:solidFill>
              </a:rPr>
              <a:t>কোষগহবর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নেই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৩।</a:t>
            </a:r>
            <a:r>
              <a:rPr lang="en-US" sz="2000" dirty="0" smtClean="0">
                <a:solidFill>
                  <a:srgbClr val="0070C0"/>
                </a:solidFill>
              </a:rPr>
              <a:t>এরা </a:t>
            </a:r>
            <a:r>
              <a:rPr lang="en-US" sz="2000" dirty="0" err="1" smtClean="0">
                <a:solidFill>
                  <a:srgbClr val="0070C0"/>
                </a:solidFill>
              </a:rPr>
              <a:t>পরভোজী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৪।</a:t>
            </a:r>
            <a:r>
              <a:rPr lang="en-US" sz="2000" dirty="0" smtClean="0">
                <a:solidFill>
                  <a:srgbClr val="0070C0"/>
                </a:solidFill>
              </a:rPr>
              <a:t>এরা </a:t>
            </a:r>
            <a:r>
              <a:rPr lang="en-US" sz="2000" dirty="0" err="1" smtClean="0">
                <a:solidFill>
                  <a:srgbClr val="0070C0"/>
                </a:solidFill>
              </a:rPr>
              <a:t>খাদ্য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গলাধঃকরণ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করে,দেহে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জটিল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টিস্যুতন্ত্র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বিদ্যমান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মূল্যায়ন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52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নিচের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প্রাণীগুলোর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মধ্যে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কোনটি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কোন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রাজ্যভুক্ত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তা্র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নাম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বলো</a:t>
            </a:r>
            <a:r>
              <a:rPr lang="en-US" sz="2800" dirty="0" smtClean="0">
                <a:solidFill>
                  <a:srgbClr val="7030A0"/>
                </a:solidFill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0" name="Picture 9" descr="five kingdo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09800"/>
            <a:ext cx="5105400" cy="3886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62400" y="3657600"/>
            <a:ext cx="12192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43600" y="4572000"/>
            <a:ext cx="8382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81600" y="5791200"/>
            <a:ext cx="9906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24200" y="5562600"/>
            <a:ext cx="1066800" cy="381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14600" y="4572000"/>
            <a:ext cx="9144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4" dur="123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5" dur="123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7" dur="123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</a:rPr>
              <a:t>বাড়ির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কাজ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তোমার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বাড়ির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চারপাশের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জীবগুলো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পর্যবেক্ষণ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কোনটি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কোন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রাজ্যভুক্ত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তা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লিখে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নিয়ে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আসবে</a:t>
            </a:r>
            <a:r>
              <a:rPr lang="en-US" sz="3200" dirty="0" smtClean="0">
                <a:solidFill>
                  <a:srgbClr val="0070C0"/>
                </a:solidFill>
              </a:rPr>
              <a:t>।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ght blue 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8915400" cy="716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2895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</a:rPr>
              <a:t>ধন্যবাদ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IMG_20201006_1047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209800"/>
            <a:ext cx="1600200" cy="1524000"/>
          </a:xfrm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914400" y="1676400"/>
            <a:ext cx="1905000" cy="733425"/>
          </a:xfrm>
        </p:spPr>
        <p:txBody>
          <a:bodyPr/>
          <a:lstStyle/>
          <a:p>
            <a:r>
              <a:rPr lang="en-US" sz="2800" dirty="0" err="1" smtClean="0"/>
              <a:t>পরিচিতি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724400" y="2133600"/>
            <a:ext cx="4041775" cy="22098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বিষয়ঃজীব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বিজ্ঞান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শ্রেণিঃনবম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অধ্যায়ঃপ্রথম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জ়ীবন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পাঠ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পাঠঃজীবের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শ্রেণীবিন্যাস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8862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শামীমা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নাসরিন</a:t>
            </a:r>
            <a:endParaRPr lang="en-US" sz="2000" dirty="0" smtClean="0"/>
          </a:p>
          <a:p>
            <a:r>
              <a:rPr lang="en-US" sz="2000" dirty="0" err="1" smtClean="0"/>
              <a:t>সহকারী</a:t>
            </a:r>
            <a:r>
              <a:rPr lang="en-US" sz="2000" dirty="0" smtClean="0"/>
              <a:t> 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বিজ্ঞান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খাজাপুর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একরামিয়া</a:t>
            </a:r>
            <a:r>
              <a:rPr lang="en-US" sz="2000" dirty="0" smtClean="0"/>
              <a:t> </a:t>
            </a:r>
            <a:r>
              <a:rPr lang="en-US" sz="2000" dirty="0" err="1" smtClean="0"/>
              <a:t>ফাযিল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স্নাতক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মাদরাসা</a:t>
            </a:r>
            <a:endParaRPr lang="en-US" sz="2000" dirty="0" smtClean="0"/>
          </a:p>
          <a:p>
            <a:r>
              <a:rPr lang="en-US" sz="2000" dirty="0" err="1" smtClean="0"/>
              <a:t>ফুলবাড়ি,দিনাজপুর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04800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খাজাপুর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একরামিয়া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ফাযিল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স্নাতক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মাদরাসা</a:t>
            </a: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err="1" smtClean="0">
                <a:solidFill>
                  <a:srgbClr val="0070C0"/>
                </a:solidFill>
              </a:rPr>
              <a:t>ফুলবাড়ী,দিনাজপুর</a:t>
            </a:r>
            <a:r>
              <a:rPr lang="en-US" sz="3600" dirty="0" smtClean="0">
                <a:solidFill>
                  <a:srgbClr val="0070C0"/>
                </a:solidFill>
              </a:rPr>
              <a:t>।(</a:t>
            </a:r>
            <a:r>
              <a:rPr lang="en-US" sz="3600" dirty="0" err="1" smtClean="0">
                <a:solidFill>
                  <a:srgbClr val="0070C0"/>
                </a:solidFill>
              </a:rPr>
              <a:t>অনলাইন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ক্লাস</a:t>
            </a:r>
            <a:r>
              <a:rPr lang="en-US" sz="3600" dirty="0" smtClean="0">
                <a:solidFill>
                  <a:srgbClr val="0070C0"/>
                </a:solidFill>
              </a:rPr>
              <a:t>)২০২০ইং</a:t>
            </a:r>
            <a:endParaRPr lang="en-US" sz="36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</a:rPr>
              <a:t>নিচের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চিত্রগুলো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লক্ষ্য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করো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17" name="Content Placeholder 16" descr="five kingdom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800" y="1981200"/>
            <a:ext cx="5943600" cy="4343400"/>
          </a:xfrm>
        </p:spPr>
      </p:pic>
      <p:sp>
        <p:nvSpPr>
          <p:cNvPr id="20" name="Rectangle 19"/>
          <p:cNvSpPr/>
          <p:nvPr/>
        </p:nvSpPr>
        <p:spPr>
          <a:xfrm>
            <a:off x="3657600" y="365760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19800" y="46482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81600" y="60960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57400" y="47244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43200" y="58674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</a:rPr>
              <a:t>জীবের</a:t>
            </a:r>
            <a:r>
              <a:rPr lang="en-US" sz="4000" dirty="0" smtClean="0">
                <a:solidFill>
                  <a:srgbClr val="7030A0"/>
                </a:solidFill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</a:rPr>
              <a:t>শ্রেণিবিন্যাস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13" name="Content Placeholder 12" descr="215710kalerkantho-4--2018-07-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33601"/>
            <a:ext cx="3962400" cy="2948734"/>
          </a:xfrm>
        </p:spPr>
      </p:pic>
      <p:pic>
        <p:nvPicPr>
          <p:cNvPr id="14" name="Content Placeholder 13" descr="Microbiology-Testing-Kits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2709029"/>
            <a:ext cx="4038600" cy="200667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</a:rPr>
              <a:t>শিখনফল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812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এই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পাঠ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শেষে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শিক্ষার্থীরা</a:t>
            </a:r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</a:rPr>
              <a:t>জীবের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শ্রেণীবিন্যাসের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ধারণা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ব্যাখ্যা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পারবে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    </a:t>
            </a:r>
            <a:r>
              <a:rPr lang="en-US" sz="3200" dirty="0" err="1" smtClean="0">
                <a:solidFill>
                  <a:srgbClr val="0070C0"/>
                </a:solidFill>
              </a:rPr>
              <a:t>জীবের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শ্রেণীবিন্যাসের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মূল্যায়ন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পারবে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    </a:t>
            </a:r>
            <a:r>
              <a:rPr lang="en-US" sz="3200" dirty="0" err="1" smtClean="0">
                <a:solidFill>
                  <a:srgbClr val="0070C0"/>
                </a:solidFill>
              </a:rPr>
              <a:t>জীবের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শ্রেণীবিন্যাসকরণ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পদ্ধতি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বর্ণনা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পারবে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457200" y="2667000"/>
            <a:ext cx="381000" cy="304800"/>
          </a:xfrm>
          <a:prstGeom prst="star4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457200" y="3124200"/>
            <a:ext cx="381000" cy="304800"/>
          </a:xfrm>
          <a:prstGeom prst="star4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457200" y="3581400"/>
            <a:ext cx="381000" cy="381000"/>
          </a:xfrm>
          <a:prstGeom prst="star4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6800" y="2895600"/>
            <a:ext cx="68580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err="1" smtClean="0">
                <a:solidFill>
                  <a:srgbClr val="002060"/>
                </a:solidFill>
              </a:rPr>
              <a:t>উত্তরঃজানা,বোঝা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এবং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শেখার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সুবিধার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জন্য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এই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অসংখ্য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জীবকে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সুষ্ঠুভাবে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বিন্যাস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করা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বা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সাজানোর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প্রয়োজন।এই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সাজানোর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প্রক্রিয়াকে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শ্রেণিবিন্যাস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বলে</a:t>
            </a:r>
            <a:r>
              <a:rPr lang="en-US" sz="4500" dirty="0" smtClean="0">
                <a:solidFill>
                  <a:srgbClr val="002060"/>
                </a:solidFill>
              </a:rPr>
              <a:t>।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69342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প্রশ্নঃ১। </a:t>
            </a:r>
            <a:r>
              <a:rPr lang="en-US" dirty="0" err="1" smtClean="0">
                <a:solidFill>
                  <a:srgbClr val="FF0000"/>
                </a:solidFill>
              </a:rPr>
              <a:t>শ্রেণিবিন্যাস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বলে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239000" cy="28956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উত্তরঃশ্রেণিবিন্যাসের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লক্ষ্য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একটি।তা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হচ্ছে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এই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</a:rPr>
              <a:t>বিশাল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এবং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বৈচিত্রময়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জীবজগতকে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সহজভাবে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অল্প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পরিশ্রমে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এবং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অল্প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সময়ে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সঠিকভাবে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জানা।এবং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শ্রেণিবিন্যাসের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উদ্দেশ্য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হলো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প্রতিটি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জীবের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দল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এবং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উপদল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সম্বন্ধে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জ্ঞান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আহরণ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করা।জীবজগতের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ভিন্নতার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দিকে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আলোকপাত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করে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আহরিত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জ্ঞানকে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সঠিকভাবে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সংরক্ষণ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করা,সংক্ষিপ্তভাবে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উপস্থাপন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করা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এবং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প্রতিটি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জীবকে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শনাক্ত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করে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তার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নামকরণের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ব্যবস্থা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করা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</a:rPr>
              <a:t>এবং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মানবকল্যাণে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প্রয়োজনীয়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জীবগুলোকে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শনাক্ত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করে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তাদের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সংরক্ষণে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সচেতন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হওয়া</a:t>
            </a:r>
            <a:r>
              <a:rPr lang="en-US" sz="2000" dirty="0" smtClean="0">
                <a:solidFill>
                  <a:srgbClr val="002060"/>
                </a:solidFill>
              </a:rPr>
              <a:t>।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প্রশ্নঃ২। </a:t>
            </a:r>
            <a:r>
              <a:rPr lang="en-US" dirty="0" err="1" smtClean="0">
                <a:solidFill>
                  <a:srgbClr val="FF0000"/>
                </a:solidFill>
              </a:rPr>
              <a:t>শ্রেণিবিন্যাসের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উদ্দেশ্য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কি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</a:rPr>
              <a:t>জীবজগ</a:t>
            </a:r>
            <a:r>
              <a:rPr lang="en-US" sz="4400" dirty="0" smtClean="0">
                <a:solidFill>
                  <a:srgbClr val="C00000"/>
                </a:solidFill>
              </a:rPr>
              <a:t>ৎ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7" name="Content Placeholder 6" descr="Carolus_Linnaeus_(cleaned_up_version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8225" y="1447801"/>
            <a:ext cx="1687775" cy="1828799"/>
          </a:xfrm>
        </p:spPr>
      </p:pic>
      <p:pic>
        <p:nvPicPr>
          <p:cNvPr id="9" name="Content Placeholder 8" descr="Whittaker-Robert-H-1920-198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1447801"/>
            <a:ext cx="1295400" cy="1295400"/>
          </a:xfrm>
        </p:spPr>
      </p:pic>
      <p:sp>
        <p:nvSpPr>
          <p:cNvPr id="8" name="TextBox 7"/>
          <p:cNvSpPr txBox="1"/>
          <p:nvPr/>
        </p:nvSpPr>
        <p:spPr>
          <a:xfrm>
            <a:off x="2362200" y="2667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ক্যারোলাস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লিনিয়াস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(1707-1778)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213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আর.এইচ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হুইট্টেকার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2819400"/>
            <a:ext cx="2971800" cy="2895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001414kalerkantho-12-2017-11-20-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819400"/>
            <a:ext cx="3352800" cy="28956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5410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আর.এইচ.হুইট্টেকার</a:t>
            </a:r>
            <a:r>
              <a:rPr lang="en-US" sz="2800" dirty="0" smtClean="0">
                <a:solidFill>
                  <a:srgbClr val="0070C0"/>
                </a:solidFill>
              </a:rPr>
              <a:t> ১৯৬৯ </a:t>
            </a:r>
            <a:r>
              <a:rPr lang="en-US" sz="2800" dirty="0" err="1" smtClean="0">
                <a:solidFill>
                  <a:srgbClr val="0070C0"/>
                </a:solidFill>
              </a:rPr>
              <a:t>সালে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জীবজগতকে</a:t>
            </a:r>
            <a:r>
              <a:rPr lang="en-US" sz="2800" dirty="0" smtClean="0">
                <a:solidFill>
                  <a:srgbClr val="0070C0"/>
                </a:solidFill>
              </a:rPr>
              <a:t> ৫ </a:t>
            </a:r>
            <a:r>
              <a:rPr lang="en-US" sz="2800" dirty="0" err="1" smtClean="0">
                <a:solidFill>
                  <a:srgbClr val="0070C0"/>
                </a:solidFill>
              </a:rPr>
              <a:t>টি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রাজ্যে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ভাগ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করেন</a:t>
            </a:r>
            <a:r>
              <a:rPr lang="en-US" sz="2800" dirty="0" smtClean="0">
                <a:solidFill>
                  <a:srgbClr val="0070C0"/>
                </a:solidFill>
              </a:rPr>
              <a:t>।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জীবজগ</a:t>
            </a:r>
            <a:r>
              <a:rPr lang="en-US" sz="2400" dirty="0" smtClean="0">
                <a:solidFill>
                  <a:srgbClr val="002060"/>
                </a:solidFill>
              </a:rPr>
              <a:t>ৎ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2286000" y="4267200"/>
            <a:ext cx="3048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43000" y="4419600"/>
            <a:ext cx="25146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1143000" y="4495800"/>
            <a:ext cx="794" cy="79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3581400" y="4495800"/>
            <a:ext cx="1524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1143000" y="4495800"/>
            <a:ext cx="1524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2000" y="464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উদ্ভিদজগ</a:t>
            </a:r>
            <a:r>
              <a:rPr lang="en-US" dirty="0" smtClean="0">
                <a:solidFill>
                  <a:srgbClr val="002060"/>
                </a:solidFill>
              </a:rPr>
              <a:t>ৎ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4200" y="464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প্রাণীজগ</a:t>
            </a:r>
            <a:r>
              <a:rPr lang="en-US" dirty="0" smtClean="0">
                <a:solidFill>
                  <a:srgbClr val="002060"/>
                </a:solidFill>
              </a:rPr>
              <a:t>ৎ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8200" y="3429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</a:rPr>
              <a:t>জীবজগ</a:t>
            </a:r>
            <a:r>
              <a:rPr lang="en-US" sz="4400" dirty="0" smtClean="0">
                <a:solidFill>
                  <a:srgbClr val="C00000"/>
                </a:solidFill>
              </a:rPr>
              <a:t>ৎ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8" name="Content Placeholder 7" descr="Lynn_Marguli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0413" y="1371600"/>
            <a:ext cx="2897188" cy="3733800"/>
          </a:xfrm>
        </p:spPr>
      </p:pic>
      <p:pic>
        <p:nvPicPr>
          <p:cNvPr id="10" name="Content Placeholder 9" descr="udvid_sranibinna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  <p:sp>
        <p:nvSpPr>
          <p:cNvPr id="9" name="TextBox 8"/>
          <p:cNvSpPr txBox="1"/>
          <p:nvPr/>
        </p:nvSpPr>
        <p:spPr>
          <a:xfrm>
            <a:off x="1828800" y="5105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মারগুলিস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7150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মারগুলিস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</a:rPr>
              <a:t>Margulis</a:t>
            </a:r>
            <a:r>
              <a:rPr lang="en-US" sz="2400" dirty="0" smtClean="0">
                <a:solidFill>
                  <a:srgbClr val="002060"/>
                </a:solidFill>
              </a:rPr>
              <a:t>)1974 </a:t>
            </a:r>
            <a:r>
              <a:rPr lang="en-US" sz="2400" dirty="0" err="1" smtClean="0">
                <a:solidFill>
                  <a:srgbClr val="002060"/>
                </a:solidFill>
              </a:rPr>
              <a:t>সালে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সমস্ত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জীবজগতকে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দুটি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সুপার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কিংডমে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ভাগ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এবং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পাঁচটি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রাজ্যকে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দুটি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সুপার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কিংডমের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আওতাভুক্ত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করেন</a:t>
            </a:r>
            <a:r>
              <a:rPr lang="en-US" sz="2400" dirty="0" smtClean="0">
                <a:solidFill>
                  <a:srgbClr val="002060"/>
                </a:solidFill>
              </a:rPr>
              <a:t>।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725</TotalTime>
  <Words>468</Words>
  <Application>Microsoft Office PowerPoint</Application>
  <PresentationFormat>On-screen Show (4:3)</PresentationFormat>
  <Paragraphs>82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Slide 1</vt:lpstr>
      <vt:lpstr>Slide 2</vt:lpstr>
      <vt:lpstr>নিচের চিত্রগুলো লক্ষ্য করো</vt:lpstr>
      <vt:lpstr>জীবের  শ্রেণিবিন্যাস</vt:lpstr>
      <vt:lpstr>শিখনফল</vt:lpstr>
      <vt:lpstr>প্রশ্নঃ১। শ্রেণিবিন্যাস কাকে বলে?</vt:lpstr>
      <vt:lpstr>প্রশ্নঃ২। শ্রেণিবিন্যাসের লক্ষ্য ও উদ্দেশ্য কি?</vt:lpstr>
      <vt:lpstr>জীবজগৎ</vt:lpstr>
      <vt:lpstr>জীবজগৎ</vt:lpstr>
      <vt:lpstr>সুপার কিংডম ১-Prokaryotae(প্রোক্যারিওটা)</vt:lpstr>
      <vt:lpstr>সুপার কিংডম ২ঃইউক্যারিওটা(Eukaryota)</vt:lpstr>
      <vt:lpstr>Slide 12</vt:lpstr>
      <vt:lpstr>Slide 13</vt:lpstr>
      <vt:lpstr>মূল্যায়ন</vt:lpstr>
      <vt:lpstr>বাড়ির কাজ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OCTAC</dc:creator>
  <cp:lastModifiedBy>OCTAC</cp:lastModifiedBy>
  <cp:revision>200</cp:revision>
  <dcterms:created xsi:type="dcterms:W3CDTF">2006-08-16T00:00:00Z</dcterms:created>
  <dcterms:modified xsi:type="dcterms:W3CDTF">2020-10-08T14:18:44Z</dcterms:modified>
</cp:coreProperties>
</file>