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346" r:id="rId4"/>
    <p:sldId id="348" r:id="rId5"/>
    <p:sldId id="263" r:id="rId6"/>
    <p:sldId id="329" r:id="rId7"/>
    <p:sldId id="350" r:id="rId8"/>
    <p:sldId id="364" r:id="rId9"/>
    <p:sldId id="270" r:id="rId10"/>
    <p:sldId id="366" r:id="rId11"/>
    <p:sldId id="368" r:id="rId12"/>
    <p:sldId id="370" r:id="rId13"/>
    <p:sldId id="297" r:id="rId14"/>
    <p:sldId id="372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8B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EBFA-C309-4E27-AD8C-CA3BCDB3D22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F6B57-FD9D-4BD2-BC02-F476A4B1A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47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hahneoazmd@yahoo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UFIuE4MD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932" y="289140"/>
            <a:ext cx="6426559" cy="1025793"/>
          </a:xfrm>
          <a:ln/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Welcome to all</a:t>
            </a:r>
          </a:p>
        </p:txBody>
      </p:sp>
      <p:pic>
        <p:nvPicPr>
          <p:cNvPr id="1026" name="Picture 2" descr="C:\Users\FC\AppData\Roaming\Microsoft\Windows\Network Shortcuts\eiffel1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6915" y="1705474"/>
            <a:ext cx="9444446" cy="4669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16754022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Let’s be introduced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2028B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1311195"/>
            <a:ext cx="4415246" cy="238960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961119" y="2899954"/>
            <a:ext cx="2481944" cy="940526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strongly attracted and interested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83772" y="1397724"/>
            <a:ext cx="2573383" cy="80989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Fascinated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36423" y="4029415"/>
            <a:ext cx="4467497" cy="25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940526" y="5747658"/>
            <a:ext cx="2403566" cy="71976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Forerunner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9000309" y="5133703"/>
            <a:ext cx="2625634" cy="155448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 </a:t>
            </a:r>
            <a:r>
              <a:rPr lang="en-US" sz="1200" b="1" dirty="0" smtClean="0"/>
              <a:t>forerunner</a:t>
            </a:r>
            <a:r>
              <a:rPr lang="en-US" sz="1200" dirty="0" smtClean="0"/>
              <a:t> is someone or something that came before and paved the way for something today.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Let’s be introduced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2028B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549" y="1311195"/>
            <a:ext cx="4441371" cy="238960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961119" y="2534194"/>
            <a:ext cx="2481944" cy="1436915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</a:t>
            </a:r>
            <a:r>
              <a:rPr lang="en-US" sz="1600" b="1" dirty="0" smtClean="0"/>
              <a:t> point at which something changes direction 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83772" y="1397724"/>
            <a:ext cx="2573383" cy="80989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Turning Point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49723" y="3935866"/>
            <a:ext cx="4440896" cy="27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940526" y="5747658"/>
            <a:ext cx="2403566" cy="71976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Audience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9000309" y="5590904"/>
            <a:ext cx="2625634" cy="850392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Spectators/listeners/viewers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Let’s be introduced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2028B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66" y="1311195"/>
            <a:ext cx="4781005" cy="238960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961118" y="2534194"/>
            <a:ext cx="2899956" cy="1436915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Unthinkable/ inconceivable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783772" y="1397724"/>
            <a:ext cx="2573383" cy="80989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Unimaginable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4353" y="3935866"/>
            <a:ext cx="4767943" cy="27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940526" y="5747658"/>
            <a:ext cx="2403566" cy="71976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Enthusiastically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9000309" y="5107577"/>
            <a:ext cx="2625634" cy="1333719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 </a:t>
            </a:r>
            <a:r>
              <a:rPr lang="en-US" sz="2000" b="1" dirty="0" smtClean="0"/>
              <a:t>In </a:t>
            </a:r>
            <a:r>
              <a:rPr lang="en-US" sz="2000" b="1" dirty="0" smtClean="0"/>
              <a:t>a way that shows enthusiasm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9908" y="1361483"/>
            <a:ext cx="8229600" cy="494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Open ended questions</a:t>
            </a:r>
            <a:r>
              <a:rPr lang="en-US" sz="2000" dirty="0" smtClean="0">
                <a:solidFill>
                  <a:srgbClr val="7030A0"/>
                </a:solidFill>
              </a:rPr>
              <a:t>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128631" y="262410"/>
            <a:ext cx="3095897" cy="10189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Group </a:t>
            </a:r>
            <a:r>
              <a:rPr lang="en-US" sz="4000" dirty="0" smtClean="0"/>
              <a:t>Work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8000" y="2116183"/>
            <a:ext cx="11277600" cy="4415246"/>
          </a:xfrm>
        </p:spPr>
        <p:txBody>
          <a:bodyPr/>
          <a:lstStyle/>
          <a:p>
            <a:r>
              <a:rPr lang="en-US" dirty="0" smtClean="0"/>
              <a:t>1. What is mime?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Ans. Mime is </a:t>
            </a:r>
            <a:r>
              <a:rPr lang="en-US" dirty="0" smtClean="0">
                <a:solidFill>
                  <a:srgbClr val="00B050"/>
                </a:solidFill>
              </a:rPr>
              <a:t>the theatrical technique of suggesting action, character, or emotion without words, using only gesture, expression, and movement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2. What helped </a:t>
            </a:r>
            <a:r>
              <a:rPr lang="en-US" dirty="0" err="1" smtClean="0"/>
              <a:t>Majumder</a:t>
            </a:r>
            <a:r>
              <a:rPr lang="en-US" dirty="0" smtClean="0"/>
              <a:t> to express himself clearly while performing mime?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Ans. His keen sense of rhythm helped him </a:t>
            </a:r>
            <a:r>
              <a:rPr lang="en-US" dirty="0" smtClean="0">
                <a:solidFill>
                  <a:srgbClr val="00B050"/>
                </a:solidFill>
              </a:rPr>
              <a:t>to express himself clearly while performing mime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3. What did he depict  through his performance at the beginning?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Ans. He depicted the day-to-day life of the people- their sadness, tears as well as their happiness and laughter.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9908" y="1361483"/>
            <a:ext cx="8229600" cy="494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Open ended questions</a:t>
            </a:r>
            <a:r>
              <a:rPr lang="en-US" sz="2000" dirty="0" smtClean="0">
                <a:solidFill>
                  <a:srgbClr val="7030A0"/>
                </a:solidFill>
              </a:rPr>
              <a:t>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128631" y="262410"/>
            <a:ext cx="3095897" cy="10189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Group </a:t>
            </a:r>
            <a:r>
              <a:rPr lang="en-US" sz="4000" dirty="0" smtClean="0"/>
              <a:t>Work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8000" y="2116183"/>
            <a:ext cx="11277600" cy="3984171"/>
          </a:xfrm>
        </p:spPr>
        <p:txBody>
          <a:bodyPr/>
          <a:lstStyle/>
          <a:p>
            <a:r>
              <a:rPr lang="en-US" dirty="0" smtClean="0"/>
              <a:t>4. Why was the French ambassador impressed when he saw </a:t>
            </a:r>
            <a:r>
              <a:rPr lang="en-US" dirty="0" err="1" smtClean="0"/>
              <a:t>Majumder’s</a:t>
            </a:r>
            <a:r>
              <a:rPr lang="en-US" dirty="0" smtClean="0"/>
              <a:t> performance?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Ans. The French ambassador was impressed noticing the talent of </a:t>
            </a:r>
            <a:r>
              <a:rPr lang="en-US" dirty="0" err="1" smtClean="0">
                <a:solidFill>
                  <a:srgbClr val="00B050"/>
                </a:solidFill>
              </a:rPr>
              <a:t>Majumder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 smtClean="0"/>
              <a:t>5. Describe the awards in art and culture that </a:t>
            </a:r>
            <a:r>
              <a:rPr lang="en-US" dirty="0" err="1" smtClean="0"/>
              <a:t>Majumder</a:t>
            </a:r>
            <a:r>
              <a:rPr lang="en-US" dirty="0" smtClean="0"/>
              <a:t> received. Why were they given to him?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Ans. </a:t>
            </a:r>
            <a:r>
              <a:rPr lang="en-US" dirty="0" err="1" smtClean="0">
                <a:solidFill>
                  <a:srgbClr val="00B050"/>
                </a:solidFill>
              </a:rPr>
              <a:t>Majumder</a:t>
            </a:r>
            <a:r>
              <a:rPr lang="en-US" dirty="0" smtClean="0">
                <a:solidFill>
                  <a:srgbClr val="00B050"/>
                </a:solidFill>
              </a:rPr>
              <a:t> won ‘Moliere Award’ in 2009, ‘</a:t>
            </a:r>
            <a:r>
              <a:rPr lang="en-US" dirty="0" err="1" smtClean="0">
                <a:solidFill>
                  <a:srgbClr val="00B050"/>
                </a:solidFill>
              </a:rPr>
              <a:t>Ekushe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Padak</a:t>
            </a:r>
            <a:r>
              <a:rPr lang="en-US" dirty="0" smtClean="0">
                <a:solidFill>
                  <a:srgbClr val="00B050"/>
                </a:solidFill>
              </a:rPr>
              <a:t>’ in 2010 and ‘Chevalier de I’ </a:t>
            </a:r>
            <a:r>
              <a:rPr lang="en-US" dirty="0" err="1" smtClean="0">
                <a:solidFill>
                  <a:srgbClr val="00B050"/>
                </a:solidFill>
              </a:rPr>
              <a:t>o</a:t>
            </a:r>
            <a:r>
              <a:rPr lang="en-US" dirty="0" err="1" smtClean="0">
                <a:solidFill>
                  <a:srgbClr val="00B050"/>
                </a:solidFill>
              </a:rPr>
              <a:t>dre</a:t>
            </a:r>
            <a:r>
              <a:rPr lang="en-US" dirty="0" smtClean="0">
                <a:solidFill>
                  <a:srgbClr val="00B050"/>
                </a:solidFill>
              </a:rPr>
              <a:t> des Arts et des </a:t>
            </a:r>
            <a:r>
              <a:rPr lang="en-US" dirty="0" err="1" smtClean="0">
                <a:solidFill>
                  <a:srgbClr val="00B050"/>
                </a:solidFill>
              </a:rPr>
              <a:t>Lettres</a:t>
            </a:r>
            <a:r>
              <a:rPr lang="en-US" dirty="0" smtClean="0">
                <a:solidFill>
                  <a:srgbClr val="00B050"/>
                </a:solidFill>
              </a:rPr>
              <a:t>’ in 2011. They were given to him in recognition of his outstanding contribution in the art of silence.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026" name="Picture 2" descr="C:\Users\S.M Computer\Desktop\hg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736" y="235131"/>
            <a:ext cx="9629775" cy="2319809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19" y="2702859"/>
            <a:ext cx="11430000" cy="40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100814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8270" y="310172"/>
            <a:ext cx="10515600" cy="72957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C0449"/>
                </a:solidFill>
              </a:rPr>
              <a:t>Thanks a lot </a:t>
            </a:r>
            <a:r>
              <a:rPr lang="en-US" b="1" dirty="0" smtClean="0">
                <a:solidFill>
                  <a:srgbClr val="7C0449"/>
                </a:solidFill>
              </a:rPr>
              <a:t>for being </a:t>
            </a:r>
            <a:r>
              <a:rPr lang="en-US" b="1" dirty="0">
                <a:solidFill>
                  <a:srgbClr val="7C0449"/>
                </a:solidFill>
              </a:rPr>
              <a:t>with </a:t>
            </a:r>
            <a:r>
              <a:rPr lang="en-US" b="1" dirty="0" smtClean="0">
                <a:solidFill>
                  <a:srgbClr val="7C0449"/>
                </a:solidFill>
              </a:rPr>
              <a:t>me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06" y="1119726"/>
            <a:ext cx="7720148" cy="556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5675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60493" y="1305960"/>
            <a:ext cx="6540863" cy="2971799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Book Antiqua" pitchFamily="18" charset="0"/>
              </a:rPr>
              <a:t>Md</a:t>
            </a:r>
            <a:r>
              <a:rPr lang="en-US" sz="3200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Book Antiqua" pitchFamily="18" charset="0"/>
              </a:rPr>
              <a:t>Shahneoaz</a:t>
            </a:r>
            <a:endParaRPr lang="en-US" sz="3200" b="1" dirty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Assistant Teacher </a:t>
            </a:r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(English)</a:t>
            </a:r>
          </a:p>
          <a:p>
            <a:r>
              <a:rPr lang="en-US" sz="2800" b="1" dirty="0" err="1" smtClean="0">
                <a:solidFill>
                  <a:srgbClr val="7030A0"/>
                </a:solidFill>
                <a:latin typeface="Book Antiqua" pitchFamily="18" charset="0"/>
              </a:rPr>
              <a:t>Jalalabad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B/L High </a:t>
            </a:r>
            <a:r>
              <a:rPr lang="en-US" sz="2800" b="1" dirty="0" err="1" smtClean="0">
                <a:solidFill>
                  <a:srgbClr val="7030A0"/>
                </a:solidFill>
                <a:latin typeface="Book Antiqua" pitchFamily="18" charset="0"/>
              </a:rPr>
              <a:t>School,Sylhet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E-mail: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  <a:hlinkClick r:id="rId2"/>
              </a:rPr>
              <a:t>shahneoazmd@yahoo.com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Cell: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01631712091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9132" y="4732875"/>
            <a:ext cx="4792656" cy="1667925"/>
          </a:xfrm>
          <a:prstGeom prst="rect">
            <a:avLst/>
          </a:prstGeom>
          <a:ln/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ix                 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English 1</a:t>
            </a:r>
            <a:r>
              <a:rPr lang="en-US" sz="28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Unit-7, Lesson-2 (B)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Time- 45 Minutes</a:t>
            </a:r>
          </a:p>
        </p:txBody>
      </p:sp>
      <p:pic>
        <p:nvPicPr>
          <p:cNvPr id="11" name="Picture 2" descr="E:\MPO_Mamun all scan doc\Picture_Mamun_3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98799" y="1384334"/>
            <a:ext cx="222885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lowchart: Alternate Process 2"/>
          <p:cNvSpPr/>
          <p:nvPr/>
        </p:nvSpPr>
        <p:spPr>
          <a:xfrm>
            <a:off x="4128574" y="206063"/>
            <a:ext cx="3953815" cy="839190"/>
          </a:xfrm>
          <a:prstGeom prst="flowChartAlternateProcess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Introduction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026" name="Picture 2" descr="C:\Users\FC\AppData\Roaming\Microsoft\Windows\Network Shortcuts\eft 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9193" y="4265431"/>
            <a:ext cx="2039847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12479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Click below and say who the performer is: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9610" y="6048103"/>
            <a:ext cx="9000309" cy="64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 you say what it is called?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8274" y="3108960"/>
            <a:ext cx="10593977" cy="888274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https://youtu.be/aUFIuE4MDNk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1959429" y="457202"/>
            <a:ext cx="834716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Times New Roman" pitchFamily="18" charset="0"/>
              </a:rPr>
              <a:t>Topic</a:t>
            </a:r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Times New Roman" pitchFamily="18" charset="0"/>
              </a:rPr>
              <a:t>: The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Times New Roman" pitchFamily="18" charset="0"/>
              </a:rPr>
              <a:t>Art </a:t>
            </a:r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Times New Roman" pitchFamily="18" charset="0"/>
              </a:rPr>
              <a:t>of Silence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6914" y="1515291"/>
            <a:ext cx="9117875" cy="476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103325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4375" y="390525"/>
            <a:ext cx="7886700" cy="10064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/>
              <a:t>Learning Outcomes:</a:t>
            </a:r>
            <a:endParaRPr lang="en-US" sz="5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4375" y="1597025"/>
            <a:ext cx="1045160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After finishing this lesson students will be able to-</a:t>
            </a:r>
          </a:p>
          <a:p>
            <a:pPr algn="just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say what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 of silence is.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describe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iography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Partha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Majumdar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ask answer some questions.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7604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970" y="1071155"/>
            <a:ext cx="8229600" cy="3918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Read the passage in unit-5, lesson-1 (A)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18857" y="222069"/>
            <a:ext cx="4232366" cy="731520"/>
          </a:xfrm>
          <a:prstGeom prst="downArrow">
            <a:avLst>
              <a:gd name="adj1" fmla="val 50000"/>
              <a:gd name="adj2" fmla="val 735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Silent Reading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750423"/>
            <a:ext cx="11351623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662" y="1084217"/>
            <a:ext cx="8229600" cy="3918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Read the passage in unit-5, lesson-1 (A)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49486" y="274320"/>
            <a:ext cx="4232366" cy="731520"/>
          </a:xfrm>
          <a:prstGeom prst="downArrow">
            <a:avLst>
              <a:gd name="adj1" fmla="val 50000"/>
              <a:gd name="adj2" fmla="val 735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Silent Reading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1737359"/>
            <a:ext cx="11612879" cy="493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662" y="1084216"/>
            <a:ext cx="8229600" cy="7707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Read the passage in unit-5, lesson-1 (A)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49486" y="274320"/>
            <a:ext cx="4232366" cy="731520"/>
          </a:xfrm>
          <a:prstGeom prst="downArrow">
            <a:avLst>
              <a:gd name="adj1" fmla="val 50000"/>
              <a:gd name="adj2" fmla="val 735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Silent Reading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83" y="1750424"/>
            <a:ext cx="11599817" cy="488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Let’s be introduced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2028B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422" y="1311195"/>
            <a:ext cx="4428309" cy="238960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961119" y="2899954"/>
            <a:ext cx="2481944" cy="940526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Sign/Indication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83772" y="1397724"/>
            <a:ext cx="2573383" cy="80989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Gesture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6423" y="3935866"/>
            <a:ext cx="4467497" cy="27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940526" y="5747658"/>
            <a:ext cx="2403566" cy="71976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Vocal Chords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9000309" y="5590904"/>
            <a:ext cx="2625634" cy="850392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Vocal Processes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1998</TotalTime>
  <Words>399</Words>
  <Application>Microsoft Office PowerPoint</Application>
  <PresentationFormat>Custom</PresentationFormat>
  <Paragraphs>66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Welcome to all</vt:lpstr>
      <vt:lpstr>Slide 2</vt:lpstr>
      <vt:lpstr>Click below and say who the performer is:</vt:lpstr>
      <vt:lpstr>Slide 4</vt:lpstr>
      <vt:lpstr>Slide 5</vt:lpstr>
      <vt:lpstr>Read the passage in unit-5, lesson-1 (A)</vt:lpstr>
      <vt:lpstr>Read the passage in unit-5, lesson-1 (A)</vt:lpstr>
      <vt:lpstr>Read the passage in unit-5, lesson-1 (A)</vt:lpstr>
      <vt:lpstr>Let’s be introduced with new Words:</vt:lpstr>
      <vt:lpstr>Let’s be introduced with new Words:</vt:lpstr>
      <vt:lpstr>Let’s be introduced with new Words:</vt:lpstr>
      <vt:lpstr>Let’s be introduced with new Words:</vt:lpstr>
      <vt:lpstr>Open ended questions:</vt:lpstr>
      <vt:lpstr>Open ended questions:</vt:lpstr>
      <vt:lpstr>Slide 15</vt:lpstr>
      <vt:lpstr>Thanks a lot for being with 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FC</cp:lastModifiedBy>
  <cp:revision>309</cp:revision>
  <dcterms:created xsi:type="dcterms:W3CDTF">2019-05-22T18:57:46Z</dcterms:created>
  <dcterms:modified xsi:type="dcterms:W3CDTF">2020-10-08T16:05:30Z</dcterms:modified>
</cp:coreProperties>
</file>