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21"/>
  </p:notesMasterIdLst>
  <p:sldIdLst>
    <p:sldId id="388" r:id="rId2"/>
    <p:sldId id="389" r:id="rId3"/>
    <p:sldId id="407" r:id="rId4"/>
    <p:sldId id="384" r:id="rId5"/>
    <p:sldId id="399" r:id="rId6"/>
    <p:sldId id="400" r:id="rId7"/>
    <p:sldId id="401" r:id="rId8"/>
    <p:sldId id="402" r:id="rId9"/>
    <p:sldId id="403" r:id="rId10"/>
    <p:sldId id="404" r:id="rId11"/>
    <p:sldId id="405" r:id="rId12"/>
    <p:sldId id="406" r:id="rId13"/>
    <p:sldId id="408" r:id="rId14"/>
    <p:sldId id="409" r:id="rId15"/>
    <p:sldId id="410" r:id="rId16"/>
    <p:sldId id="411" r:id="rId17"/>
    <p:sldId id="421" r:id="rId18"/>
    <p:sldId id="423" r:id="rId19"/>
    <p:sldId id="42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m shahidullah" initials="ss" lastIdx="1" clrIdx="0">
    <p:extLst>
      <p:ext uri="{19B8F6BF-5375-455C-9EA6-DF929625EA0E}">
        <p15:presenceInfo xmlns:p15="http://schemas.microsoft.com/office/powerpoint/2012/main" userId="sm shahidulla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F7A9-CB77-4EC4-ACFF-DB33AA59C42C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0FBAA-9716-41CC-B31F-F66B4E27F1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04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754A-C3D2-4DFD-97B8-28AED7BB282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8883-B6E9-4D82-BAAC-55DB2DC8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37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D22-B0C9-4164-B573-B67BF436E55B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lkjhbvcxzc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5845-4C2D-4481-BFB4-C07A2863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32269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D22-B0C9-4164-B573-B67BF436E55B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lkjhbvcxzc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5845-4C2D-4481-BFB4-C07A28632F8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66142323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D22-B0C9-4164-B573-B67BF436E55B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lkjhbvcxzc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5845-4C2D-4481-BFB4-C07A2863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183676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D22-B0C9-4164-B573-B67BF436E55B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lkjhbvcxzc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5845-4C2D-4481-BFB4-C07A28632F8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7273964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BCD22-B0C9-4164-B573-B67BF436E55B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lkjhbvcxzc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F5845-4C2D-4481-BFB4-C07A2863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94620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754A-C3D2-4DFD-97B8-28AED7BB282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8883-B6E9-4D82-BAAC-55DB2DC8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248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754A-C3D2-4DFD-97B8-28AED7BB282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8883-B6E9-4D82-BAAC-55DB2DC8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47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754A-C3D2-4DFD-97B8-28AED7BB282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8883-B6E9-4D82-BAAC-55DB2DC8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44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754A-C3D2-4DFD-97B8-28AED7BB282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8883-B6E9-4D82-BAAC-55DB2DC8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14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754A-C3D2-4DFD-97B8-28AED7BB282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8883-B6E9-4D82-BAAC-55DB2DC8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754A-C3D2-4DFD-97B8-28AED7BB282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8883-B6E9-4D82-BAAC-55DB2DC8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9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754A-C3D2-4DFD-97B8-28AED7BB282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8883-B6E9-4D82-BAAC-55DB2DC8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29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754A-C3D2-4DFD-97B8-28AED7BB282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8883-B6E9-4D82-BAAC-55DB2DC8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7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754A-C3D2-4DFD-97B8-28AED7BB282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8883-B6E9-4D82-BAAC-55DB2DC8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3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5754A-C3D2-4DFD-97B8-28AED7BB2821}" type="datetimeFigureOut">
              <a:rPr lang="en-US" smtClean="0"/>
              <a:t>10/8/2020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78883-B6E9-4D82-BAAC-55DB2DC819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7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BCD22-B0C9-4164-B573-B67BF436E55B}" type="datetime1">
              <a:rPr lang="en-US" smtClean="0"/>
              <a:t>10/8/2020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lkjhbvcxzc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FEF5845-4C2D-4481-BFB4-C07A28632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847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  <p:sldLayoutId id="2147483818" r:id="rId12"/>
    <p:sldLayoutId id="2147483819" r:id="rId13"/>
    <p:sldLayoutId id="2147483820" r:id="rId14"/>
    <p:sldLayoutId id="2147483821" r:id="rId15"/>
    <p:sldLayoutId id="2147483822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7047-23B0-45F0-A72E-CC86BED6A707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Up Ribbon 2"/>
          <p:cNvSpPr/>
          <p:nvPr/>
        </p:nvSpPr>
        <p:spPr>
          <a:xfrm>
            <a:off x="2266055" y="-11445"/>
            <a:ext cx="7251886" cy="827852"/>
          </a:xfrm>
          <a:prstGeom prst="ribbon2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741" b="1" dirty="0" smtClean="0">
                <a:ln/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WELCOME</a:t>
            </a:r>
            <a:endParaRPr kumimoji="0" lang="en-US" sz="4741" b="1" i="0" u="none" strike="noStrike" kern="1200" cap="none" spc="0" normalizeH="0" baseline="0" noProof="0" dirty="0">
              <a:ln/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147781" y="4199223"/>
            <a:ext cx="6105325" cy="2398644"/>
          </a:xfrm>
          <a:prstGeom prst="round2DiagRect">
            <a:avLst/>
          </a:prstGeom>
          <a:blipFill>
            <a:blip r:embed="rId3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/>
            <a:lightRig rig="threePt" dir="t"/>
          </a:scene3d>
          <a:sp3d prstMaterial="legacyWirefram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Sree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Pradip Chandra Das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Lecturer in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English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Ziarkandi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Hafij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Uddin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Fazil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Madrasa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Titas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Cumilla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453606" y="3870687"/>
            <a:ext cx="4590612" cy="2620268"/>
          </a:xfrm>
          <a:prstGeom prst="round2DiagRect">
            <a:avLst/>
          </a:prstGeom>
          <a:blipFill>
            <a:blip r:embed="rId4"/>
            <a:tile tx="0" ty="0" sx="100000" sy="100000" flip="none" algn="tl"/>
          </a:blipFill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Times New Roman" pitchFamily="18" charset="0"/>
              </a:rPr>
              <a:t>Class : 11-12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599B8D1-891D-463E-A050-C8A666F6586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3606" y="871929"/>
            <a:ext cx="4590612" cy="2660894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</p:spPr>
      </p:pic>
      <p:sp>
        <p:nvSpPr>
          <p:cNvPr id="7" name="Rounded Rectangle 6"/>
          <p:cNvSpPr/>
          <p:nvPr/>
        </p:nvSpPr>
        <p:spPr>
          <a:xfrm>
            <a:off x="1471727" y="1310928"/>
            <a:ext cx="3460606" cy="2559759"/>
          </a:xfrm>
          <a:prstGeom prst="roundRect">
            <a:avLst/>
          </a:prstGeom>
          <a:blipFill dpi="0"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6396156" y="871929"/>
            <a:ext cx="914400" cy="599751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E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N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sz="4400" b="1" dirty="0">
                <a:solidFill>
                  <a:schemeClr val="tx1"/>
                </a:solidFill>
              </a:rPr>
              <a:t>Y</a:t>
            </a:r>
            <a:endParaRPr lang="en-GB" sz="4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62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D2504-C1E9-4EDB-8AB7-6CB4115054B5}" type="datetime1">
              <a:rPr lang="en-US" smtClean="0"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449783-4EFB-4456-846D-AAFA60E0A4E8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6B7DAC-0BFA-4B59-8209-F6BFCA1FA68C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86AF9E-7ECF-4CE3-B6B0-AE7C5C4A3038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4564D1-7852-4E1C-B8E0-9821FA8D2205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7089677" y="59651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E6CAE8-8AD1-436F-8499-4B39DA8337C6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95564" y="110838"/>
            <a:ext cx="11563926" cy="665941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endParaRPr lang="en-US" sz="2800" dirty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Note: </a:t>
            </a:r>
            <a:r>
              <a:rPr lang="en-US" sz="2400" dirty="0" smtClean="0">
                <a:solidFill>
                  <a:srgbClr val="0070C0"/>
                </a:solidFill>
              </a:rPr>
              <a:t>“</a:t>
            </a:r>
            <a:r>
              <a:rPr lang="en-US" sz="2400" dirty="0" err="1" smtClean="0">
                <a:solidFill>
                  <a:srgbClr val="0070C0"/>
                </a:solidFill>
              </a:rPr>
              <a:t>Without+Gerund</a:t>
            </a:r>
            <a:r>
              <a:rPr lang="en-US" sz="2400" dirty="0" smtClean="0">
                <a:solidFill>
                  <a:srgbClr val="0070C0"/>
                </a:solidFill>
              </a:rPr>
              <a:t>…” </a:t>
            </a: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dirty="0" err="1" smtClean="0">
                <a:solidFill>
                  <a:schemeClr val="tx1"/>
                </a:solidFill>
              </a:rPr>
              <a:t>folled</a:t>
            </a:r>
            <a:r>
              <a:rPr lang="en-US" sz="2400" dirty="0" smtClean="0">
                <a:solidFill>
                  <a:schemeClr val="tx1"/>
                </a:solidFill>
              </a:rPr>
              <a:t> by the clause structured:</a:t>
            </a:r>
          </a:p>
          <a:p>
            <a:pPr algn="just"/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            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you+cannot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/maynot+v1…..”</a:t>
            </a:r>
          </a:p>
          <a:p>
            <a:pPr algn="just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</a:p>
          <a:p>
            <a:pPr algn="just"/>
            <a:endParaRPr lang="en-US" sz="2400" dirty="0" smtClean="0">
              <a:solidFill>
                <a:srgbClr val="0070C0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>
                <a:solidFill>
                  <a:srgbClr val="7030A0"/>
                </a:solidFill>
              </a:rPr>
              <a:t/>
            </a:r>
            <a:br>
              <a:rPr lang="en-US" sz="2800" b="1" dirty="0">
                <a:solidFill>
                  <a:srgbClr val="7030A0"/>
                </a:solidFill>
              </a:rPr>
            </a:b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8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55F51-E506-4A92-B394-E697901C708D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C54C7F-3BBC-459A-A157-068A85499894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657626-1D78-4B0B-9057-569A34CB41D2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2AFAA5-9CCD-4502-BCB7-2AB1D472C15B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F93287-7BEE-46A4-9506-CAE109B42823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81F47D-5F2D-4B2A-8EB9-6C52FC0B7CC8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/>
        </p:nvSpPr>
        <p:spPr>
          <a:xfrm>
            <a:off x="7315970" y="6209925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1DB12A-9984-4C4B-A5C0-AB4090341CE1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9" name="Content Placeholder 4">
            <a:extLst>
              <a:ext uri="{FF2B5EF4-FFF2-40B4-BE49-F238E27FC236}">
                <a16:creationId xmlns:a16="http://schemas.microsoft.com/office/drawing/2014/main" id="{E1F56A62-6CAA-4B98-B8C8-9C49EA942470}"/>
              </a:ext>
            </a:extLst>
          </p:cNvPr>
          <p:cNvSpPr>
            <a:spLocks noGrp="1"/>
          </p:cNvSpPr>
          <p:nvPr/>
        </p:nvSpPr>
        <p:spPr>
          <a:xfrm>
            <a:off x="461817" y="1209964"/>
            <a:ext cx="11434618" cy="55325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r>
              <a:rPr lang="en-US" sz="2800" b="1" dirty="0">
                <a:solidFill>
                  <a:schemeClr val="tx1"/>
                </a:solidFill>
              </a:rPr>
              <a:t>. </a:t>
            </a:r>
            <a:r>
              <a:rPr lang="en-US" sz="2800" b="1" u="sng" dirty="0">
                <a:solidFill>
                  <a:schemeClr val="tx1"/>
                </a:solidFill>
              </a:rPr>
              <a:t>_________________</a:t>
            </a:r>
            <a:r>
              <a:rPr lang="en-US" sz="2800" b="1" dirty="0">
                <a:solidFill>
                  <a:schemeClr val="tx1"/>
                </a:solidFill>
              </a:rPr>
              <a:t>, we can learn more.</a:t>
            </a:r>
          </a:p>
          <a:p>
            <a:pPr marL="0" indent="0" fontAlgn="base">
              <a:buNone/>
            </a:pPr>
            <a:r>
              <a:rPr lang="en-US" sz="2800" b="1" dirty="0">
                <a:solidFill>
                  <a:schemeClr val="tx1"/>
                </a:solidFill>
              </a:rPr>
              <a:t>Ans. </a:t>
            </a:r>
            <a:r>
              <a:rPr lang="en-US" sz="2800" b="1" u="sng" dirty="0" smtClean="0">
                <a:solidFill>
                  <a:schemeClr val="tx1"/>
                </a:solidFill>
              </a:rPr>
              <a:t>By reading more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>
                <a:solidFill>
                  <a:schemeClr val="tx1"/>
                </a:solidFill>
              </a:rPr>
              <a:t>we can learn more.</a:t>
            </a:r>
          </a:p>
          <a:p>
            <a:pPr fontAlgn="base"/>
            <a:endParaRPr lang="en-US" sz="2800" b="1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n-US" sz="2800" b="1" dirty="0">
                <a:solidFill>
                  <a:schemeClr val="tx1"/>
                </a:solidFill>
              </a:rPr>
              <a:t>2. </a:t>
            </a:r>
            <a:r>
              <a:rPr lang="en-US" sz="2800" b="1" u="sng" dirty="0" smtClean="0">
                <a:solidFill>
                  <a:schemeClr val="tx1"/>
                </a:solidFill>
              </a:rPr>
              <a:t>___________</a:t>
            </a:r>
            <a:r>
              <a:rPr lang="en-US" sz="2800" b="1" dirty="0" smtClean="0">
                <a:solidFill>
                  <a:schemeClr val="tx1"/>
                </a:solidFill>
              </a:rPr>
              <a:t>, you </a:t>
            </a:r>
            <a:r>
              <a:rPr lang="en-US" sz="2800" b="1" dirty="0">
                <a:solidFill>
                  <a:schemeClr val="tx1"/>
                </a:solidFill>
              </a:rPr>
              <a:t>can keep your body fit.</a:t>
            </a: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. </a:t>
            </a:r>
            <a:r>
              <a:rPr lang="en-US" sz="2800" b="1" dirty="0" smtClean="0">
                <a:solidFill>
                  <a:schemeClr val="tx1"/>
                </a:solidFill>
              </a:rPr>
              <a:t>Only by going there,</a:t>
            </a:r>
            <a:r>
              <a:rPr lang="en-US" sz="2800" b="1" u="sng" dirty="0" smtClean="0">
                <a:solidFill>
                  <a:schemeClr val="tx1"/>
                </a:solidFill>
              </a:rPr>
              <a:t>______________.</a:t>
            </a:r>
            <a:endParaRPr lang="en-US" sz="2800" b="1" u="sng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4. </a:t>
            </a:r>
            <a:r>
              <a:rPr lang="en-US" sz="2800" b="1" u="sng" dirty="0" smtClean="0">
                <a:solidFill>
                  <a:schemeClr val="tx1"/>
                </a:solidFill>
              </a:rPr>
              <a:t>____________,</a:t>
            </a:r>
            <a:r>
              <a:rPr lang="en-US" sz="2800" b="1" dirty="0" smtClean="0">
                <a:solidFill>
                  <a:schemeClr val="tx1"/>
                </a:solidFill>
              </a:rPr>
              <a:t>you </a:t>
            </a:r>
            <a:r>
              <a:rPr lang="en-US" sz="2800" b="1" dirty="0">
                <a:solidFill>
                  <a:schemeClr val="tx1"/>
                </a:solidFill>
              </a:rPr>
              <a:t>can </a:t>
            </a:r>
            <a:r>
              <a:rPr lang="en-US" sz="2800" b="1" dirty="0" err="1">
                <a:solidFill>
                  <a:schemeClr val="tx1"/>
                </a:solidFill>
              </a:rPr>
              <a:t>realise</a:t>
            </a:r>
            <a:r>
              <a:rPr lang="en-US" sz="2800" b="1" dirty="0">
                <a:solidFill>
                  <a:schemeClr val="tx1"/>
                </a:solidFill>
              </a:rPr>
              <a:t> the situation.</a:t>
            </a:r>
          </a:p>
          <a:p>
            <a:pPr marL="0" indent="0" fontAlgn="base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316181" y="140855"/>
            <a:ext cx="9559637" cy="78509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Complete the following </a:t>
            </a:r>
            <a:r>
              <a:rPr lang="en-US" sz="2800" b="1" dirty="0" err="1" smtClean="0">
                <a:solidFill>
                  <a:srgbClr val="C00000"/>
                </a:solidFill>
              </a:rPr>
              <a:t>sentences.One</a:t>
            </a:r>
            <a:r>
              <a:rPr lang="en-US" sz="2800" b="1" dirty="0" smtClean="0">
                <a:solidFill>
                  <a:srgbClr val="C00000"/>
                </a:solidFill>
              </a:rPr>
              <a:t> is done for you.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5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19AAE8-779B-4AC3-9B94-10E47493D4BB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DD52EB-0888-4A6B-9163-387A79596B84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1574F6-837A-4E44-A529-690FB012335F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D92535-9518-4545-A492-8F243D90A8A6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DB592F-6041-45AE-A359-894AA06FCF4A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836108-CEAC-48BC-A2FA-E660A791DBA3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70F7C9-1BB4-4688-8CBF-6DFB3DED899A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7366771" y="630671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4A6318-1BE5-446B-AC8C-5CBC11A2EC45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82924" y="480291"/>
            <a:ext cx="11670146" cy="619155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253451" y="1766821"/>
            <a:ext cx="9633527" cy="33245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800" b="1" dirty="0">
                <a:solidFill>
                  <a:schemeClr val="tx1"/>
                </a:solidFill>
              </a:rPr>
              <a:t>2. </a:t>
            </a:r>
            <a:r>
              <a:rPr lang="en-US" sz="2800" b="1" u="sng" dirty="0">
                <a:solidFill>
                  <a:schemeClr val="tx1"/>
                </a:solidFill>
              </a:rPr>
              <a:t> By taking physical exercise</a:t>
            </a:r>
            <a:r>
              <a:rPr lang="en-US" sz="2800" b="1" dirty="0">
                <a:solidFill>
                  <a:schemeClr val="tx1"/>
                </a:solidFill>
              </a:rPr>
              <a:t>, </a:t>
            </a:r>
          </a:p>
          <a:p>
            <a:pPr fontAlgn="base"/>
            <a:r>
              <a:rPr lang="en-US" sz="2800" b="1" dirty="0">
                <a:solidFill>
                  <a:schemeClr val="tx1"/>
                </a:solidFill>
              </a:rPr>
              <a:t>3. </a:t>
            </a:r>
            <a:r>
              <a:rPr lang="en-US" sz="2800" b="1" u="sng" dirty="0" smtClean="0">
                <a:solidFill>
                  <a:schemeClr val="tx1"/>
                </a:solidFill>
              </a:rPr>
              <a:t>you </a:t>
            </a:r>
            <a:r>
              <a:rPr lang="en-US" sz="2800" b="1" u="sng" dirty="0">
                <a:solidFill>
                  <a:schemeClr val="tx1"/>
                </a:solidFill>
              </a:rPr>
              <a:t>can </a:t>
            </a:r>
            <a:r>
              <a:rPr lang="en-US" sz="2800" b="1" u="sng" dirty="0" err="1">
                <a:solidFill>
                  <a:schemeClr val="tx1"/>
                </a:solidFill>
              </a:rPr>
              <a:t>realise</a:t>
            </a:r>
            <a:r>
              <a:rPr lang="en-US" sz="2800" b="1" u="sng" dirty="0">
                <a:solidFill>
                  <a:schemeClr val="tx1"/>
                </a:solidFill>
              </a:rPr>
              <a:t> the fact. </a:t>
            </a:r>
          </a:p>
          <a:p>
            <a:pPr fontAlgn="base"/>
            <a:r>
              <a:rPr lang="en-US" sz="2800" b="1" dirty="0">
                <a:solidFill>
                  <a:schemeClr val="tx1"/>
                </a:solidFill>
              </a:rPr>
              <a:t>4. </a:t>
            </a:r>
            <a:r>
              <a:rPr lang="en-US" sz="2800" b="1" u="sng" dirty="0">
                <a:solidFill>
                  <a:schemeClr val="tx1"/>
                </a:solidFill>
              </a:rPr>
              <a:t>By talking to </a:t>
            </a:r>
            <a:r>
              <a:rPr lang="en-US" sz="2800" b="1" u="sng" dirty="0" smtClean="0">
                <a:solidFill>
                  <a:schemeClr val="tx1"/>
                </a:solidFill>
              </a:rPr>
              <a:t>him,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2" name="Explosion 1 11"/>
          <p:cNvSpPr/>
          <p:nvPr/>
        </p:nvSpPr>
        <p:spPr>
          <a:xfrm>
            <a:off x="4681298" y="353775"/>
            <a:ext cx="2371436" cy="1343472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Ans.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46179" y="5407051"/>
            <a:ext cx="8543636" cy="9994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guess what may be the underlying rules here?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782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AEF3A-50D6-405E-847C-5577813B0FA3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6D2504-C1E9-4EDB-8AB7-6CB4115054B5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449783-4EFB-4456-846D-AAFA60E0A4E8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6B7DAC-0BFA-4B59-8209-F6BFCA1FA68C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86AF9E-7ECF-4CE3-B6B0-AE7C5C4A3038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4564D1-7852-4E1C-B8E0-9821FA8D2205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7089677" y="59651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E6CAE8-8AD1-436F-8499-4B39DA8337C6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95564" y="110838"/>
            <a:ext cx="11563926" cy="665941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endParaRPr lang="en-US" sz="2800" dirty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Note: </a:t>
            </a:r>
            <a:r>
              <a:rPr lang="en-US" sz="2400" dirty="0" smtClean="0">
                <a:solidFill>
                  <a:srgbClr val="0070C0"/>
                </a:solidFill>
              </a:rPr>
              <a:t>“</a:t>
            </a:r>
            <a:r>
              <a:rPr lang="en-US" sz="2400" dirty="0" err="1" smtClean="0">
                <a:solidFill>
                  <a:srgbClr val="0070C0"/>
                </a:solidFill>
              </a:rPr>
              <a:t>By+Gerund</a:t>
            </a:r>
            <a:r>
              <a:rPr lang="en-US" sz="2400" dirty="0" smtClean="0">
                <a:solidFill>
                  <a:srgbClr val="0070C0"/>
                </a:solidFill>
              </a:rPr>
              <a:t>…” </a:t>
            </a: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dirty="0" err="1" smtClean="0">
                <a:solidFill>
                  <a:schemeClr val="tx1"/>
                </a:solidFill>
              </a:rPr>
              <a:t>folled</a:t>
            </a:r>
            <a:r>
              <a:rPr lang="en-US" sz="2400" dirty="0" smtClean="0">
                <a:solidFill>
                  <a:schemeClr val="tx1"/>
                </a:solidFill>
              </a:rPr>
              <a:t> by the clause structured:</a:t>
            </a:r>
          </a:p>
          <a:p>
            <a:pPr algn="just"/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smtClean="0">
                <a:solidFill>
                  <a:srgbClr val="C00000"/>
                </a:solidFill>
              </a:rPr>
              <a:t>                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“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you+can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/may+v1…..”</a:t>
            </a:r>
          </a:p>
          <a:p>
            <a:pPr algn="just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</a:p>
          <a:p>
            <a:pPr algn="just"/>
            <a:endParaRPr lang="en-US" sz="2400" dirty="0" smtClean="0">
              <a:solidFill>
                <a:srgbClr val="0070C0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>
                <a:solidFill>
                  <a:srgbClr val="7030A0"/>
                </a:solidFill>
              </a:rPr>
              <a:t/>
            </a:r>
            <a:br>
              <a:rPr lang="en-US" sz="2800" b="1" dirty="0">
                <a:solidFill>
                  <a:srgbClr val="7030A0"/>
                </a:solidFill>
              </a:rPr>
            </a:b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7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21B30-6EE8-485C-9C51-731915E9C829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C055F51-E506-4A92-B394-E697901C708D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AC54C7F-3BBC-459A-A157-068A85499894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657626-1D78-4B0B-9057-569A34CB41D2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2AFAA5-9CCD-4502-BCB7-2AB1D472C15B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F93287-7BEE-46A4-9506-CAE109B42823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81F47D-5F2D-4B2A-8EB9-6C52FC0B7CC8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9" name="Date Placeholder 3"/>
          <p:cNvSpPr>
            <a:spLocks noGrp="1"/>
          </p:cNvSpPr>
          <p:nvPr/>
        </p:nvSpPr>
        <p:spPr>
          <a:xfrm>
            <a:off x="7315970" y="6209925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1DB12A-9984-4C4B-A5C0-AB4090341CE1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E1F56A62-6CAA-4B98-B8C8-9C49EA942470}"/>
              </a:ext>
            </a:extLst>
          </p:cNvPr>
          <p:cNvSpPr>
            <a:spLocks noGrp="1"/>
          </p:cNvSpPr>
          <p:nvPr/>
        </p:nvSpPr>
        <p:spPr>
          <a:xfrm>
            <a:off x="554182" y="1094508"/>
            <a:ext cx="11434616" cy="512941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r>
              <a:rPr lang="en-US" sz="2800" b="1" dirty="0">
                <a:solidFill>
                  <a:schemeClr val="tx1"/>
                </a:solidFill>
              </a:rPr>
              <a:t>. </a:t>
            </a:r>
            <a:r>
              <a:rPr lang="en-US" sz="2800" b="1" u="sng" dirty="0">
                <a:solidFill>
                  <a:schemeClr val="tx1"/>
                </a:solidFill>
              </a:rPr>
              <a:t>_____________________</a:t>
            </a:r>
            <a:r>
              <a:rPr lang="en-US" sz="2800" b="1" dirty="0">
                <a:solidFill>
                  <a:schemeClr val="tx1"/>
                </a:solidFill>
              </a:rPr>
              <a:t>, he was punished.</a:t>
            </a:r>
          </a:p>
          <a:p>
            <a:pPr marL="0" indent="0" fontAlgn="base">
              <a:buNone/>
            </a:pPr>
            <a:r>
              <a:rPr lang="en-US" sz="2800" b="1" dirty="0" err="1">
                <a:solidFill>
                  <a:schemeClr val="tx1"/>
                </a:solidFill>
              </a:rPr>
              <a:t>Ans</a:t>
            </a:r>
            <a:r>
              <a:rPr lang="en-US" sz="2800" b="1" dirty="0">
                <a:solidFill>
                  <a:schemeClr val="tx1"/>
                </a:solidFill>
              </a:rPr>
              <a:t>: </a:t>
            </a:r>
            <a:r>
              <a:rPr lang="en-US" sz="2800" b="1" u="sng" dirty="0">
                <a:solidFill>
                  <a:schemeClr val="tx1"/>
                </a:solidFill>
              </a:rPr>
              <a:t>As he behaved rough</a:t>
            </a:r>
            <a:r>
              <a:rPr lang="en-US" sz="2800" b="1" dirty="0">
                <a:solidFill>
                  <a:schemeClr val="tx1"/>
                </a:solidFill>
              </a:rPr>
              <a:t>, he was punished.</a:t>
            </a:r>
          </a:p>
          <a:p>
            <a:pPr marL="0" indent="0" fontAlgn="base">
              <a:buNone/>
            </a:pPr>
            <a:r>
              <a:rPr lang="en-US" sz="2800" b="1" dirty="0">
                <a:solidFill>
                  <a:schemeClr val="tx1"/>
                </a:solidFill>
              </a:rPr>
              <a:t>2. Everybody loves him </a:t>
            </a:r>
            <a:r>
              <a:rPr lang="en-US" sz="2800" b="1" dirty="0" smtClean="0">
                <a:solidFill>
                  <a:schemeClr val="tx1"/>
                </a:solidFill>
              </a:rPr>
              <a:t>because_____________. </a:t>
            </a: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3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smtClean="0">
                <a:solidFill>
                  <a:schemeClr val="tx1"/>
                </a:solidFill>
              </a:rPr>
              <a:t>______________since there </a:t>
            </a:r>
            <a:r>
              <a:rPr lang="en-US" sz="2800" b="1" dirty="0">
                <a:solidFill>
                  <a:schemeClr val="tx1"/>
                </a:solidFill>
              </a:rPr>
              <a:t>was drought.</a:t>
            </a: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4. He did not go to college as ___________.</a:t>
            </a: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5. Hasan got the scholarship because____________.</a:t>
            </a:r>
            <a:endParaRPr lang="en-US" sz="2800" b="1" u="sng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316181" y="140855"/>
            <a:ext cx="9559637" cy="78509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Complete the following </a:t>
            </a:r>
            <a:r>
              <a:rPr lang="en-US" sz="2800" b="1" dirty="0" err="1" smtClean="0">
                <a:solidFill>
                  <a:srgbClr val="C00000"/>
                </a:solidFill>
              </a:rPr>
              <a:t>sentences.One</a:t>
            </a:r>
            <a:r>
              <a:rPr lang="en-US" sz="2800" b="1" dirty="0" smtClean="0">
                <a:solidFill>
                  <a:srgbClr val="C00000"/>
                </a:solidFill>
              </a:rPr>
              <a:t> is done for you.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15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BECDE-D61B-43AF-B01A-43AEC3B7AE67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D19AAE8-779B-4AC3-9B94-10E47493D4BB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2DD52EB-0888-4A6B-9163-387A79596B84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1574F6-837A-4E44-A529-690FB012335F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D92535-9518-4545-A492-8F243D90A8A6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DB592F-6041-45AE-A359-894AA06FCF4A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836108-CEAC-48BC-A2FA-E660A791DBA3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9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70F7C9-1BB4-4688-8CBF-6DFB3DED899A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10" name="Date Placeholder 1"/>
          <p:cNvSpPr>
            <a:spLocks noGrp="1"/>
          </p:cNvSpPr>
          <p:nvPr/>
        </p:nvSpPr>
        <p:spPr>
          <a:xfrm>
            <a:off x="7366771" y="630671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4A6318-1BE5-446B-AC8C-5CBC11A2EC45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382924" y="480291"/>
            <a:ext cx="11670146" cy="619155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290396" y="1735744"/>
            <a:ext cx="9633527" cy="33245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/>
            <a:r>
              <a:rPr lang="en-US" sz="2800" b="1" dirty="0">
                <a:solidFill>
                  <a:schemeClr val="tx1"/>
                </a:solidFill>
              </a:rPr>
              <a:t>2. </a:t>
            </a:r>
            <a:r>
              <a:rPr lang="en-US" sz="2800" b="1" u="sng" dirty="0">
                <a:solidFill>
                  <a:schemeClr val="tx1"/>
                </a:solidFill>
              </a:rPr>
              <a:t>he is </a:t>
            </a:r>
            <a:r>
              <a:rPr lang="en-US" sz="2800" b="1" u="sng" dirty="0" smtClean="0">
                <a:solidFill>
                  <a:schemeClr val="tx1"/>
                </a:solidFill>
              </a:rPr>
              <a:t>honest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fontAlgn="base"/>
            <a:r>
              <a:rPr lang="en-US" sz="2800" b="1" dirty="0" smtClean="0">
                <a:solidFill>
                  <a:schemeClr val="tx1"/>
                </a:solidFill>
              </a:rPr>
              <a:t>3. </a:t>
            </a:r>
            <a:r>
              <a:rPr lang="en-US" sz="2800" b="1" u="sng" dirty="0" smtClean="0">
                <a:solidFill>
                  <a:schemeClr val="tx1"/>
                </a:solidFill>
              </a:rPr>
              <a:t>Crops did not grow well </a:t>
            </a:r>
          </a:p>
          <a:p>
            <a:pPr fontAlgn="base"/>
            <a:r>
              <a:rPr lang="en-US" sz="2800" b="1" dirty="0" smtClean="0">
                <a:solidFill>
                  <a:schemeClr val="tx1"/>
                </a:solidFill>
              </a:rPr>
              <a:t>4. </a:t>
            </a:r>
            <a:r>
              <a:rPr lang="en-US" sz="2800" b="1" u="sng" dirty="0" smtClean="0">
                <a:solidFill>
                  <a:schemeClr val="tx1"/>
                </a:solidFill>
              </a:rPr>
              <a:t>he </a:t>
            </a:r>
            <a:r>
              <a:rPr lang="en-US" sz="2800" b="1" u="sng" dirty="0">
                <a:solidFill>
                  <a:schemeClr val="tx1"/>
                </a:solidFill>
              </a:rPr>
              <a:t>was ill.</a:t>
            </a:r>
          </a:p>
          <a:p>
            <a:pPr fontAlgn="base"/>
            <a:r>
              <a:rPr lang="en-US" sz="2800" b="1" dirty="0" smtClean="0">
                <a:solidFill>
                  <a:schemeClr val="tx1"/>
                </a:solidFill>
              </a:rPr>
              <a:t>5.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u="sng" dirty="0">
                <a:solidFill>
                  <a:schemeClr val="tx1"/>
                </a:solidFill>
              </a:rPr>
              <a:t>he stood first in the exam.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13" name="Explosion 1 12"/>
          <p:cNvSpPr/>
          <p:nvPr/>
        </p:nvSpPr>
        <p:spPr>
          <a:xfrm>
            <a:off x="4681298" y="353775"/>
            <a:ext cx="2371436" cy="1343472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Ans.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835341" y="5244023"/>
            <a:ext cx="8543636" cy="9994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guess what may be the underlying rules here?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2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EC5A4-B78D-45F7-84D3-14379A0D55E1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C1AEF3A-50D6-405E-847C-5577813B0FA3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16D2504-C1E9-4EDB-8AB7-6CB4115054B5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B449783-4EFB-4456-846D-AAFA60E0A4E8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6B7DAC-0BFA-4B59-8209-F6BFCA1FA68C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86AF9E-7ECF-4CE3-B6B0-AE7C5C4A3038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4564D1-7852-4E1C-B8E0-9821FA8D2205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9" name="Date Placeholder 1"/>
          <p:cNvSpPr>
            <a:spLocks noGrp="1"/>
          </p:cNvSpPr>
          <p:nvPr/>
        </p:nvSpPr>
        <p:spPr>
          <a:xfrm>
            <a:off x="7089677" y="59651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E6CAE8-8AD1-436F-8499-4B39DA8337C6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95564" y="110838"/>
            <a:ext cx="11563926" cy="665941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endParaRPr lang="en-US" sz="2800" dirty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Note: </a:t>
            </a:r>
            <a:r>
              <a:rPr lang="en-US" sz="2400" dirty="0" smtClean="0">
                <a:solidFill>
                  <a:srgbClr val="0070C0"/>
                </a:solidFill>
              </a:rPr>
              <a:t>“since/as/because”  </a:t>
            </a:r>
            <a:r>
              <a:rPr lang="en-US" sz="2400" dirty="0" smtClean="0">
                <a:solidFill>
                  <a:schemeClr val="tx1"/>
                </a:solidFill>
              </a:rPr>
              <a:t>connects two clauses--</a:t>
            </a:r>
            <a:r>
              <a:rPr lang="en-US" sz="2400" dirty="0" smtClean="0">
                <a:solidFill>
                  <a:srgbClr val="0070C0"/>
                </a:solidFill>
              </a:rPr>
              <a:t>-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1). principal clause</a:t>
            </a:r>
          </a:p>
          <a:p>
            <a:pPr algn="just"/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                                2. sub-ordinate clause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Sub-ordinate clause started with </a:t>
            </a:r>
            <a:r>
              <a:rPr lang="en-US" sz="2400" dirty="0" smtClean="0">
                <a:solidFill>
                  <a:srgbClr val="0070C0"/>
                </a:solidFill>
              </a:rPr>
              <a:t>“since/as/because” expresses </a:t>
            </a:r>
            <a:r>
              <a:rPr lang="en-US" sz="2400" dirty="0" smtClean="0">
                <a:solidFill>
                  <a:srgbClr val="C00000"/>
                </a:solidFill>
              </a:rPr>
              <a:t>“cause”</a:t>
            </a:r>
          </a:p>
          <a:p>
            <a:pPr algn="just"/>
            <a:endParaRPr lang="en-US" sz="2400" dirty="0">
              <a:solidFill>
                <a:srgbClr val="0070C0"/>
              </a:solidFill>
            </a:endParaRPr>
          </a:p>
          <a:p>
            <a:pPr algn="just"/>
            <a:r>
              <a:rPr lang="en-US" sz="2400" dirty="0" smtClean="0">
                <a:solidFill>
                  <a:srgbClr val="0070C0"/>
                </a:solidFill>
              </a:rPr>
              <a:t>Principal clause expresses </a:t>
            </a:r>
            <a:r>
              <a:rPr lang="en-US" sz="2400" dirty="0" smtClean="0">
                <a:solidFill>
                  <a:schemeClr val="accent3"/>
                </a:solidFill>
              </a:rPr>
              <a:t>“effect” </a:t>
            </a:r>
          </a:p>
          <a:p>
            <a:pPr algn="just"/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                  </a:t>
            </a:r>
          </a:p>
          <a:p>
            <a:pPr algn="just"/>
            <a:endParaRPr lang="en-US" sz="2400" dirty="0" smtClean="0">
              <a:solidFill>
                <a:srgbClr val="0070C0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>
                <a:solidFill>
                  <a:srgbClr val="7030A0"/>
                </a:solidFill>
              </a:rPr>
              <a:t/>
            </a:r>
            <a:br>
              <a:rPr lang="en-US" sz="2800" b="1" dirty="0">
                <a:solidFill>
                  <a:srgbClr val="7030A0"/>
                </a:solidFill>
              </a:rPr>
            </a:b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37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849B2-40EA-4918-959F-0D72F04D8200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3453EB0-4AAC-45F2-B18E-334501E1A447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/>
        </p:nvSpPr>
        <p:spPr>
          <a:xfrm>
            <a:off x="7834361" y="620708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CF3B788-1FA7-48B8-B59B-792AC614878E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Horizontal Scroll 4"/>
          <p:cNvSpPr/>
          <p:nvPr/>
        </p:nvSpPr>
        <p:spPr>
          <a:xfrm rot="10800000" flipV="1">
            <a:off x="1162627" y="1147083"/>
            <a:ext cx="9866746" cy="1447801"/>
          </a:xfrm>
          <a:prstGeom prst="horizontalScroll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</a:rPr>
              <a:t>Give answer the following questions orally:</a:t>
            </a:r>
          </a:p>
        </p:txBody>
      </p:sp>
      <p:sp>
        <p:nvSpPr>
          <p:cNvPr id="6" name="Flowchart: Display 5"/>
          <p:cNvSpPr/>
          <p:nvPr/>
        </p:nvSpPr>
        <p:spPr>
          <a:xfrm>
            <a:off x="3943350" y="285793"/>
            <a:ext cx="3891011" cy="946726"/>
          </a:xfrm>
          <a:prstGeom prst="flowChartDisplay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2"/>
                </a:solidFill>
              </a:rPr>
              <a:t>Evaluation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6654" y="3089147"/>
            <a:ext cx="1007174" cy="73690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62627" y="2594885"/>
            <a:ext cx="9635837" cy="38954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800" b="1" dirty="0">
                <a:solidFill>
                  <a:schemeClr val="tx1"/>
                </a:solidFill>
              </a:rPr>
              <a:t>1. </a:t>
            </a:r>
            <a:r>
              <a:rPr lang="en-US" sz="2800" b="1" dirty="0" smtClean="0">
                <a:solidFill>
                  <a:schemeClr val="tx1"/>
                </a:solidFill>
              </a:rPr>
              <a:t>Since he worked hard, __________.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.________</a:t>
            </a:r>
            <a:r>
              <a:rPr lang="en-US" sz="2800" b="1" dirty="0" smtClean="0">
                <a:solidFill>
                  <a:schemeClr val="tx1"/>
                </a:solidFill>
              </a:rPr>
              <a:t>you cannot succeed in life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tx1"/>
                </a:solidFill>
              </a:rPr>
              <a:t>3.By working hard,__________.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4. </a:t>
            </a:r>
            <a:r>
              <a:rPr lang="en-US" sz="2800" b="1" dirty="0" smtClean="0">
                <a:solidFill>
                  <a:schemeClr val="tx1"/>
                </a:solidFill>
              </a:rPr>
              <a:t>If I had a lot of wealth</a:t>
            </a:r>
            <a:r>
              <a:rPr lang="en-US" sz="2800" b="1" dirty="0" smtClean="0">
                <a:solidFill>
                  <a:schemeClr val="tx1"/>
                </a:solidFill>
              </a:rPr>
              <a:t>,__________.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>
                <a:solidFill>
                  <a:schemeClr val="tx1"/>
                </a:solidFill>
              </a:rPr>
              <a:t>5. 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___________</a:t>
            </a:r>
            <a:r>
              <a:rPr lang="en-US" sz="2800" b="1" dirty="0" smtClean="0">
                <a:solidFill>
                  <a:schemeClr val="tx1"/>
                </a:solidFill>
              </a:rPr>
              <a:t>I could fly in the sky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896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2183-C826-409E-AD0E-91C01D3F6B57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E54AB5-3F52-4FAF-9D64-4949E7F0A72A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/>
        </p:nvSpPr>
        <p:spPr>
          <a:xfrm>
            <a:off x="7642706" y="6202464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93267E-4ADC-4ECF-B1A1-66C208909353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6-Point Star 4"/>
          <p:cNvSpPr/>
          <p:nvPr/>
        </p:nvSpPr>
        <p:spPr>
          <a:xfrm>
            <a:off x="3334327" y="521320"/>
            <a:ext cx="5220318" cy="1760062"/>
          </a:xfrm>
          <a:prstGeom prst="star6">
            <a:avLst/>
          </a:prstGeom>
          <a:pattFill prst="wdUpDiag">
            <a:fgClr>
              <a:schemeClr val="bg2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5"/>
                </a:solidFill>
              </a:rPr>
              <a:t>Home Work</a:t>
            </a:r>
          </a:p>
        </p:txBody>
      </p:sp>
      <p:sp>
        <p:nvSpPr>
          <p:cNvPr id="6" name="Plaque 5"/>
          <p:cNvSpPr/>
          <p:nvPr/>
        </p:nvSpPr>
        <p:spPr>
          <a:xfrm>
            <a:off x="2185554" y="2319425"/>
            <a:ext cx="7728528" cy="3822469"/>
          </a:xfrm>
          <a:prstGeom prst="plaqu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solidFill>
                  <a:schemeClr val="tx1"/>
                </a:solidFill>
              </a:rPr>
              <a:t>Make </a:t>
            </a:r>
            <a:r>
              <a:rPr lang="en-US" sz="2800" b="1" dirty="0">
                <a:solidFill>
                  <a:schemeClr val="tx1"/>
                </a:solidFill>
              </a:rPr>
              <a:t>2</a:t>
            </a:r>
            <a:r>
              <a:rPr lang="en-US" sz="2800" b="1" dirty="0" smtClean="0">
                <a:solidFill>
                  <a:schemeClr val="tx1"/>
                </a:solidFill>
              </a:rPr>
              <a:t>0 incomplete </a:t>
            </a:r>
            <a:r>
              <a:rPr lang="en-US" sz="2800" b="1" dirty="0" smtClean="0">
                <a:solidFill>
                  <a:schemeClr val="tx1"/>
                </a:solidFill>
              </a:rPr>
              <a:t>sentences consisting of </a:t>
            </a:r>
            <a:r>
              <a:rPr lang="en-US" sz="2800" b="1" dirty="0" smtClean="0">
                <a:solidFill>
                  <a:schemeClr val="tx1"/>
                </a:solidFill>
              </a:rPr>
              <a:t>“</a:t>
            </a:r>
            <a:r>
              <a:rPr lang="en-US" sz="2800" b="1" dirty="0" err="1" smtClean="0">
                <a:solidFill>
                  <a:schemeClr val="tx1"/>
                </a:solidFill>
              </a:rPr>
              <a:t>without+Gerund</a:t>
            </a:r>
            <a:r>
              <a:rPr lang="en-US" sz="2800" b="1" dirty="0" smtClean="0">
                <a:solidFill>
                  <a:schemeClr val="tx1"/>
                </a:solidFill>
              </a:rPr>
              <a:t>”, “</a:t>
            </a:r>
            <a:r>
              <a:rPr lang="en-US" sz="2800" b="1" dirty="0" err="1" smtClean="0">
                <a:solidFill>
                  <a:schemeClr val="tx1"/>
                </a:solidFill>
              </a:rPr>
              <a:t>By+Gerund”and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smtClean="0">
                <a:solidFill>
                  <a:schemeClr val="tx1"/>
                </a:solidFill>
              </a:rPr>
              <a:t>“Since/as”, </a:t>
            </a:r>
            <a:r>
              <a:rPr lang="en-US" sz="2800" b="1" dirty="0" smtClean="0">
                <a:solidFill>
                  <a:schemeClr val="tx1"/>
                </a:solidFill>
              </a:rPr>
              <a:t>and then complete them according to the rules. </a:t>
            </a:r>
            <a:endParaRPr 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2033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3A622-51D7-483C-8DD7-A11D8F464FDF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F7FE6CA-CB6F-40B3-983C-EA6DEDEEB98C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>
            <a:spLocks noGrp="1"/>
          </p:cNvSpPr>
          <p:nvPr/>
        </p:nvSpPr>
        <p:spPr>
          <a:xfrm>
            <a:off x="5429443" y="6045445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19792CB-3D43-4D68-B957-92E4998DC68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/>
        </p:nvSpPr>
        <p:spPr>
          <a:xfrm>
            <a:off x="6814973" y="6045445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4FE0D52-35D2-4874-9ACB-2DAA64C70F4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694412" y="5808425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Thank you </a:t>
            </a:r>
            <a:r>
              <a:rPr lang="en-US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all</a:t>
            </a:r>
            <a:endParaRPr lang="en-US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060328" y="348666"/>
            <a:ext cx="8229600" cy="5467927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70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46BBC-FB1E-4A0E-A169-9E37448A207A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>
            <a:spLocks noGrp="1"/>
          </p:cNvSpPr>
          <p:nvPr/>
        </p:nvSpPr>
        <p:spPr>
          <a:xfrm>
            <a:off x="7412950" y="6051838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8B206AE-3DCE-4939-8EA4-695EE52A18E9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2073564" y="1355436"/>
            <a:ext cx="8044872" cy="5320145"/>
          </a:xfrm>
          <a:prstGeom prst="round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2636981" y="182418"/>
            <a:ext cx="6816436" cy="9144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Read the text below and guess what may be the Topic Today</a:t>
            </a:r>
            <a:endParaRPr lang="en-GB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6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31BE2-B066-438D-A36F-C692816B7CAF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Isosceles Triangle 2"/>
          <p:cNvSpPr/>
          <p:nvPr/>
        </p:nvSpPr>
        <p:spPr>
          <a:xfrm>
            <a:off x="1477493" y="599319"/>
            <a:ext cx="5659361" cy="5659361"/>
          </a:xfrm>
          <a:prstGeom prst="triangle">
            <a:avLst/>
          </a:prstGeom>
          <a:solidFill>
            <a:srgbClr val="92D050"/>
          </a:solidFill>
          <a:ln>
            <a:noFill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p3d prstMaterial="translucentPowder">
            <a:bevelT w="203200" h="50800" prst="softRound"/>
          </a:sp3d>
        </p:spPr>
        <p:style>
          <a:lnRef idx="2">
            <a:scrgbClr r="0" g="0" b="0"/>
          </a:lnRef>
          <a:fillRef idx="1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052750" y="754066"/>
            <a:ext cx="6070657" cy="865445"/>
            <a:chOff x="1575257" y="154747"/>
            <a:chExt cx="6070657" cy="865445"/>
          </a:xfrm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11" name="Rounded Rectangle 10"/>
            <p:cNvSpPr/>
            <p:nvPr/>
          </p:nvSpPr>
          <p:spPr>
            <a:xfrm>
              <a:off x="1575257" y="154747"/>
              <a:ext cx="6070657" cy="865445"/>
            </a:xfrm>
            <a:prstGeom prst="roundRect">
              <a:avLst/>
            </a:prstGeom>
            <a:solidFill>
              <a:srgbClr val="00B050"/>
            </a:solidFill>
            <a:ln w="34925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Rounded Rectangle 5"/>
            <p:cNvSpPr txBox="1"/>
            <p:nvPr/>
          </p:nvSpPr>
          <p:spPr>
            <a:xfrm>
              <a:off x="1617505" y="196995"/>
              <a:ext cx="5986161" cy="78094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5740" tIns="205740" rIns="205740" bIns="205740" numCol="1" spcCol="1270" anchor="ctr" anchorCtr="0">
              <a:noAutofit/>
            </a:bodyPr>
            <a:lstStyle/>
            <a:p>
              <a:pPr lvl="0" algn="ctr" defTabSz="2400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5400" kern="1200" dirty="0">
                  <a:solidFill>
                    <a:schemeClr val="bg1"/>
                  </a:solidFill>
                  <a:latin typeface="Arial Black" panose="020B0A04020102020204" pitchFamily="34" charset="0"/>
                </a:rPr>
                <a:t>Today’s topic: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533417" y="2360357"/>
            <a:ext cx="5941907" cy="1108358"/>
            <a:chOff x="3055924" y="1761038"/>
            <a:chExt cx="5941907" cy="1108358"/>
          </a:xfrm>
        </p:grpSpPr>
        <p:sp>
          <p:nvSpPr>
            <p:cNvPr id="9" name="Rounded Rectangle 8"/>
            <p:cNvSpPr/>
            <p:nvPr/>
          </p:nvSpPr>
          <p:spPr>
            <a:xfrm>
              <a:off x="3055924" y="1761038"/>
              <a:ext cx="5941907" cy="1108358"/>
            </a:xfrm>
            <a:prstGeom prst="roundRect">
              <a:avLst/>
            </a:prstGeom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83000">
                  <a:schemeClr val="accent5">
                    <a:lumMod val="95000"/>
                    <a:lumOff val="5000"/>
                  </a:schemeClr>
                </a:gs>
                <a:gs pos="100000">
                  <a:schemeClr val="accent5">
                    <a:lumMod val="60000"/>
                  </a:schemeClr>
                </a:gs>
              </a:gsLst>
              <a:path path="circle">
                <a:fillToRect l="50000" t="130000" r="50000" b="-30000"/>
              </a:path>
              <a:tileRect/>
            </a:gradFill>
            <a:ln>
              <a:noFill/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p3d prstMaterial="translucentPowder">
              <a:bevelT w="203200" h="50800" prst="softRound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ounded Rectangle 7"/>
            <p:cNvSpPr txBox="1"/>
            <p:nvPr/>
          </p:nvSpPr>
          <p:spPr>
            <a:xfrm>
              <a:off x="3110030" y="1815144"/>
              <a:ext cx="5833695" cy="10001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600" kern="1200" dirty="0">
                  <a:solidFill>
                    <a:srgbClr val="C00000"/>
                  </a:solidFill>
                  <a:latin typeface="Arial Black" panose="020B0A04020102020204" pitchFamily="34" charset="0"/>
                </a:rPr>
                <a:t>Completing Sentence</a:t>
              </a: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772599" y="4319674"/>
            <a:ext cx="5941907" cy="1108358"/>
            <a:chOff x="3295106" y="3720355"/>
            <a:chExt cx="5941907" cy="1108358"/>
          </a:xfrm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</p:grpSpPr>
        <p:sp>
          <p:nvSpPr>
            <p:cNvPr id="7" name="Rounded Rectangle 6"/>
            <p:cNvSpPr/>
            <p:nvPr/>
          </p:nvSpPr>
          <p:spPr>
            <a:xfrm>
              <a:off x="3295106" y="3720355"/>
              <a:ext cx="5941907" cy="1108358"/>
            </a:xfrm>
            <a:prstGeom prst="roundRect">
              <a:avLst/>
            </a:prstGeom>
            <a:solidFill>
              <a:srgbClr val="00B050"/>
            </a:solidFill>
            <a:ln w="34925">
              <a:noFill/>
            </a:ln>
            <a:effectLst>
              <a:outerShdw blurRad="184150" dist="241300" dir="11520000" sx="110000" sy="110000" algn="ctr">
                <a:srgbClr val="000000">
                  <a:alpha val="18000"/>
                </a:srgbClr>
              </a:outerShdw>
            </a:effectLst>
            <a:sp3d extrusionH="107950" prstMaterial="plastic">
              <a:bevelT w="82550" h="63500" prst="divot"/>
              <a:bevelB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Rounded Rectangle 9"/>
            <p:cNvSpPr txBox="1"/>
            <p:nvPr/>
          </p:nvSpPr>
          <p:spPr>
            <a:xfrm>
              <a:off x="3349212" y="3774461"/>
              <a:ext cx="5833695" cy="100014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35280" tIns="335280" rIns="335280" bIns="335280" numCol="1" spcCol="1270" anchor="ctr" anchorCtr="0">
              <a:noAutofit/>
            </a:bodyPr>
            <a:lstStyle/>
            <a:p>
              <a:pPr lvl="0" algn="ctr" defTabSz="3911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8800" kern="1200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Part</a:t>
              </a:r>
              <a:r>
                <a:rPr lang="en-US" sz="8800" kern="1200" dirty="0">
                  <a:solidFill>
                    <a:srgbClr val="002060"/>
                  </a:solidFill>
                  <a:latin typeface="Arial Black" panose="020B0A04020102020204" pitchFamily="34" charset="0"/>
                </a:rPr>
                <a:t>: </a:t>
              </a:r>
              <a:r>
                <a:rPr lang="en-US" sz="8800" kern="1200" dirty="0" smtClean="0">
                  <a:solidFill>
                    <a:srgbClr val="002060"/>
                  </a:solidFill>
                  <a:latin typeface="Arial Black" panose="020B0A04020102020204" pitchFamily="34" charset="0"/>
                </a:rPr>
                <a:t>05</a:t>
              </a:r>
              <a:endParaRPr lang="en-US" sz="8800" kern="1200" dirty="0">
                <a:solidFill>
                  <a:srgbClr val="002060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0789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/>
        </p:nvSpPr>
        <p:spPr>
          <a:xfrm>
            <a:off x="7335309" y="6162250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14A7922-A447-4D4D-99B1-7181ED311C4E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9008A3-6E31-4CCD-88CF-1AFD65067DFA}"/>
              </a:ext>
            </a:extLst>
          </p:cNvPr>
          <p:cNvSpPr/>
          <p:nvPr/>
        </p:nvSpPr>
        <p:spPr>
          <a:xfrm>
            <a:off x="471055" y="1764146"/>
            <a:ext cx="11000509" cy="447963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After the lesson the </a:t>
            </a:r>
            <a:r>
              <a:rPr lang="en-US" sz="32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ss</a:t>
            </a: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will be able to-</a:t>
            </a:r>
          </a:p>
          <a:p>
            <a:endParaRPr lang="en-US" sz="32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say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complete complex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sentences using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If+sub+were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/had….+clause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make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complete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sentences using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Without+Gerund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write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complete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sentences using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By+Gerund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….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write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complete complex 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sentences using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since/as/because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”.</a:t>
            </a:r>
            <a:endParaRPr lang="en-US" sz="2400" b="1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Horizontal Scroll 3"/>
          <p:cNvSpPr/>
          <p:nvPr/>
        </p:nvSpPr>
        <p:spPr>
          <a:xfrm>
            <a:off x="1843521" y="330625"/>
            <a:ext cx="8049491" cy="1231854"/>
          </a:xfrm>
          <a:prstGeom prst="horizont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Learning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Outcomes:</a:t>
            </a:r>
          </a:p>
        </p:txBody>
      </p:sp>
    </p:spTree>
    <p:extLst>
      <p:ext uri="{BB962C8B-B14F-4D97-AF65-F5344CB8AC3E}">
        <p14:creationId xmlns:p14="http://schemas.microsoft.com/office/powerpoint/2010/main" val="408516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57626-1D78-4B0B-9057-569A34CB41D2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2AFAA5-9CCD-4502-BCB7-2AB1D472C15B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F93287-7BEE-46A4-9506-CAE109B42823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81F47D-5F2D-4B2A-8EB9-6C52FC0B7CC8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3"/>
          <p:cNvSpPr>
            <a:spLocks noGrp="1"/>
          </p:cNvSpPr>
          <p:nvPr/>
        </p:nvSpPr>
        <p:spPr>
          <a:xfrm>
            <a:off x="7315970" y="6209925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1DB12A-9984-4C4B-A5C0-AB4090341CE1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E1F56A62-6CAA-4B98-B8C8-9C49EA942470}"/>
              </a:ext>
            </a:extLst>
          </p:cNvPr>
          <p:cNvSpPr>
            <a:spLocks noGrp="1"/>
          </p:cNvSpPr>
          <p:nvPr/>
        </p:nvSpPr>
        <p:spPr>
          <a:xfrm>
            <a:off x="378691" y="1191491"/>
            <a:ext cx="11434618" cy="55325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1</a:t>
            </a:r>
            <a:r>
              <a:rPr lang="en-US" sz="2800" b="1" dirty="0">
                <a:solidFill>
                  <a:schemeClr val="tx1"/>
                </a:solidFill>
              </a:rPr>
              <a:t>. If I were a king, </a:t>
            </a:r>
            <a:r>
              <a:rPr lang="en-US" sz="2800" b="1" u="sng" dirty="0">
                <a:solidFill>
                  <a:schemeClr val="tx1"/>
                </a:solidFill>
              </a:rPr>
              <a:t>_________________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marL="0" indent="0" fontAlgn="base">
              <a:buNone/>
            </a:pPr>
            <a:r>
              <a:rPr lang="en-US" sz="2800" b="1" dirty="0">
                <a:solidFill>
                  <a:schemeClr val="tx1"/>
                </a:solidFill>
              </a:rPr>
              <a:t>Ans. If I were a king, </a:t>
            </a:r>
            <a:r>
              <a:rPr lang="en-US" sz="2800" b="1" u="sng" dirty="0">
                <a:solidFill>
                  <a:schemeClr val="tx1"/>
                </a:solidFill>
              </a:rPr>
              <a:t>I could help the poor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marL="0" indent="0" fontAlgn="base">
              <a:buNone/>
            </a:pPr>
            <a:r>
              <a:rPr lang="en-US" sz="2800" b="1" dirty="0">
                <a:solidFill>
                  <a:schemeClr val="tx1"/>
                </a:solidFill>
              </a:rPr>
              <a:t>2. If I were you</a:t>
            </a:r>
            <a:r>
              <a:rPr lang="en-US" sz="2800" b="1" dirty="0" smtClean="0">
                <a:solidFill>
                  <a:schemeClr val="tx1"/>
                </a:solidFill>
              </a:rPr>
              <a:t>,___________. </a:t>
            </a: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3. ___________,I would research on COVID-19 VIRUS.</a:t>
            </a: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4. If </a:t>
            </a:r>
            <a:r>
              <a:rPr lang="en-US" sz="2800" b="1" dirty="0" err="1" smtClean="0">
                <a:solidFill>
                  <a:schemeClr val="tx1"/>
                </a:solidFill>
              </a:rPr>
              <a:t>Sima</a:t>
            </a:r>
            <a:r>
              <a:rPr lang="en-US" sz="2800" b="1" dirty="0" smtClean="0">
                <a:solidFill>
                  <a:schemeClr val="tx1"/>
                </a:solidFill>
              </a:rPr>
              <a:t> were a boy,____________.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5.___________, he would not let the matter go so easily.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316181" y="140855"/>
            <a:ext cx="9559637" cy="78509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Complete the following </a:t>
            </a:r>
            <a:r>
              <a:rPr lang="en-US" sz="2800" b="1" dirty="0" err="1" smtClean="0">
                <a:solidFill>
                  <a:srgbClr val="C00000"/>
                </a:solidFill>
              </a:rPr>
              <a:t>sentences.One</a:t>
            </a:r>
            <a:r>
              <a:rPr lang="en-US" sz="2800" b="1" dirty="0" smtClean="0">
                <a:solidFill>
                  <a:srgbClr val="C00000"/>
                </a:solidFill>
              </a:rPr>
              <a:t> is done for you.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3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574F6-837A-4E44-A529-690FB012335F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D92535-9518-4545-A492-8F243D90A8A6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DB592F-6041-45AE-A359-894AA06FCF4A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836108-CEAC-48BC-A2FA-E660A791DBA3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70F7C9-1BB4-4688-8CBF-6DFB3DED899A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Date Placeholder 1"/>
          <p:cNvSpPr>
            <a:spLocks noGrp="1"/>
          </p:cNvSpPr>
          <p:nvPr/>
        </p:nvSpPr>
        <p:spPr>
          <a:xfrm>
            <a:off x="7366771" y="630671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4A6318-1BE5-446B-AC8C-5CBC11A2EC45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82924" y="480291"/>
            <a:ext cx="11670146" cy="619155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625602" y="1697247"/>
            <a:ext cx="9337962" cy="30589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2.</a:t>
            </a:r>
            <a:r>
              <a:rPr lang="en-US" sz="2800" b="1" u="sng" dirty="0">
                <a:solidFill>
                  <a:schemeClr val="tx1"/>
                </a:solidFill>
              </a:rPr>
              <a:t> I would not do </a:t>
            </a:r>
            <a:r>
              <a:rPr lang="en-US" sz="2800" b="1" u="sng" dirty="0" smtClean="0">
                <a:solidFill>
                  <a:schemeClr val="tx1"/>
                </a:solidFill>
              </a:rPr>
              <a:t>this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3. </a:t>
            </a:r>
            <a:r>
              <a:rPr lang="en-US" sz="2800" b="1" u="sng" dirty="0">
                <a:solidFill>
                  <a:schemeClr val="tx1"/>
                </a:solidFill>
              </a:rPr>
              <a:t>If I were a doctor,</a:t>
            </a:r>
            <a:r>
              <a:rPr lang="en-US" sz="2800" b="1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2800" b="1" u="sng" dirty="0">
              <a:solidFill>
                <a:schemeClr val="tx1"/>
              </a:solidFill>
              <a:latin typeface="+mj-lt"/>
            </a:endParaRPr>
          </a:p>
          <a:p>
            <a:pPr fontAlgn="base"/>
            <a:r>
              <a:rPr lang="en-US" sz="2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4. </a:t>
            </a:r>
            <a:r>
              <a:rPr lang="en-US" sz="2800" b="1" u="sng" dirty="0">
                <a:solidFill>
                  <a:schemeClr val="tx1"/>
                </a:solidFill>
              </a:rPr>
              <a:t>she would not be deprived of playing football.</a:t>
            </a:r>
          </a:p>
          <a:p>
            <a:pPr fontAlgn="base"/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5.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u="sng" dirty="0">
                <a:solidFill>
                  <a:schemeClr val="tx1"/>
                </a:solidFill>
              </a:rPr>
              <a:t>If he were </a:t>
            </a:r>
            <a:r>
              <a:rPr lang="en-US" sz="2800" b="1" u="sng" dirty="0" smtClean="0">
                <a:solidFill>
                  <a:schemeClr val="tx1"/>
                </a:solidFill>
              </a:rPr>
              <a:t>you,</a:t>
            </a:r>
            <a:endParaRPr lang="en-US" sz="2800" b="1" u="sng" dirty="0">
              <a:solidFill>
                <a:schemeClr val="tx1"/>
              </a:solidFill>
            </a:endParaRPr>
          </a:p>
          <a:p>
            <a:pPr algn="just"/>
            <a:endParaRPr lang="en-US" sz="2800" b="1" u="sng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800" b="1" u="sng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GB" sz="2800" b="1" u="sng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0" name="Explosion 1 9"/>
          <p:cNvSpPr/>
          <p:nvPr/>
        </p:nvSpPr>
        <p:spPr>
          <a:xfrm>
            <a:off x="4681298" y="353775"/>
            <a:ext cx="2371436" cy="1343472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Ans.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807634" y="5018149"/>
            <a:ext cx="8543636" cy="9994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guess what may be the underlying rules here?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692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49783-4EFB-4456-846D-AAFA60E0A4E8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76B7DAC-0BFA-4B59-8209-F6BFCA1FA68C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86AF9E-7ECF-4CE3-B6B0-AE7C5C4A3038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B4564D1-7852-4E1C-B8E0-9821FA8D2205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1"/>
          <p:cNvSpPr>
            <a:spLocks noGrp="1"/>
          </p:cNvSpPr>
          <p:nvPr/>
        </p:nvSpPr>
        <p:spPr>
          <a:xfrm>
            <a:off x="7089677" y="5965163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FE6CAE8-8AD1-436F-8499-4B39DA8337C6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95564" y="110838"/>
            <a:ext cx="11563926" cy="6659418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endParaRPr lang="en-US" sz="2800" dirty="0" smtClean="0">
              <a:solidFill>
                <a:srgbClr val="C00000"/>
              </a:solidFill>
            </a:endParaRPr>
          </a:p>
          <a:p>
            <a:pPr algn="just"/>
            <a:endParaRPr lang="en-US" sz="2800" dirty="0">
              <a:solidFill>
                <a:srgbClr val="C00000"/>
              </a:solidFill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Note: “</a:t>
            </a:r>
            <a:r>
              <a:rPr lang="en-US" sz="2400" dirty="0" smtClean="0">
                <a:solidFill>
                  <a:srgbClr val="00B050"/>
                </a:solidFill>
              </a:rPr>
              <a:t>Unreal Desire” impossible to happen in real life </a:t>
            </a:r>
            <a:r>
              <a:rPr lang="en-US" sz="2400" dirty="0" smtClean="0">
                <a:solidFill>
                  <a:srgbClr val="C00000"/>
                </a:solidFill>
              </a:rPr>
              <a:t>is expressed by this type of clause----</a:t>
            </a:r>
          </a:p>
          <a:p>
            <a:pPr algn="just"/>
            <a:r>
              <a:rPr lang="en-US" sz="2400" dirty="0" smtClean="0">
                <a:solidFill>
                  <a:schemeClr val="tx1"/>
                </a:solidFill>
              </a:rPr>
              <a:t>                  “</a:t>
            </a:r>
            <a:r>
              <a:rPr lang="en-US" sz="2400" dirty="0" err="1" smtClean="0">
                <a:solidFill>
                  <a:schemeClr val="tx1"/>
                </a:solidFill>
              </a:rPr>
              <a:t>If+sub+were</a:t>
            </a:r>
            <a:r>
              <a:rPr lang="en-US" sz="2400" dirty="0" smtClean="0">
                <a:solidFill>
                  <a:schemeClr val="tx1"/>
                </a:solidFill>
              </a:rPr>
              <a:t>/had(as main verb for any subject 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irrespective of </a:t>
            </a:r>
            <a:r>
              <a:rPr lang="en-US" sz="2400" dirty="0" err="1" smtClean="0">
                <a:solidFill>
                  <a:schemeClr val="tx1"/>
                </a:solidFill>
              </a:rPr>
              <a:t>number,person,and</a:t>
            </a:r>
            <a:r>
              <a:rPr lang="en-US" sz="2400" dirty="0" smtClean="0">
                <a:solidFill>
                  <a:schemeClr val="tx1"/>
                </a:solidFill>
              </a:rPr>
              <a:t> even any tense)+noun….” </a:t>
            </a:r>
            <a:endParaRPr lang="en-US" sz="2400" dirty="0" smtClean="0">
              <a:solidFill>
                <a:srgbClr val="00B050"/>
              </a:solidFill>
            </a:endParaRP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just"/>
            <a:r>
              <a:rPr lang="en-US" sz="2400" dirty="0" smtClean="0">
                <a:solidFill>
                  <a:srgbClr val="C00000"/>
                </a:solidFill>
              </a:rPr>
              <a:t>***</a:t>
            </a:r>
            <a:r>
              <a:rPr lang="en-US" sz="2400" dirty="0" smtClean="0">
                <a:solidFill>
                  <a:schemeClr val="tx1"/>
                </a:solidFill>
              </a:rPr>
              <a:t> this type of clause is followed by the clause structured as-----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</a:t>
            </a:r>
            <a:r>
              <a:rPr lang="en-US" sz="2400" dirty="0" smtClean="0">
                <a:solidFill>
                  <a:schemeClr val="accent3"/>
                </a:solidFill>
              </a:rPr>
              <a:t>“</a:t>
            </a:r>
            <a:r>
              <a:rPr lang="en-US" sz="2400" dirty="0" err="1" smtClean="0">
                <a:solidFill>
                  <a:schemeClr val="accent3"/>
                </a:solidFill>
              </a:rPr>
              <a:t>sub+would</a:t>
            </a:r>
            <a:r>
              <a:rPr lang="en-US" sz="2400" dirty="0" smtClean="0">
                <a:solidFill>
                  <a:schemeClr val="accent3"/>
                </a:solidFill>
              </a:rPr>
              <a:t>/could+v1….”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</a:t>
            </a:r>
            <a:r>
              <a:rPr lang="en-US" sz="2400" dirty="0" smtClean="0">
                <a:solidFill>
                  <a:srgbClr val="7030A0"/>
                </a:solidFill>
              </a:rPr>
              <a:t>Example:</a:t>
            </a:r>
            <a:r>
              <a:rPr lang="en-US" sz="2400" dirty="0" smtClean="0">
                <a:solidFill>
                  <a:schemeClr val="tx1"/>
                </a:solidFill>
              </a:rPr>
              <a:t> If I had a chance to go </a:t>
            </a:r>
            <a:r>
              <a:rPr lang="en-US" sz="2400" dirty="0" err="1" smtClean="0">
                <a:solidFill>
                  <a:schemeClr val="tx1"/>
                </a:solidFill>
              </a:rPr>
              <a:t>abroad,I</a:t>
            </a:r>
            <a:r>
              <a:rPr lang="en-US" sz="2400" dirty="0" smtClean="0">
                <a:solidFill>
                  <a:schemeClr val="tx1"/>
                </a:solidFill>
              </a:rPr>
              <a:t> would visit the Statue of Liberty first.</a:t>
            </a:r>
          </a:p>
          <a:p>
            <a:pPr algn="just"/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                  </a:t>
            </a:r>
          </a:p>
          <a:p>
            <a:pPr algn="just"/>
            <a:endParaRPr lang="en-US" sz="2400" dirty="0" smtClean="0">
              <a:solidFill>
                <a:srgbClr val="0070C0"/>
              </a:solidFill>
            </a:endParaRP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algn="just"/>
            <a:r>
              <a:rPr lang="en-US" sz="2800" b="1" dirty="0">
                <a:solidFill>
                  <a:srgbClr val="7030A0"/>
                </a:solidFill>
              </a:rPr>
              <a:t/>
            </a:r>
            <a:br>
              <a:rPr lang="en-US" sz="2800" b="1" dirty="0">
                <a:solidFill>
                  <a:srgbClr val="7030A0"/>
                </a:solidFill>
              </a:rPr>
            </a:br>
            <a:endParaRPr lang="en-GB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6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54C7F-3BBC-459A-A157-068A85499894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9657626-1D78-4B0B-9057-569A34CB41D2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42AFAA5-9CCD-4502-BCB7-2AB1D472C15B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6F93287-7BEE-46A4-9506-CAE109B42823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A81F47D-5F2D-4B2A-8EB9-6C52FC0B7CC8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/>
        </p:nvSpPr>
        <p:spPr>
          <a:xfrm>
            <a:off x="7315970" y="6209925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61DB12A-9984-4C4B-A5C0-AB4090341CE1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E1F56A62-6CAA-4B98-B8C8-9C49EA942470}"/>
              </a:ext>
            </a:extLst>
          </p:cNvPr>
          <p:cNvSpPr>
            <a:spLocks noGrp="1"/>
          </p:cNvSpPr>
          <p:nvPr/>
        </p:nvSpPr>
        <p:spPr>
          <a:xfrm>
            <a:off x="461817" y="1209964"/>
            <a:ext cx="11434618" cy="55325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n-US" sz="2800" b="1" dirty="0">
                <a:solidFill>
                  <a:schemeClr val="tx1"/>
                </a:solidFill>
              </a:rPr>
              <a:t>1. </a:t>
            </a:r>
            <a:r>
              <a:rPr lang="en-US" sz="2800" b="1" u="sng" dirty="0">
                <a:solidFill>
                  <a:schemeClr val="tx1"/>
                </a:solidFill>
              </a:rPr>
              <a:t>___________________</a:t>
            </a:r>
            <a:r>
              <a:rPr lang="en-US" sz="2800" b="1" dirty="0">
                <a:solidFill>
                  <a:schemeClr val="tx1"/>
                </a:solidFill>
              </a:rPr>
              <a:t>, you cannot pass.</a:t>
            </a:r>
          </a:p>
          <a:p>
            <a:pPr marL="0" indent="0" fontAlgn="base">
              <a:buNone/>
            </a:pPr>
            <a:r>
              <a:rPr lang="en-US" sz="2800" b="1" dirty="0">
                <a:solidFill>
                  <a:schemeClr val="tx1"/>
                </a:solidFill>
              </a:rPr>
              <a:t>Ans.</a:t>
            </a:r>
            <a:r>
              <a:rPr lang="en-US" sz="2800" b="1" u="sng" dirty="0">
                <a:solidFill>
                  <a:schemeClr val="tx1"/>
                </a:solidFill>
              </a:rPr>
              <a:t> Without reading more,</a:t>
            </a:r>
            <a:r>
              <a:rPr lang="en-US" sz="2800" b="1" dirty="0">
                <a:solidFill>
                  <a:schemeClr val="tx1"/>
                </a:solidFill>
              </a:rPr>
              <a:t> you cannot pass. </a:t>
            </a:r>
          </a:p>
          <a:p>
            <a:pPr marL="0" indent="0" fontAlgn="base">
              <a:buNone/>
            </a:pPr>
            <a:r>
              <a:rPr lang="en-US" sz="2800" b="1" dirty="0">
                <a:solidFill>
                  <a:schemeClr val="tx1"/>
                </a:solidFill>
              </a:rPr>
              <a:t>2. </a:t>
            </a:r>
            <a:r>
              <a:rPr lang="en-US" sz="2800" b="1" u="sng" dirty="0">
                <a:solidFill>
                  <a:schemeClr val="tx1"/>
                </a:solidFill>
              </a:rPr>
              <a:t>___________________</a:t>
            </a:r>
            <a:r>
              <a:rPr lang="en-US" sz="2800" b="1" dirty="0">
                <a:solidFill>
                  <a:schemeClr val="tx1"/>
                </a:solidFill>
              </a:rPr>
              <a:t>, we cannot keep our body fit.</a:t>
            </a:r>
          </a:p>
          <a:p>
            <a:pPr marL="0" indent="0" fontAlgn="base">
              <a:buNone/>
            </a:pPr>
            <a:r>
              <a:rPr lang="en-US" sz="2800" b="1" u="sng" dirty="0" smtClean="0">
                <a:solidFill>
                  <a:schemeClr val="tx1"/>
                </a:solidFill>
              </a:rPr>
              <a:t> 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 fontAlgn="base">
              <a:buNone/>
            </a:pPr>
            <a:r>
              <a:rPr lang="en-US" sz="2800" b="1" dirty="0">
                <a:solidFill>
                  <a:schemeClr val="tx1"/>
                </a:solidFill>
              </a:rPr>
              <a:t>3. He will not be able to write </a:t>
            </a:r>
            <a:r>
              <a:rPr lang="en-US" sz="2800" b="1" dirty="0" smtClean="0">
                <a:solidFill>
                  <a:schemeClr val="tx1"/>
                </a:solidFill>
              </a:rPr>
              <a:t>well, </a:t>
            </a:r>
            <a:r>
              <a:rPr lang="en-US" sz="2800" b="1" u="sng" dirty="0">
                <a:solidFill>
                  <a:schemeClr val="tx1"/>
                </a:solidFill>
              </a:rPr>
              <a:t>_____________________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</a:t>
            </a: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4. Without talking to him,________________.</a:t>
            </a:r>
          </a:p>
          <a:p>
            <a:pPr marL="0" indent="0" fontAlgn="base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5. ____________,you cannot </a:t>
            </a:r>
            <a:r>
              <a:rPr lang="en-US" sz="2800" b="1" dirty="0" err="1" smtClean="0">
                <a:solidFill>
                  <a:schemeClr val="tx1"/>
                </a:solidFill>
              </a:rPr>
              <a:t>realise</a:t>
            </a:r>
            <a:r>
              <a:rPr lang="en-US" sz="2800" b="1" dirty="0" smtClean="0">
                <a:solidFill>
                  <a:schemeClr val="tx1"/>
                </a:solidFill>
              </a:rPr>
              <a:t> the situation.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316181" y="140855"/>
            <a:ext cx="9559637" cy="78509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 smtClean="0">
                <a:solidFill>
                  <a:srgbClr val="C00000"/>
                </a:solidFill>
              </a:rPr>
              <a:t>Complete the following </a:t>
            </a:r>
            <a:r>
              <a:rPr lang="en-US" sz="2800" b="1" dirty="0" err="1" smtClean="0">
                <a:solidFill>
                  <a:srgbClr val="C00000"/>
                </a:solidFill>
              </a:rPr>
              <a:t>sentences.One</a:t>
            </a:r>
            <a:r>
              <a:rPr lang="en-US" sz="2800" b="1" dirty="0" smtClean="0">
                <a:solidFill>
                  <a:srgbClr val="C00000"/>
                </a:solidFill>
              </a:rPr>
              <a:t> is done for you.</a:t>
            </a:r>
            <a:endParaRPr lang="en-GB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84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52EB-0888-4A6B-9163-387A79596B84}" type="datetime1">
              <a:rPr lang="en-US" smtClean="0"/>
              <a:t>10/8/2020</a:t>
            </a:fld>
            <a:endParaRPr lang="en-US"/>
          </a:p>
        </p:txBody>
      </p:sp>
      <p:sp>
        <p:nvSpPr>
          <p:cNvPr id="3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1574F6-837A-4E44-A529-690FB012335F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4" name="Date Placeholder 1"/>
          <p:cNvSpPr txBox="1">
            <a:spLocks/>
          </p:cNvSpPr>
          <p:nvPr/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D92535-9518-4545-A492-8F243D90A8A6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DB592F-6041-45AE-A359-894AA06FCF4A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0836108-CEAC-48BC-A2FA-E660A791DBA3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7" name="Date Placeholder 1"/>
          <p:cNvSpPr txBox="1">
            <a:spLocks/>
          </p:cNvSpPr>
          <p:nvPr/>
        </p:nvSpPr>
        <p:spPr>
          <a:xfrm>
            <a:off x="7269788" y="61429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270F7C9-1BB4-4688-8CBF-6DFB3DED899A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8" name="Date Placeholder 1"/>
          <p:cNvSpPr>
            <a:spLocks noGrp="1"/>
          </p:cNvSpPr>
          <p:nvPr/>
        </p:nvSpPr>
        <p:spPr>
          <a:xfrm>
            <a:off x="7366771" y="6306717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4A6318-1BE5-446B-AC8C-5CBC11A2EC45}" type="datetime1">
              <a:rPr lang="en-US" smtClean="0"/>
              <a:pPr/>
              <a:t>10/8/2020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82924" y="480291"/>
            <a:ext cx="11670146" cy="619155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GB" sz="28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401233" y="1759646"/>
            <a:ext cx="9633527" cy="332459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n-US" sz="2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2.</a:t>
            </a:r>
            <a:r>
              <a:rPr lang="en-US" sz="2800" b="1" u="sng" dirty="0">
                <a:solidFill>
                  <a:schemeClr val="tx1"/>
                </a:solidFill>
              </a:rPr>
              <a:t> Without taking physical exercise, </a:t>
            </a:r>
            <a:endParaRPr lang="en-US" sz="2800" b="1" dirty="0">
              <a:solidFill>
                <a:schemeClr val="tx1"/>
              </a:solidFill>
            </a:endParaRPr>
          </a:p>
          <a:p>
            <a:pPr algn="just"/>
            <a:r>
              <a:rPr lang="en-US" sz="2800" b="1" u="sng" dirty="0" smtClean="0">
                <a:solidFill>
                  <a:schemeClr val="tx1"/>
                </a:solidFill>
              </a:rPr>
              <a:t>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3. </a:t>
            </a:r>
            <a:r>
              <a:rPr lang="en-US" sz="2800" b="1" u="sng" dirty="0" smtClean="0">
                <a:solidFill>
                  <a:schemeClr val="tx1"/>
                </a:solidFill>
              </a:rPr>
              <a:t>without writing much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800" b="1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2800" b="1" u="sng" dirty="0" smtClean="0">
              <a:solidFill>
                <a:schemeClr val="tx1"/>
              </a:solidFill>
              <a:latin typeface="+mj-lt"/>
            </a:endParaRPr>
          </a:p>
          <a:p>
            <a:pPr fontAlgn="base"/>
            <a:r>
              <a:rPr lang="en-US" sz="2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4. </a:t>
            </a:r>
            <a:r>
              <a:rPr lang="en-US" sz="2800" b="1" u="sng" dirty="0" smtClean="0">
                <a:solidFill>
                  <a:schemeClr val="tx1"/>
                </a:solidFill>
              </a:rPr>
              <a:t>you cannot take the decision.</a:t>
            </a:r>
          </a:p>
          <a:p>
            <a:pPr fontAlgn="base"/>
            <a:endParaRPr lang="en-US" sz="2800" b="1" u="sng" dirty="0">
              <a:solidFill>
                <a:schemeClr val="tx1"/>
              </a:solidFill>
            </a:endParaRPr>
          </a:p>
          <a:p>
            <a:pPr fontAlgn="base"/>
            <a:r>
              <a:rPr lang="en-US" sz="2800" b="1" dirty="0" smtClean="0">
                <a:solidFill>
                  <a:schemeClr val="tx1"/>
                </a:solidFill>
              </a:rPr>
              <a:t>5.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u="sng" dirty="0">
                <a:solidFill>
                  <a:schemeClr val="tx1"/>
                </a:solidFill>
              </a:rPr>
              <a:t>Without going there,</a:t>
            </a:r>
            <a:r>
              <a:rPr lang="en-US" sz="2800" b="1" u="sng" dirty="0" smtClean="0">
                <a:solidFill>
                  <a:schemeClr val="tx1"/>
                </a:solidFill>
              </a:rPr>
              <a:t> </a:t>
            </a:r>
            <a:endParaRPr lang="en-US" sz="2800" b="1" u="sng" dirty="0">
              <a:solidFill>
                <a:schemeClr val="tx1"/>
              </a:solidFill>
            </a:endParaRPr>
          </a:p>
          <a:p>
            <a:pPr algn="just"/>
            <a:endParaRPr lang="en-US" sz="2800" b="1" u="sng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US" sz="2800" b="1" u="sng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just"/>
            <a:endParaRPr lang="en-GB" sz="2800" b="1" u="sng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11" name="Explosion 1 10"/>
          <p:cNvSpPr/>
          <p:nvPr/>
        </p:nvSpPr>
        <p:spPr>
          <a:xfrm>
            <a:off x="4681298" y="353775"/>
            <a:ext cx="2371436" cy="1343472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Ans.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946179" y="5407051"/>
            <a:ext cx="8543636" cy="999436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you guess what may be the underlying rules here?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9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1088</TotalTime>
  <Words>630</Words>
  <Application>Microsoft Office PowerPoint</Application>
  <PresentationFormat>Widescreen</PresentationFormat>
  <Paragraphs>245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Arial Black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 shahidullah</dc:creator>
  <cp:lastModifiedBy>Pradip das</cp:lastModifiedBy>
  <cp:revision>164</cp:revision>
  <dcterms:created xsi:type="dcterms:W3CDTF">2020-05-08T20:10:12Z</dcterms:created>
  <dcterms:modified xsi:type="dcterms:W3CDTF">2020-10-08T15:04:27Z</dcterms:modified>
</cp:coreProperties>
</file>