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72" r:id="rId2"/>
    <p:sldId id="257" r:id="rId3"/>
    <p:sldId id="258" r:id="rId4"/>
    <p:sldId id="274" r:id="rId5"/>
    <p:sldId id="259" r:id="rId6"/>
    <p:sldId id="273" r:id="rId7"/>
    <p:sldId id="281" r:id="rId8"/>
    <p:sldId id="283" r:id="rId9"/>
    <p:sldId id="282" r:id="rId10"/>
    <p:sldId id="275" r:id="rId11"/>
    <p:sldId id="276" r:id="rId12"/>
    <p:sldId id="287" r:id="rId13"/>
    <p:sldId id="286" r:id="rId14"/>
    <p:sldId id="288" r:id="rId15"/>
    <p:sldId id="289" r:id="rId16"/>
    <p:sldId id="277" r:id="rId17"/>
    <p:sldId id="285" r:id="rId18"/>
    <p:sldId id="290" r:id="rId19"/>
    <p:sldId id="284" r:id="rId20"/>
    <p:sldId id="278" r:id="rId21"/>
    <p:sldId id="291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C4AD-822D-45DC-956D-34EFAC05766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67425"/>
            <a:ext cx="11977352" cy="6568225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0760" y="2424401"/>
            <a:ext cx="11165983" cy="28044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5486307" y="1168654"/>
            <a:ext cx="188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৩০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143" y="434696"/>
            <a:ext cx="5400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চিত্রের আয়তক্ষেত্রটির ক্ষেত্রফল ও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পরিসীমা কত? 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818" y="2805357"/>
            <a:ext cx="117623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এখানে,আয়তক্ষেত্রের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=৩০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ক্ষেত্রফল=?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আমরা জানি,আয়তক্ষেত্রের ক্ষেত্রফল=(দৈর্ঘ্য×প্রস্থ ) বর্গ একক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  =(৪০×৩০) বর্গ মিটার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  =১২০০ বর্গ মিটার।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92686" y="2806450"/>
                <a:ext cx="5306095" cy="23122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আবার,</a:t>
                </a:r>
                <a:endParaRPr lang="bn-BD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পরিসীমা=২(দৈর্ঘ্য+প্রস্থ) মিটার</a:t>
                </a:r>
                <a:endParaRPr lang="bn-BD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=২(৪০+৩০) 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মিটার 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(2</a:t>
                </a:r>
                <a14:m>
                  <m:oMath xmlns:m="http://schemas.openxmlformats.org/officeDocument/2006/math">
                    <m:r>
                      <a:rPr lang="bn-BD" sz="3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  <m:r>
                      <a:rPr lang="bn-BD" sz="360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৭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bn-BD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</a:t>
                </a:r>
                <a:endParaRPr lang="bn-BD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              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=১৪০ মিটার।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686" y="2806450"/>
                <a:ext cx="5306095" cy="2312262"/>
              </a:xfrm>
              <a:prstGeom prst="rect">
                <a:avLst/>
              </a:prstGeom>
              <a:blipFill rotWithShape="0">
                <a:blip r:embed="rId2"/>
                <a:stretch>
                  <a:fillRect l="-3547" t="-5208" r="-3776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43" y="320286"/>
            <a:ext cx="3560914" cy="224346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Fram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-43650"/>
            <a:ext cx="12192000" cy="690165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1852" y="320286"/>
            <a:ext cx="17677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৪০ 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মিটার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7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3575" y="363071"/>
            <a:ext cx="559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</a:t>
            </a:r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65" y="1778206"/>
            <a:ext cx="1203063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রুলারের সাহায্যে তোমার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 বইয়ের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দৈঘ্য ও</a:t>
            </a:r>
            <a:endParaRPr lang="bn-BD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প্রস্থ মেপে এর ক্ষেত্রফল ও পরিসীমা বের করো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math book 8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809" y="1133614"/>
            <a:ext cx="2838493" cy="304351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05" y="974237"/>
            <a:ext cx="103159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আয়তকার পুকুরের দৈর্ঘ ৭০ মিটার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পাড়ের বিস্তার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 হলে,পাড়ের  ক্ষেত্রফল নির্ণয়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5400000">
            <a:off x="10576563" y="2059365"/>
            <a:ext cx="1399315" cy="526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440379" y="1572329"/>
            <a:ext cx="1661141" cy="526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1043" y="427053"/>
            <a:ext cx="154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4892" y="3479677"/>
            <a:ext cx="154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 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729" y="1151797"/>
            <a:ext cx="565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আছে,পুকুরের দৈর্ঘ = ৭০ মিটার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এবং পুকুরের প্রস্থ = ৫০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2986" y="4084515"/>
                <a:ext cx="11067245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আয়তকার ক্ষেত্রের ক্ষেত্রফল = (দৈর্ঘ </a:t>
                </a:r>
                <a14:m>
                  <m:oMath xmlns:m="http://schemas.openxmlformats.org/officeDocument/2006/math"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প্রস্থ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)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</m:oMath>
                </a14:m>
                <a:endParaRPr lang="bn-BD" sz="4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= (৭০</a:t>
                </a:r>
                <a14:m>
                  <m:oMath xmlns:m="http://schemas.openxmlformats.org/officeDocument/2006/math"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৫০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)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বর্গমিটার</m:t>
                    </m:r>
                  </m:oMath>
                </a14:m>
                <a:endPara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= ৩৫০০ বর্গমিটার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অতএব, পুকুরের ক্ষেত্রফল = ৩৫০০ বর্গমিটার।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86" y="4084515"/>
                <a:ext cx="11067245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1927" t="-3819" b="-9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7882" y="469171"/>
            <a:ext cx="171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8806" y="584063"/>
            <a:ext cx="59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2050" name="Picture 2" descr="ঈশ্বরের নিজের দেশ : কেরালা (তৃতীয় পর্ব : মানিনচিরা স্কয়ার কমপ্লেক্স l  কোঝিকোড়, কেরালা) - PanduLipi Web Magaz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24267" r="8312" b="11106"/>
          <a:stretch/>
        </p:blipFill>
        <p:spPr bwMode="auto">
          <a:xfrm>
            <a:off x="6560994" y="949597"/>
            <a:ext cx="4463146" cy="24421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950040" y="375537"/>
            <a:ext cx="5610294" cy="361346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913141" y="1039543"/>
            <a:ext cx="155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 মিটার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6130675" y="1750587"/>
            <a:ext cx="168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মিটার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3" grpId="0"/>
      <p:bldP spid="10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25216" y="1179443"/>
                <a:ext cx="9475305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পাড়সহ পুকুরের দৈর্ঘ </a:t>
                </a:r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(৭০+২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4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৩)মিটার</a:t>
                </a:r>
                <a:endParaRPr lang="bn-BD" sz="400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4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= ( ৭০+৬) মিটার</a:t>
                </a:r>
              </a:p>
              <a:p>
                <a:r>
                  <a:rPr lang="bn-BD" sz="4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=  ৭৬ মিটার</a:t>
                </a:r>
                <a:endParaRPr lang="bn-BD" sz="48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এবং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পাড়সহ পুকুরের </a:t>
                </a:r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(</a:t>
                </a:r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০+২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4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৩)মিটার</a:t>
                </a:r>
                <a:endParaRPr lang="bn-BD" sz="360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4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=(৫০ +৬) মিটার</a:t>
                </a:r>
              </a:p>
              <a:p>
                <a:r>
                  <a:rPr lang="bn-BD" sz="4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= ৫৬ মিটার</a:t>
                </a:r>
                <a:endParaRPr lang="bn-BD" sz="48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16" y="1179443"/>
                <a:ext cx="9475305" cy="5262979"/>
              </a:xfrm>
              <a:prstGeom prst="rect">
                <a:avLst/>
              </a:prstGeom>
              <a:blipFill rotWithShape="0">
                <a:blip r:embed="rId2"/>
                <a:stretch>
                  <a:fillRect l="-2894" t="-2662" r="-2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am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8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193960"/>
                <a:ext cx="1219199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পাড়ের ক্ষেত্রফল =</a:t>
                </a:r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পাড়সহ পুকুরের ক্ষে</a:t>
                </a:r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ত্রফল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পুকুরের ক্ষেত্রফল)বঃমিঃ</a:t>
                </a:r>
              </a:p>
              <a:p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= (৪২৫৬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৩৫০০ ) বর্গমিটার</a:t>
                </a:r>
              </a:p>
              <a:p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= ৭৫৬ বর্গমিটার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93960"/>
                <a:ext cx="12191999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2000" t="-6034" r="-1450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3182" y="746150"/>
                <a:ext cx="1180992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অতএব,পাড়সহ পুকুরের ক্ষেত্রফল=(দৈর্ঘ </a:t>
                </a:r>
                <a14:m>
                  <m:oMath xmlns:m="http://schemas.openxmlformats.org/officeDocument/2006/math">
                    <m:r>
                      <a:rPr lang="bn-BD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)বর্গ একক</a:t>
                </a:r>
                <a:endParaRPr lang="bn-BD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=(৭৬</a:t>
                </a:r>
                <a:r>
                  <a:rPr lang="bn-BD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৫৬) বর্গমিটার</a:t>
                </a:r>
              </a:p>
              <a:p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= ৪২৫৬ বর্গমিটার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2" y="746150"/>
                <a:ext cx="11809927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2375" t="-5541" b="-1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3182" y="5550795"/>
                <a:ext cx="118099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8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bn-BD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পাড়ের ক্ষেত্রফল = ৭৫৬ বর্গমিটার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2" y="5550795"/>
                <a:ext cx="1180992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375" t="-154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am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-145774" y="0"/>
            <a:ext cx="12457044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7149" y="426771"/>
            <a:ext cx="3348507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55" y="1869205"/>
            <a:ext cx="11140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আয়তকার ক্ষেত্রের ক্ষেত্রফল ১০ একর এবং তার দৈর্ঘ প্রস্থের ৫ গুণ। ক্ষেত্রটির দৈর্ঘ কত মিটার?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25148" y="0"/>
            <a:ext cx="7951304" cy="17757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776" y="1779680"/>
            <a:ext cx="6467061" cy="304973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8884" y="1252807"/>
            <a:ext cx="298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448568" y="2971831"/>
            <a:ext cx="135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0229" y="2767497"/>
            <a:ext cx="440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৩মিটার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4227" y="4391246"/>
            <a:ext cx="174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৩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90523" y="5040168"/>
            <a:ext cx="10665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একটি আয়তাকার বাগানের দৈর্ঘ্য ৬০ মিটার এবং এর প্রস্থ ৪০মিটার।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এর চারদিকে ৩ মিটার চওড়া একটি পথ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10" y="2154172"/>
            <a:ext cx="5675668" cy="22896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Fram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1789" y="3167607"/>
            <a:ext cx="351593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পাহাড়ী চা বাগান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612" y="1841679"/>
            <a:ext cx="109084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বাগানের পরিসীমা কত?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পথের ক্ষেত্রফল নির্ণয় কর।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যদি বাগানের দৈর্ঘ 4 ও প্রস্থ ৩ মিটার বৃদ্ধি করা হয় । তাহলে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রাস্তার ক্ষেত্রফল কত হবে?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3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9413" y="115911"/>
            <a:ext cx="2546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5449" y="836753"/>
            <a:ext cx="105606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দৈর্ঘ্যের একক কোনটি?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(ক) লিটার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কিলোগ্রাম 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গ্রাম  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 )মিটার।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১মিটার=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সেন্টিমিটার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(ক)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(খ)১০০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(গ)১০০০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০০০.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গ্রিক ভাষায় “ডেকা” অর্থ—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(ক)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 গুন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(খ)১০০ গুন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(গ)দশমাংশ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(ঘ)১০০০গুন।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মিটার,প্রস্থ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(ক) ৩২ মিটার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(খ)৫২ মিটার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     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(গ)৬৪ মিটার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৭২ মিটার।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হেক্টর।এর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এয়রে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(ক)২.৪৭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(খ)৪.০৪৯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(গ)১০০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(ঘ)১০০০</a:t>
            </a:r>
          </a:p>
          <a:p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2475" y="5900896"/>
            <a:ext cx="954897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উত্তরমালাঃ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১।ঘ 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২।খ  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৩।ক    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৪।গ   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5B1F7B4-7EB0-46D5-8412-C5779419184D}"/>
              </a:ext>
            </a:extLst>
          </p:cNvPr>
          <p:cNvSpPr txBox="1"/>
          <p:nvPr/>
        </p:nvSpPr>
        <p:spPr>
          <a:xfrm>
            <a:off x="755245" y="2865994"/>
            <a:ext cx="5291971" cy="32932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মোঃআসাদুজ্জামান</a:t>
            </a:r>
          </a:p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 সি, কে মাধ্যমিক বিদ্যালয়</a:t>
            </a:r>
          </a:p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(গণিত)</a:t>
            </a:r>
          </a:p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দৌলতপুর,কুষ্টিয়া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DBC0F2-D3C7-4139-BC53-2580A7E68CBB}"/>
              </a:ext>
            </a:extLst>
          </p:cNvPr>
          <p:cNvSpPr txBox="1"/>
          <p:nvPr/>
        </p:nvSpPr>
        <p:spPr>
          <a:xfrm>
            <a:off x="6802461" y="2927548"/>
            <a:ext cx="4745226" cy="31700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নীঃ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</a:p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ঃসাধারণ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পাঠঃপরিমাপ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৩০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তারিখঃ১3/০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/২০২০</a:t>
            </a:r>
          </a:p>
        </p:txBody>
      </p:sp>
      <p:sp>
        <p:nvSpPr>
          <p:cNvPr id="10" name="Oval 9"/>
          <p:cNvSpPr/>
          <p:nvPr/>
        </p:nvSpPr>
        <p:spPr>
          <a:xfrm>
            <a:off x="1824221" y="466502"/>
            <a:ext cx="3154017" cy="22263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6127" y="1225742"/>
            <a:ext cx="2524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61490" y="587764"/>
            <a:ext cx="6029738" cy="261328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8000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n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490" y="3420364"/>
            <a:ext cx="11109800" cy="2999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আয়তকার বাগানের দৈর্ঘ প্রস্থের দেড়গুণ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 ক্ষেত্রফল ২৪০০ বর্গমিটার।বাগানটি পরিচর্যা করার জন্য ঠিক মাঝে আড়াআড়িভাবে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মি,প্রশস্থ দুইটি রাস্তা আছে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ari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540" y="318705"/>
            <a:ext cx="4410635" cy="278295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527" y="2274838"/>
            <a:ext cx="9453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বাগানটির ক্ষেত্রফলকে হেক্টরে প্রকাশ কর।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বাগানটির পরিসীমা নির্ণয় কর।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রাস্তা দুইটির মোট ক্ষেত্রফল নির্ণয়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7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894803" y="1280235"/>
            <a:ext cx="10508975" cy="4253948"/>
          </a:xfrm>
          <a:prstGeom prst="flowChartPreparat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199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woden rul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64" y="1265082"/>
            <a:ext cx="2143125" cy="214312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24609" y="247819"/>
            <a:ext cx="6134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চিত্রসমূহ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BALENCE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766" y="1379915"/>
            <a:ext cx="2286000" cy="1924050"/>
          </a:xfrm>
          <a:prstGeom prst="rect">
            <a:avLst/>
          </a:prstGeom>
        </p:spPr>
      </p:pic>
      <p:pic>
        <p:nvPicPr>
          <p:cNvPr id="15" name="Picture 14" descr="goj fi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77" y="4125260"/>
            <a:ext cx="2847975" cy="1600200"/>
          </a:xfrm>
          <a:prstGeom prst="rect">
            <a:avLst/>
          </a:prstGeom>
        </p:spPr>
      </p:pic>
      <p:pic>
        <p:nvPicPr>
          <p:cNvPr id="17" name="Picture 16" descr="table mapa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582" y="1190147"/>
            <a:ext cx="3972861" cy="290935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883225" y="3339439"/>
            <a:ext cx="1061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রুলার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673" y="5585083"/>
            <a:ext cx="111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ফিতা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8861" y="3168419"/>
            <a:ext cx="3145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6550" y="4047325"/>
            <a:ext cx="329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6560" y="4808332"/>
            <a:ext cx="853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1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333239" y="2053382"/>
            <a:ext cx="8156828" cy="3123926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পরিমাপ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71357" y="3136356"/>
            <a:ext cx="74658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 বস্তুর পরিসীমা </a:t>
            </a:r>
          </a:p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 নির্নয়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146" y="922817"/>
            <a:ext cx="7318039" cy="160043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endParaRPr lang="en-US" sz="8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938" y="1406259"/>
            <a:ext cx="93867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এই পাঠ শেষে শিক্ষার্থীরা----</a:t>
            </a:r>
            <a:endParaRPr lang="en-US" sz="6000" dirty="0" smtClean="0">
              <a:ln w="0"/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১)পরিমাপ কি তা বলতে পারবে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২)পরিমাপের বিভিন্ন একক সম্পর্কে ধারণা লাভ করবে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৩)পরিসীমা কি তা বলতে পারবে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৪)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367" y="708482"/>
            <a:ext cx="11216250" cy="1754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কিঃ</a:t>
            </a:r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গণনায়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হয়।যেমন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মাপার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নামই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583" y="2648338"/>
            <a:ext cx="58244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পরিমাপের বিভিন্ন এককঃ</a:t>
            </a:r>
          </a:p>
          <a:p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=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মিটার</a:t>
            </a:r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২)ক্ষেত্রফল পরিমাপের একক=বর্গ একক</a:t>
            </a:r>
          </a:p>
          <a:p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n w="0"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29126"/>
              </p:ext>
            </p:extLst>
          </p:nvPr>
        </p:nvGraphicFramePr>
        <p:xfrm>
          <a:off x="6145870" y="2652772"/>
          <a:ext cx="6136282" cy="3278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524"/>
                <a:gridCol w="3073758"/>
              </a:tblGrid>
              <a:tr h="34469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১০মি.মিটার=১সে.মি.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১০মি=১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ডেকা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62618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১০সে.মি.=১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ডেসি.মি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১০ডেকা.মি=১হেক্টো.মি.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163268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ডেসি.মি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=১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 হেক্টো.মি.=১</a:t>
                      </a:r>
                      <a:endParaRPr lang="bn-BD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কি.মি.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Fram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35" y="1327598"/>
            <a:ext cx="2857500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1279" y="225291"/>
            <a:ext cx="907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9182" y="2993077"/>
            <a:ext cx="124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book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279" y="3581576"/>
            <a:ext cx="2428875" cy="1885950"/>
          </a:xfrm>
          <a:prstGeom prst="rect">
            <a:avLst/>
          </a:prstGeom>
        </p:spPr>
      </p:pic>
      <p:pic>
        <p:nvPicPr>
          <p:cNvPr id="8" name="Picture 7" descr="box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787" y="3784100"/>
            <a:ext cx="3257551" cy="1400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7391" y="5354199"/>
            <a:ext cx="1280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8277822" y="5172195"/>
            <a:ext cx="189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1279" y="5894289"/>
            <a:ext cx="907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87" y="1185684"/>
            <a:ext cx="3373992" cy="2125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32311" y="3323616"/>
            <a:ext cx="114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-11630"/>
            <a:ext cx="12192000" cy="6858000"/>
          </a:xfrm>
          <a:prstGeom prst="frame">
            <a:avLst>
              <a:gd name="adj1" fmla="val 2304"/>
            </a:avLst>
          </a:prstGeom>
          <a:gradFill>
            <a:gsLst>
              <a:gs pos="15000">
                <a:srgbClr val="00B0F0"/>
              </a:gs>
              <a:gs pos="36000">
                <a:srgbClr val="00B0F0"/>
              </a:gs>
              <a:gs pos="59000">
                <a:srgbClr val="00B0F0"/>
              </a:gs>
              <a:gs pos="75000">
                <a:srgbClr val="00B0F0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9" b="94794" l="1163" r="95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64" y="1744652"/>
            <a:ext cx="7251854" cy="4391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280" y="240452"/>
            <a:ext cx="10641128" cy="17543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পরিসীমাঃআয়তাকার বস্তুর চারপাশের দৈর্ঘ্যকে তার পরিসীমা বলে।</a:t>
            </a:r>
          </a:p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 ক্ষেত্রের দুটি দৈর্ঘ্য ও দুটি প্রস্থ আছে।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অতএব,আয়তাকার ক্ষেত্রেরপরিসীমা=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২(দৈর্ঘ্য+প্রস্থ) একক।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985235">
            <a:off x="4344780" y="4620617"/>
            <a:ext cx="1210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২০</a:t>
            </a:r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6382129">
            <a:off x="2902970" y="3531891"/>
            <a:ext cx="130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১৫সেমি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0638" y="5912063"/>
            <a:ext cx="10724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মাথা খাটাও,চিত্রের ইটের দৈর্ঘ্য ২০ সে.মি. ও প্রস্থ ১৫ সে.মি. হলে এর পরিসীমা কত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-141668"/>
            <a:ext cx="12192000" cy="6999668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64" y="448610"/>
            <a:ext cx="11595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এবার আমরা আয়তাকার ক্ষেত্রের ক্ষেত্রফল নির্নয় করার সূত্র শিখি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588" y="1605106"/>
            <a:ext cx="119477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   আয়তাকার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 ক্ষেত্রফল =(দৈর্ঘ্য×প্রস্থ)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বর্গএকক </a:t>
            </a:r>
          </a:p>
          <a:p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2658" y="2896345"/>
            <a:ext cx="3964444" cy="238059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29934" y="2844121"/>
            <a:ext cx="207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2658" y="3251710"/>
            <a:ext cx="407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597829" y="3002486"/>
            <a:ext cx="817051" cy="206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604648" y="4193569"/>
            <a:ext cx="107576" cy="6185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80" y="3315117"/>
            <a:ext cx="2971800" cy="1543050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8" grpId="0"/>
      <p:bldP spid="9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660</Words>
  <Application>Microsoft Office PowerPoint</Application>
  <PresentationFormat>Widescreen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SCS</dc:creator>
  <cp:lastModifiedBy>Trust Computer</cp:lastModifiedBy>
  <cp:revision>245</cp:revision>
  <dcterms:created xsi:type="dcterms:W3CDTF">2020-02-10T05:33:39Z</dcterms:created>
  <dcterms:modified xsi:type="dcterms:W3CDTF">2020-10-03T04:20:15Z</dcterms:modified>
</cp:coreProperties>
</file>