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../clipboard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../clipboard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../clipboard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image" Target="../../clipboard/media/image10.png"/><Relationship Id="rId4" Type="http://schemas.openxmlformats.org/officeDocument/2006/relationships/image" Target="../../clipboard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2114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0066" y="193183"/>
            <a:ext cx="8808983" cy="64780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6390" y="1755885"/>
            <a:ext cx="5909571" cy="784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গনিত</a:t>
            </a:r>
            <a:r>
              <a:rPr lang="en-US" sz="4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ক্লাসে</a:t>
            </a:r>
            <a:r>
              <a:rPr lang="en-US" sz="4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সবাইকে</a:t>
            </a:r>
            <a:r>
              <a:rPr lang="en-US" sz="4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স্বাগতম</a:t>
            </a:r>
            <a:endParaRPr lang="en-US" sz="4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1087821" y="1377513"/>
            <a:ext cx="1726324" cy="3310759"/>
          </a:xfrm>
          <a:prstGeom prst="rt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flipH="1">
            <a:off x="6495260" y="1283678"/>
            <a:ext cx="1714500" cy="3310759"/>
          </a:xfrm>
          <a:prstGeom prst="rt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98" y="2552803"/>
            <a:ext cx="2779850" cy="256364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1375747" y="73855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131741" y="60960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2524322" y="9261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341668" y="211021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389649" y="534569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18554" y="535742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5754" y="6400800"/>
            <a:ext cx="621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88">
        <p:split orient="vert"/>
      </p:transition>
    </mc:Choice>
    <mc:Fallback xmlns="">
      <p:transition spd="slow" advTm="2148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5538" y="154546"/>
            <a:ext cx="8808983" cy="6542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18897" y="2335268"/>
            <a:ext cx="1430721" cy="867104"/>
            <a:chOff x="1418897" y="2335268"/>
            <a:chExt cx="1430721" cy="86710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418897" y="3198429"/>
              <a:ext cx="1430721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986456" y="2335268"/>
              <a:ext cx="863162" cy="85133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434663" y="2370740"/>
              <a:ext cx="563617" cy="83163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2841735" y="3190546"/>
            <a:ext cx="7883" cy="137948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30722" y="3186606"/>
            <a:ext cx="11825" cy="13952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779" y="4577914"/>
            <a:ext cx="143072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998279" y="1424808"/>
            <a:ext cx="626680" cy="9341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3135" y="1448457"/>
            <a:ext cx="827690" cy="8276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37794" y="2276147"/>
            <a:ext cx="591206" cy="8868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74987" y="1755884"/>
            <a:ext cx="579383" cy="8395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54369" y="1755885"/>
            <a:ext cx="532086" cy="57938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6810" y="2595398"/>
            <a:ext cx="555734" cy="60303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94894" y="117650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64273" y="2000250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57301" y="453849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17177" y="207513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F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4890" y="1479988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7918" y="236285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25971" y="4487260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09040" y="3090396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33655" y="3131426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98279" y="2347092"/>
            <a:ext cx="23648" cy="2222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430721" y="2347092"/>
            <a:ext cx="567558" cy="222293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886810" y="2571751"/>
            <a:ext cx="1962807" cy="603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77607" y="1419706"/>
            <a:ext cx="11824" cy="481242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/>
          <p:cNvSpPr/>
          <p:nvPr/>
        </p:nvSpPr>
        <p:spPr>
          <a:xfrm>
            <a:off x="3627620" y="299803"/>
            <a:ext cx="2263514" cy="794479"/>
          </a:xfrm>
          <a:prstGeom prst="flowChartOffpageConnector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অঙ্কন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44049" y="4549719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46548" y="317312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2374" y="2293495"/>
            <a:ext cx="469192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বাহু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AC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এর উপর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ACFG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 বর্গ আঁকি।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02374" y="1216702"/>
            <a:ext cx="469192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অতিভুজ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BC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এর উপর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BCDE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 বর্গ আঁকি।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17364" y="3392776"/>
            <a:ext cx="467693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বাহু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AB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এর উপর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ABLM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 বর্গ আঁকি।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7365" y="4467069"/>
            <a:ext cx="49917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A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বিন্দু দিয়ে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BE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বা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CD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এর সমান্তরাল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AP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রেখাংশ আঁকি যা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BC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 কে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N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বিন্দুতে এবং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ED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কে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P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বিন্দুতে ছেদ করে।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4578" y="5156617"/>
            <a:ext cx="3087973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A ,E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এবং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C,L 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যোগ করি।</a:t>
            </a:r>
          </a:p>
        </p:txBody>
      </p:sp>
      <p:grpSp>
        <p:nvGrpSpPr>
          <p:cNvPr id="24" name="Group 23"/>
          <p:cNvGrpSpPr/>
          <p:nvPr/>
        </p:nvGrpSpPr>
        <p:grpSpPr>
          <a:xfrm rot="18965647">
            <a:off x="1965484" y="2411950"/>
            <a:ext cx="118795" cy="93590"/>
            <a:chOff x="1668789" y="904875"/>
            <a:chExt cx="138580" cy="19178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685925" y="904875"/>
              <a:ext cx="119" cy="1917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668789" y="1078435"/>
              <a:ext cx="138580" cy="2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6260968"/>
      </p:ext>
    </p:extLst>
  </p:cSld>
  <p:clrMapOvr>
    <a:masterClrMapping/>
  </p:clrMapOvr>
  <p:transition spd="slow" advTm="8854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67" grpId="0"/>
      <p:bldP spid="68" grpId="0"/>
      <p:bldP spid="69" grpId="0"/>
      <p:bldP spid="70" grpId="0"/>
      <p:bldP spid="41" grpId="0"/>
      <p:bldP spid="43" grpId="0"/>
      <p:bldP spid="11" grpId="0" animBg="1"/>
      <p:bldP spid="44" grpId="0" animBg="1"/>
      <p:bldP spid="45" grpId="0" animBg="1"/>
      <p:bldP spid="19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5538" y="139557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0777" y="476518"/>
            <a:ext cx="249850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জোড়ায় কাজ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18897" y="2335268"/>
            <a:ext cx="1430721" cy="867104"/>
            <a:chOff x="1418897" y="2335268"/>
            <a:chExt cx="1430721" cy="86710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18897" y="3198429"/>
              <a:ext cx="1430721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86456" y="2335268"/>
              <a:ext cx="863162" cy="85133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434663" y="2370740"/>
              <a:ext cx="563617" cy="83163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2841735" y="3190546"/>
            <a:ext cx="7883" cy="13794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30722" y="3186606"/>
            <a:ext cx="11825" cy="139524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26779" y="4577914"/>
            <a:ext cx="143072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98279" y="1424808"/>
            <a:ext cx="626680" cy="9341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13135" y="1448457"/>
            <a:ext cx="827690" cy="8276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837794" y="2276147"/>
            <a:ext cx="591206" cy="8868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4987" y="1755884"/>
            <a:ext cx="579383" cy="8395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54369" y="1755885"/>
            <a:ext cx="532086" cy="5793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6810" y="2595398"/>
            <a:ext cx="555734" cy="603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94894" y="117650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4273" y="2000250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7301" y="453849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17177" y="207513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4890" y="1479988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7918" y="236285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3968" y="4544795"/>
            <a:ext cx="212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NikoshLight" pitchFamily="2" charset="0"/>
                <a:cs typeface="NikoshLight" pitchFamily="2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09040" y="3090396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3655" y="3131426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B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963711" y="2332101"/>
            <a:ext cx="34568" cy="2239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03612" y="2380129"/>
            <a:ext cx="847164" cy="21784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452282" y="2286000"/>
            <a:ext cx="1949825" cy="9144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14070" y="4609683"/>
            <a:ext cx="212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NikoshLight" pitchFamily="2" charset="0"/>
                <a:cs typeface="NikoshLight" pitchFamily="2" charset="0"/>
              </a:rPr>
              <a:t>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46548" y="317312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30182" y="3519944"/>
            <a:ext cx="3767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চিত্রটি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এঁকে অঙ্কনের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বিবরন লিখ।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51" y="423662"/>
            <a:ext cx="2095500" cy="209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4" name="Group 33"/>
          <p:cNvGrpSpPr/>
          <p:nvPr/>
        </p:nvGrpSpPr>
        <p:grpSpPr>
          <a:xfrm rot="18965647">
            <a:off x="1965484" y="2411950"/>
            <a:ext cx="118795" cy="93590"/>
            <a:chOff x="1668789" y="904875"/>
            <a:chExt cx="138580" cy="19178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685925" y="904875"/>
              <a:ext cx="119" cy="1917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668789" y="1078435"/>
              <a:ext cx="138580" cy="2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34096" y="643944"/>
            <a:ext cx="164849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সময়ঃ ৮মিনিট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335" y="6248400"/>
            <a:ext cx="733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620375"/>
      </p:ext>
    </p:extLst>
  </p:cSld>
  <p:clrMapOvr>
    <a:masterClrMapping/>
  </p:clrMapOvr>
  <p:transition spd="slow" advTm="176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264" y="165786"/>
            <a:ext cx="8808983" cy="65424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18897" y="3198429"/>
            <a:ext cx="143072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6456" y="2335268"/>
            <a:ext cx="863162" cy="85133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34663" y="2370740"/>
            <a:ext cx="563617" cy="8316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41735" y="3190546"/>
            <a:ext cx="7883" cy="13794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30722" y="3186606"/>
            <a:ext cx="11825" cy="139524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779" y="4577914"/>
            <a:ext cx="143072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998279" y="1424808"/>
            <a:ext cx="626680" cy="9341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3135" y="1448457"/>
            <a:ext cx="827690" cy="8276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37794" y="2276147"/>
            <a:ext cx="591206" cy="8868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74987" y="1755884"/>
            <a:ext cx="579383" cy="8395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54369" y="1755885"/>
            <a:ext cx="532086" cy="5793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6810" y="2595398"/>
            <a:ext cx="555734" cy="603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94894" y="117650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64273" y="2000250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92906" y="447410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17177" y="207513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F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4890" y="1479988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7918" y="236285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25971" y="4487260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34651" y="2761878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33655" y="3131426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1430721" y="3222078"/>
            <a:ext cx="0" cy="1347952"/>
          </a:xfrm>
          <a:custGeom>
            <a:avLst/>
            <a:gdLst>
              <a:gd name="connsiteX0" fmla="*/ 0 w 0"/>
              <a:gd name="connsiteY0" fmla="*/ 0 h 1797269"/>
              <a:gd name="connsiteX1" fmla="*/ 0 w 0"/>
              <a:gd name="connsiteY1" fmla="*/ 1797269 h 17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97269">
                <a:moveTo>
                  <a:pt x="0" y="0"/>
                </a:moveTo>
                <a:lnTo>
                  <a:pt x="0" y="179726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11158" y="2372850"/>
            <a:ext cx="23648" cy="2222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457258" y="2347094"/>
            <a:ext cx="553901" cy="22255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912568" y="2597509"/>
            <a:ext cx="1962807" cy="603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432185" y="2340368"/>
            <a:ext cx="591206" cy="2211113"/>
          </a:xfrm>
          <a:custGeom>
            <a:avLst/>
            <a:gdLst>
              <a:gd name="connsiteX0" fmla="*/ 740979 w 740979"/>
              <a:gd name="connsiteY0" fmla="*/ 0 h 2948151"/>
              <a:gd name="connsiteX1" fmla="*/ 0 w 740979"/>
              <a:gd name="connsiteY1" fmla="*/ 1166648 h 2948151"/>
              <a:gd name="connsiteX2" fmla="*/ 0 w 740979"/>
              <a:gd name="connsiteY2" fmla="*/ 1166648 h 2948151"/>
              <a:gd name="connsiteX3" fmla="*/ 0 w 740979"/>
              <a:gd name="connsiteY3" fmla="*/ 2948151 h 2948151"/>
              <a:gd name="connsiteX4" fmla="*/ 0 w 740979"/>
              <a:gd name="connsiteY4" fmla="*/ 2948151 h 2948151"/>
              <a:gd name="connsiteX5" fmla="*/ 740979 w 740979"/>
              <a:gd name="connsiteY5" fmla="*/ 0 h 29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979" h="2948151">
                <a:moveTo>
                  <a:pt x="740979" y="0"/>
                </a:moveTo>
                <a:lnTo>
                  <a:pt x="0" y="1166648"/>
                </a:lnTo>
                <a:lnTo>
                  <a:pt x="0" y="1166648"/>
                </a:lnTo>
                <a:lnTo>
                  <a:pt x="0" y="2948151"/>
                </a:lnTo>
                <a:lnTo>
                  <a:pt x="0" y="2948151"/>
                </a:lnTo>
                <a:lnTo>
                  <a:pt x="740979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888935" y="2568621"/>
            <a:ext cx="1950983" cy="662152"/>
          </a:xfrm>
          <a:custGeom>
            <a:avLst/>
            <a:gdLst>
              <a:gd name="connsiteX0" fmla="*/ 2601310 w 2601310"/>
              <a:gd name="connsiteY0" fmla="*/ 835572 h 882869"/>
              <a:gd name="connsiteX1" fmla="*/ 0 w 2601310"/>
              <a:gd name="connsiteY1" fmla="*/ 0 h 882869"/>
              <a:gd name="connsiteX2" fmla="*/ 0 w 2601310"/>
              <a:gd name="connsiteY2" fmla="*/ 0 h 882869"/>
              <a:gd name="connsiteX3" fmla="*/ 740979 w 2601310"/>
              <a:gd name="connsiteY3" fmla="*/ 882869 h 882869"/>
              <a:gd name="connsiteX4" fmla="*/ 740979 w 2601310"/>
              <a:gd name="connsiteY4" fmla="*/ 882869 h 882869"/>
              <a:gd name="connsiteX5" fmla="*/ 2601310 w 2601310"/>
              <a:gd name="connsiteY5" fmla="*/ 835572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1310" h="882869">
                <a:moveTo>
                  <a:pt x="2601310" y="835572"/>
                </a:moveTo>
                <a:lnTo>
                  <a:pt x="0" y="0"/>
                </a:lnTo>
                <a:lnTo>
                  <a:pt x="0" y="0"/>
                </a:lnTo>
                <a:lnTo>
                  <a:pt x="740979" y="882869"/>
                </a:lnTo>
                <a:lnTo>
                  <a:pt x="740979" y="882869"/>
                </a:lnTo>
                <a:lnTo>
                  <a:pt x="2601310" y="83557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773731" y="1106811"/>
            <a:ext cx="51294" cy="4585651"/>
          </a:xfrm>
          <a:prstGeom prst="line">
            <a:avLst/>
          </a:prstGeom>
          <a:ln w="38100">
            <a:solidFill>
              <a:srgbClr val="7030A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2452" y="179882"/>
            <a:ext cx="14240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" pitchFamily="2" charset="0"/>
                <a:cs typeface="NikoshLight" pitchFamily="2" charset="0"/>
              </a:rPr>
              <a:t>প্রমান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98067" y="3094195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grpSp>
        <p:nvGrpSpPr>
          <p:cNvPr id="56" name="Group 55"/>
          <p:cNvGrpSpPr/>
          <p:nvPr/>
        </p:nvGrpSpPr>
        <p:grpSpPr>
          <a:xfrm rot="18965647">
            <a:off x="1965484" y="2411950"/>
            <a:ext cx="118795" cy="93590"/>
            <a:chOff x="1668789" y="904875"/>
            <a:chExt cx="138580" cy="19178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685925" y="904875"/>
              <a:ext cx="119" cy="1917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68789" y="1078435"/>
              <a:ext cx="138580" cy="2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876541" y="1390919"/>
            <a:ext cx="4984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∠ABL=∠CBE= </a:t>
            </a:r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এক সমকোন</a:t>
            </a:r>
            <a:endParaRPr lang="bn-IN" sz="2800" dirty="0" smtClean="0">
              <a:latin typeface="NikoshLight" pitchFamily="2" charset="0"/>
              <a:cs typeface="NikoshLight" pitchFamily="2" charset="0"/>
            </a:endParaRPr>
          </a:p>
          <a:p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বা,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∠ABL</a:t>
            </a:r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+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∠ABC=</a:t>
            </a:r>
            <a:r>
              <a:rPr lang="en-US" sz="2800" dirty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∠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CBE+</a:t>
            </a:r>
            <a:r>
              <a:rPr lang="en-US" sz="2800" dirty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 ∠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ABC</a:t>
            </a:r>
          </a:p>
          <a:p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     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∴ </a:t>
            </a:r>
            <a:r>
              <a:rPr lang="en-US" sz="2800" dirty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∠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CBL</a:t>
            </a:r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 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=</a:t>
            </a:r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 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∠ABE.</a:t>
            </a:r>
            <a:endParaRPr lang="bn-IN" sz="2800" dirty="0" smtClean="0">
              <a:latin typeface="NikoshLight" pitchFamily="2" charset="0"/>
              <a:ea typeface="Cambria Math" panose="02040503050406030204" pitchFamily="18" charset="0"/>
              <a:cs typeface="NikoshLigh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05328" y="3078051"/>
                <a:ext cx="46621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Light" pitchFamily="2" charset="0"/>
                    <a:cs typeface="NikoshLight" pitchFamily="2" charset="0"/>
                  </a:rPr>
                  <a:t>এখন,</a:t>
                </a:r>
                <a:r>
                  <a:rPr lang="en-US" sz="2800" dirty="0" smtClean="0">
                    <a:latin typeface="NikoshLight" pitchFamily="2" charset="0"/>
                    <a:cs typeface="NikoshLight" pitchFamily="2" charset="0"/>
                  </a:rPr>
                  <a:t>∆ABE </a:t>
                </a:r>
                <a:r>
                  <a:rPr lang="bn-IN" sz="2800" dirty="0" smtClean="0">
                    <a:latin typeface="NikoshLight" pitchFamily="2" charset="0"/>
                    <a:cs typeface="NikoshLight" pitchFamily="2" charset="0"/>
                  </a:rPr>
                  <a:t>ও</a:t>
                </a:r>
                <a:r>
                  <a:rPr lang="en-US" sz="2800" dirty="0" smtClean="0">
                    <a:latin typeface="NikoshLight" pitchFamily="2" charset="0"/>
                    <a:cs typeface="NikoshLight" pitchFamily="2" charset="0"/>
                  </a:rPr>
                  <a:t> </a:t>
                </a:r>
                <a:r>
                  <a:rPr lang="bn-IN" sz="2800" dirty="0" smtClean="0">
                    <a:latin typeface="NikoshLight" pitchFamily="2" charset="0"/>
                    <a:cs typeface="NikoshLight" pitchFamily="2" charset="0"/>
                  </a:rPr>
                  <a:t>∆</a:t>
                </a:r>
                <a:r>
                  <a:rPr lang="en-US" sz="2800" dirty="0" smtClean="0">
                    <a:latin typeface="NikoshLight" pitchFamily="2" charset="0"/>
                    <a:cs typeface="NikoshLight" pitchFamily="2" charset="0"/>
                  </a:rPr>
                  <a:t>CBL </a:t>
                </a:r>
                <a:r>
                  <a:rPr lang="bn-IN" sz="2800" dirty="0" smtClean="0">
                    <a:latin typeface="NikoshLight" pitchFamily="2" charset="0"/>
                    <a:cs typeface="NikoshLight" pitchFamily="2" charset="0"/>
                  </a:rPr>
                  <a:t>এর মধ্যে-</a:t>
                </a:r>
                <a:endParaRPr lang="bn-IN" sz="2800" dirty="0" smtClean="0">
                  <a:latin typeface="NikoshLight" pitchFamily="2" charset="0"/>
                  <a:ea typeface="Cambria Math" panose="02040503050406030204" pitchFamily="18" charset="0"/>
                  <a:cs typeface="NikoshLight" pitchFamily="2" charset="0"/>
                </a:endParaRPr>
              </a:p>
              <a:p>
                <a:r>
                  <a:rPr lang="bn-IN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     </a:t>
                </a:r>
                <a:r>
                  <a:rPr lang="en-US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BE=BC </a:t>
                </a:r>
                <a:endParaRPr lang="bn-IN" sz="2800" dirty="0" smtClean="0">
                  <a:latin typeface="NikoshLight" pitchFamily="2" charset="0"/>
                  <a:ea typeface="Cambria Math" panose="02040503050406030204" pitchFamily="18" charset="0"/>
                  <a:cs typeface="NikoshLight" pitchFamily="2" charset="0"/>
                </a:endParaRPr>
              </a:p>
              <a:p>
                <a:r>
                  <a:rPr lang="bn-IN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     </a:t>
                </a:r>
                <a:r>
                  <a:rPr lang="en-US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AB=BL. </a:t>
                </a:r>
                <a:r>
                  <a:rPr lang="bn-IN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এবং </a:t>
                </a:r>
              </a:p>
              <a:p>
                <a:r>
                  <a:rPr lang="bn-IN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অন্তর্ভুক্ত</a:t>
                </a:r>
                <a:r>
                  <a:rPr lang="en-US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∠</a:t>
                </a:r>
                <a:r>
                  <a:rPr lang="en-US" sz="2800" dirty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ABE = </a:t>
                </a:r>
                <a:r>
                  <a:rPr lang="bn-IN" sz="2800" dirty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অন্তর্ভুক্ত </a:t>
                </a:r>
                <a:r>
                  <a:rPr lang="en-US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∠CBL</a:t>
                </a:r>
                <a:endParaRPr lang="bn-IN" sz="2800" dirty="0" smtClean="0">
                  <a:latin typeface="NikoshLight" pitchFamily="2" charset="0"/>
                  <a:ea typeface="Cambria Math" panose="02040503050406030204" pitchFamily="18" charset="0"/>
                  <a:cs typeface="NikoshLight" pitchFamily="2" charset="0"/>
                </a:endParaRPr>
              </a:p>
              <a:p>
                <a:r>
                  <a:rPr lang="en-US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 </a:t>
                </a:r>
                <a:r>
                  <a:rPr lang="bn-IN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   </a:t>
                </a:r>
                <a:r>
                  <a:rPr lang="en-US" sz="2800" dirty="0" smtClean="0">
                    <a:latin typeface="NikoshLight" pitchFamily="2" charset="0"/>
                    <a:ea typeface="Cambria Math" panose="02040503050406030204" pitchFamily="18" charset="0"/>
                    <a:cs typeface="NikoshLight" pitchFamily="2" charset="0"/>
                  </a:rPr>
                  <a:t> ∴ </a:t>
                </a:r>
                <a:r>
                  <a:rPr lang="en-US" sz="2800" dirty="0">
                    <a:latin typeface="NikoshLight" pitchFamily="2" charset="0"/>
                    <a:cs typeface="NikoshLight" pitchFamily="2" charset="0"/>
                  </a:rPr>
                  <a:t>∆ABE </a:t>
                </a:r>
                <a14:m>
                  <m:oMath xmlns:m="http://schemas.openxmlformats.org/officeDocument/2006/math">
                    <m:r>
                      <a:rPr lang="bn-IN" sz="2800" dirty="0" smtClean="0"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bn-IN" sz="2800" dirty="0">
                    <a:latin typeface="NikoshLight" pitchFamily="2" charset="0"/>
                    <a:cs typeface="NikoshLight" pitchFamily="2" charset="0"/>
                  </a:rPr>
                  <a:t>∆</a:t>
                </a:r>
                <a:r>
                  <a:rPr lang="en-US" sz="2800" dirty="0">
                    <a:latin typeface="NikoshLight" pitchFamily="2" charset="0"/>
                    <a:cs typeface="NikoshLight" pitchFamily="2" charset="0"/>
                  </a:rPr>
                  <a:t>CBL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28" y="3078051"/>
                <a:ext cx="4662154" cy="2246769"/>
              </a:xfrm>
              <a:prstGeom prst="rect">
                <a:avLst/>
              </a:prstGeom>
              <a:blipFill rotWithShape="1">
                <a:blip r:embed="rId5"/>
                <a:stretch>
                  <a:fillRect l="-2614" t="-3533" b="-7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952445" y="4555895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88935" y="3201464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173532" y="5937161"/>
            <a:ext cx="1210614" cy="347729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067" y="6356507"/>
            <a:ext cx="663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64982"/>
      </p:ext>
    </p:extLst>
  </p:cSld>
  <p:clrMapOvr>
    <a:masterClrMapping/>
  </p:clrMapOvr>
  <p:transition spd="slow" advTm="1074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1158 0.08056 L -0.1158 0.09028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451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4358 -0.276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264" y="165786"/>
            <a:ext cx="8808983" cy="65424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18897" y="3198429"/>
            <a:ext cx="143072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6456" y="2335268"/>
            <a:ext cx="863162" cy="85133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34663" y="2370740"/>
            <a:ext cx="563617" cy="8316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41735" y="3190546"/>
            <a:ext cx="7883" cy="13794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30722" y="3186606"/>
            <a:ext cx="11825" cy="139524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779" y="4577914"/>
            <a:ext cx="143072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998279" y="1424808"/>
            <a:ext cx="626680" cy="9341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3135" y="1448457"/>
            <a:ext cx="827690" cy="8276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37794" y="2276147"/>
            <a:ext cx="591206" cy="8868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74987" y="1755884"/>
            <a:ext cx="579383" cy="8395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54369" y="1755885"/>
            <a:ext cx="532086" cy="5793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6810" y="2595398"/>
            <a:ext cx="555734" cy="603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94894" y="117650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64273" y="2000250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92906" y="447410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17177" y="207513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F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4890" y="1479988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7918" y="236285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25971" y="4487260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34651" y="2761878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33655" y="3131426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1430721" y="3222078"/>
            <a:ext cx="0" cy="1347952"/>
          </a:xfrm>
          <a:custGeom>
            <a:avLst/>
            <a:gdLst>
              <a:gd name="connsiteX0" fmla="*/ 0 w 0"/>
              <a:gd name="connsiteY0" fmla="*/ 0 h 1797269"/>
              <a:gd name="connsiteX1" fmla="*/ 0 w 0"/>
              <a:gd name="connsiteY1" fmla="*/ 1797269 h 17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97269">
                <a:moveTo>
                  <a:pt x="0" y="0"/>
                </a:moveTo>
                <a:lnTo>
                  <a:pt x="0" y="179726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11158" y="2372850"/>
            <a:ext cx="23648" cy="2222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457258" y="2347094"/>
            <a:ext cx="553901" cy="22255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912568" y="2597509"/>
            <a:ext cx="1962807" cy="603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432185" y="2340368"/>
            <a:ext cx="591206" cy="2211113"/>
          </a:xfrm>
          <a:custGeom>
            <a:avLst/>
            <a:gdLst>
              <a:gd name="connsiteX0" fmla="*/ 740979 w 740979"/>
              <a:gd name="connsiteY0" fmla="*/ 0 h 2948151"/>
              <a:gd name="connsiteX1" fmla="*/ 0 w 740979"/>
              <a:gd name="connsiteY1" fmla="*/ 1166648 h 2948151"/>
              <a:gd name="connsiteX2" fmla="*/ 0 w 740979"/>
              <a:gd name="connsiteY2" fmla="*/ 1166648 h 2948151"/>
              <a:gd name="connsiteX3" fmla="*/ 0 w 740979"/>
              <a:gd name="connsiteY3" fmla="*/ 2948151 h 2948151"/>
              <a:gd name="connsiteX4" fmla="*/ 0 w 740979"/>
              <a:gd name="connsiteY4" fmla="*/ 2948151 h 2948151"/>
              <a:gd name="connsiteX5" fmla="*/ 740979 w 740979"/>
              <a:gd name="connsiteY5" fmla="*/ 0 h 29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979" h="2948151">
                <a:moveTo>
                  <a:pt x="740979" y="0"/>
                </a:moveTo>
                <a:lnTo>
                  <a:pt x="0" y="1166648"/>
                </a:lnTo>
                <a:lnTo>
                  <a:pt x="0" y="1166648"/>
                </a:lnTo>
                <a:lnTo>
                  <a:pt x="0" y="2948151"/>
                </a:lnTo>
                <a:lnTo>
                  <a:pt x="0" y="2948151"/>
                </a:lnTo>
                <a:lnTo>
                  <a:pt x="740979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888935" y="2553632"/>
            <a:ext cx="1950983" cy="662152"/>
          </a:xfrm>
          <a:custGeom>
            <a:avLst/>
            <a:gdLst>
              <a:gd name="connsiteX0" fmla="*/ 2601310 w 2601310"/>
              <a:gd name="connsiteY0" fmla="*/ 835572 h 882869"/>
              <a:gd name="connsiteX1" fmla="*/ 0 w 2601310"/>
              <a:gd name="connsiteY1" fmla="*/ 0 h 882869"/>
              <a:gd name="connsiteX2" fmla="*/ 0 w 2601310"/>
              <a:gd name="connsiteY2" fmla="*/ 0 h 882869"/>
              <a:gd name="connsiteX3" fmla="*/ 740979 w 2601310"/>
              <a:gd name="connsiteY3" fmla="*/ 882869 h 882869"/>
              <a:gd name="connsiteX4" fmla="*/ 740979 w 2601310"/>
              <a:gd name="connsiteY4" fmla="*/ 882869 h 882869"/>
              <a:gd name="connsiteX5" fmla="*/ 2601310 w 2601310"/>
              <a:gd name="connsiteY5" fmla="*/ 835572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1310" h="882869">
                <a:moveTo>
                  <a:pt x="2601310" y="835572"/>
                </a:moveTo>
                <a:lnTo>
                  <a:pt x="0" y="0"/>
                </a:lnTo>
                <a:lnTo>
                  <a:pt x="0" y="0"/>
                </a:lnTo>
                <a:lnTo>
                  <a:pt x="740979" y="882869"/>
                </a:lnTo>
                <a:lnTo>
                  <a:pt x="740979" y="882869"/>
                </a:lnTo>
                <a:lnTo>
                  <a:pt x="2601310" y="83557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773731" y="1106811"/>
            <a:ext cx="38415" cy="3709888"/>
          </a:xfrm>
          <a:prstGeom prst="line">
            <a:avLst/>
          </a:prstGeom>
          <a:ln w="38100">
            <a:solidFill>
              <a:srgbClr val="7030A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2452" y="179882"/>
            <a:ext cx="142406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" pitchFamily="2" charset="0"/>
                <a:cs typeface="NikoshLight" pitchFamily="2" charset="0"/>
              </a:rPr>
              <a:t>প্রমাণ</a:t>
            </a:r>
            <a:endParaRPr lang="bn-IN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98067" y="3094195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grpSp>
        <p:nvGrpSpPr>
          <p:cNvPr id="56" name="Group 55"/>
          <p:cNvGrpSpPr/>
          <p:nvPr/>
        </p:nvGrpSpPr>
        <p:grpSpPr>
          <a:xfrm rot="18965647">
            <a:off x="1965484" y="2411950"/>
            <a:ext cx="118795" cy="93590"/>
            <a:chOff x="1668789" y="904875"/>
            <a:chExt cx="138580" cy="19178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685925" y="904875"/>
              <a:ext cx="119" cy="1917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68789" y="1078435"/>
              <a:ext cx="138580" cy="2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1952445" y="4555895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88935" y="3201464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18210" y="1056067"/>
            <a:ext cx="4636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আবার,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∆ABE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ও চতুর্ভুজ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BCDE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একই ভূমি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BE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এর উপর এবং একই সমান্তরাল যুগল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BE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ও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AP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এর মধ্যে অবস্থিত।</a:t>
            </a:r>
          </a:p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সুতরাং </a:t>
            </a:r>
            <a:r>
              <a:rPr lang="bn-IN" sz="2800" dirty="0">
                <a:latin typeface="NikoshLight" pitchFamily="2" charset="0"/>
                <a:cs typeface="NikoshLight" pitchFamily="2" charset="0"/>
              </a:rPr>
              <a:t>আয়তক্ষেত্র 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BNPE= 2∆ABE </a:t>
            </a:r>
            <a:r>
              <a:rPr lang="bn-IN" sz="2800" dirty="0">
                <a:latin typeface="NikoshLight" pitchFamily="2" charset="0"/>
                <a:cs typeface="NikoshLight" pitchFamily="2" charset="0"/>
              </a:rPr>
              <a:t>এর ক্ষেত্রফল।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24366" y="4118734"/>
            <a:ext cx="5009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একই ভাবে বর্গক্ষেত্র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 ABLM=2∆CBL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 এর ক্ষেত্রফল।</a:t>
            </a:r>
            <a:endParaRPr lang="en-US" sz="28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75009" y="5293217"/>
            <a:ext cx="641367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∴ </a:t>
            </a:r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আয়তক্ষেত্র 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BNPE</a:t>
            </a:r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 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=</a:t>
            </a:r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 বর্গক্ষেত্র 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ABLM</a:t>
            </a:r>
            <a:endParaRPr lang="en-US" sz="28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1441472" y="3190778"/>
            <a:ext cx="603031" cy="1359776"/>
          </a:xfrm>
          <a:custGeom>
            <a:avLst/>
            <a:gdLst>
              <a:gd name="connsiteX0" fmla="*/ 0 w 788275"/>
              <a:gd name="connsiteY0" fmla="*/ 15765 h 1828800"/>
              <a:gd name="connsiteX1" fmla="*/ 772510 w 788275"/>
              <a:gd name="connsiteY1" fmla="*/ 0 h 1828800"/>
              <a:gd name="connsiteX2" fmla="*/ 772510 w 788275"/>
              <a:gd name="connsiteY2" fmla="*/ 0 h 1828800"/>
              <a:gd name="connsiteX3" fmla="*/ 788275 w 788275"/>
              <a:gd name="connsiteY3" fmla="*/ 1828800 h 1828800"/>
              <a:gd name="connsiteX4" fmla="*/ 788275 w 788275"/>
              <a:gd name="connsiteY4" fmla="*/ 1828800 h 1828800"/>
              <a:gd name="connsiteX5" fmla="*/ 0 w 788275"/>
              <a:gd name="connsiteY5" fmla="*/ 1828800 h 1828800"/>
              <a:gd name="connsiteX6" fmla="*/ 0 w 788275"/>
              <a:gd name="connsiteY6" fmla="*/ 1828800 h 1828800"/>
              <a:gd name="connsiteX7" fmla="*/ 0 w 788275"/>
              <a:gd name="connsiteY7" fmla="*/ 15765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275" h="1828800">
                <a:moveTo>
                  <a:pt x="0" y="15765"/>
                </a:moveTo>
                <a:lnTo>
                  <a:pt x="772510" y="0"/>
                </a:lnTo>
                <a:lnTo>
                  <a:pt x="772510" y="0"/>
                </a:lnTo>
                <a:cubicBezTo>
                  <a:pt x="775138" y="304800"/>
                  <a:pt x="788275" y="1828800"/>
                  <a:pt x="788275" y="1828800"/>
                </a:cubicBezTo>
                <a:lnTo>
                  <a:pt x="788275" y="1828800"/>
                </a:lnTo>
                <a:lnTo>
                  <a:pt x="0" y="1828800"/>
                </a:lnTo>
                <a:lnTo>
                  <a:pt x="0" y="1828800"/>
                </a:lnTo>
                <a:lnTo>
                  <a:pt x="0" y="1576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877135" y="1765358"/>
            <a:ext cx="1111469" cy="1430720"/>
          </a:xfrm>
          <a:custGeom>
            <a:avLst/>
            <a:gdLst>
              <a:gd name="connsiteX0" fmla="*/ 709448 w 1497724"/>
              <a:gd name="connsiteY0" fmla="*/ 1907627 h 1907627"/>
              <a:gd name="connsiteX1" fmla="*/ 0 w 1497724"/>
              <a:gd name="connsiteY1" fmla="*/ 1087821 h 1907627"/>
              <a:gd name="connsiteX2" fmla="*/ 0 w 1497724"/>
              <a:gd name="connsiteY2" fmla="*/ 1087821 h 1907627"/>
              <a:gd name="connsiteX3" fmla="*/ 756745 w 1497724"/>
              <a:gd name="connsiteY3" fmla="*/ 0 h 1907627"/>
              <a:gd name="connsiteX4" fmla="*/ 756745 w 1497724"/>
              <a:gd name="connsiteY4" fmla="*/ 0 h 1907627"/>
              <a:gd name="connsiteX5" fmla="*/ 1497724 w 1497724"/>
              <a:gd name="connsiteY5" fmla="*/ 788276 h 1907627"/>
              <a:gd name="connsiteX6" fmla="*/ 1497724 w 1497724"/>
              <a:gd name="connsiteY6" fmla="*/ 788276 h 1907627"/>
              <a:gd name="connsiteX7" fmla="*/ 709448 w 1497724"/>
              <a:gd name="connsiteY7" fmla="*/ 1907627 h 190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7724" h="1907627">
                <a:moveTo>
                  <a:pt x="709448" y="1907627"/>
                </a:moveTo>
                <a:lnTo>
                  <a:pt x="0" y="1087821"/>
                </a:lnTo>
                <a:lnTo>
                  <a:pt x="0" y="1087821"/>
                </a:lnTo>
                <a:lnTo>
                  <a:pt x="756745" y="0"/>
                </a:lnTo>
                <a:lnTo>
                  <a:pt x="756745" y="0"/>
                </a:lnTo>
                <a:lnTo>
                  <a:pt x="1497724" y="788276"/>
                </a:lnTo>
                <a:lnTo>
                  <a:pt x="1497724" y="788276"/>
                </a:lnTo>
                <a:lnTo>
                  <a:pt x="709448" y="19076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835515" y="6175948"/>
            <a:ext cx="1364105" cy="29980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918" y="6192284"/>
            <a:ext cx="596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522867"/>
      </p:ext>
    </p:extLst>
  </p:cSld>
  <p:clrMapOvr>
    <a:masterClrMapping/>
  </p:clrMapOvr>
  <p:transition spd="slow" advTm="8365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1" presetClass="emph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9" grpId="0"/>
      <p:bldP spid="77" grpId="0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265" y="151275"/>
            <a:ext cx="8808983" cy="65424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18897" y="3198429"/>
            <a:ext cx="143072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6456" y="2335268"/>
            <a:ext cx="863162" cy="85133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34663" y="2370740"/>
            <a:ext cx="563617" cy="8316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41735" y="3190546"/>
            <a:ext cx="7883" cy="13794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30722" y="3186606"/>
            <a:ext cx="11825" cy="139524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779" y="4577914"/>
            <a:ext cx="143072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998279" y="1424808"/>
            <a:ext cx="626680" cy="9341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3135" y="1448457"/>
            <a:ext cx="827690" cy="8276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37794" y="2276147"/>
            <a:ext cx="591206" cy="8868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74987" y="1755884"/>
            <a:ext cx="579383" cy="8395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54369" y="1755885"/>
            <a:ext cx="532086" cy="5793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6810" y="2595398"/>
            <a:ext cx="555734" cy="603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94894" y="117650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64273" y="2000250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92906" y="447410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17790" y="219104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F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4890" y="1479988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7918" y="236285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96943" y="4574345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75598" y="3131426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1430721" y="3222078"/>
            <a:ext cx="0" cy="1347952"/>
          </a:xfrm>
          <a:custGeom>
            <a:avLst/>
            <a:gdLst>
              <a:gd name="connsiteX0" fmla="*/ 0 w 0"/>
              <a:gd name="connsiteY0" fmla="*/ 0 h 1797269"/>
              <a:gd name="connsiteX1" fmla="*/ 0 w 0"/>
              <a:gd name="connsiteY1" fmla="*/ 1797269 h 17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97269">
                <a:moveTo>
                  <a:pt x="0" y="0"/>
                </a:moveTo>
                <a:lnTo>
                  <a:pt x="0" y="179726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003353" y="1424066"/>
            <a:ext cx="1407072" cy="1738148"/>
          </a:xfrm>
          <a:custGeom>
            <a:avLst/>
            <a:gdLst>
              <a:gd name="connsiteX0" fmla="*/ 0 w 1876096"/>
              <a:gd name="connsiteY0" fmla="*/ 1198179 h 2317531"/>
              <a:gd name="connsiteX1" fmla="*/ 1103586 w 1876096"/>
              <a:gd name="connsiteY1" fmla="*/ 2317531 h 2317531"/>
              <a:gd name="connsiteX2" fmla="*/ 1103586 w 1876096"/>
              <a:gd name="connsiteY2" fmla="*/ 2317531 h 2317531"/>
              <a:gd name="connsiteX3" fmla="*/ 1876096 w 1876096"/>
              <a:gd name="connsiteY3" fmla="*/ 1087821 h 2317531"/>
              <a:gd name="connsiteX4" fmla="*/ 1876096 w 1876096"/>
              <a:gd name="connsiteY4" fmla="*/ 1087821 h 2317531"/>
              <a:gd name="connsiteX5" fmla="*/ 788276 w 1876096"/>
              <a:gd name="connsiteY5" fmla="*/ 0 h 2317531"/>
              <a:gd name="connsiteX6" fmla="*/ 788276 w 1876096"/>
              <a:gd name="connsiteY6" fmla="*/ 0 h 2317531"/>
              <a:gd name="connsiteX7" fmla="*/ 0 w 1876096"/>
              <a:gd name="connsiteY7" fmla="*/ 1198179 h 23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6096" h="2317531">
                <a:moveTo>
                  <a:pt x="0" y="1198179"/>
                </a:moveTo>
                <a:lnTo>
                  <a:pt x="1103586" y="2317531"/>
                </a:lnTo>
                <a:lnTo>
                  <a:pt x="1103586" y="2317531"/>
                </a:lnTo>
                <a:lnTo>
                  <a:pt x="1876096" y="1087821"/>
                </a:lnTo>
                <a:lnTo>
                  <a:pt x="1876096" y="1087821"/>
                </a:lnTo>
                <a:lnTo>
                  <a:pt x="788276" y="0"/>
                </a:lnTo>
                <a:lnTo>
                  <a:pt x="788276" y="0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01167" y="1767499"/>
            <a:ext cx="1111469" cy="1430720"/>
          </a:xfrm>
          <a:custGeom>
            <a:avLst/>
            <a:gdLst>
              <a:gd name="connsiteX0" fmla="*/ 709448 w 1497724"/>
              <a:gd name="connsiteY0" fmla="*/ 1907627 h 1907627"/>
              <a:gd name="connsiteX1" fmla="*/ 0 w 1497724"/>
              <a:gd name="connsiteY1" fmla="*/ 1087821 h 1907627"/>
              <a:gd name="connsiteX2" fmla="*/ 0 w 1497724"/>
              <a:gd name="connsiteY2" fmla="*/ 1087821 h 1907627"/>
              <a:gd name="connsiteX3" fmla="*/ 756745 w 1497724"/>
              <a:gd name="connsiteY3" fmla="*/ 0 h 1907627"/>
              <a:gd name="connsiteX4" fmla="*/ 756745 w 1497724"/>
              <a:gd name="connsiteY4" fmla="*/ 0 h 1907627"/>
              <a:gd name="connsiteX5" fmla="*/ 1497724 w 1497724"/>
              <a:gd name="connsiteY5" fmla="*/ 788276 h 1907627"/>
              <a:gd name="connsiteX6" fmla="*/ 1497724 w 1497724"/>
              <a:gd name="connsiteY6" fmla="*/ 788276 h 1907627"/>
              <a:gd name="connsiteX7" fmla="*/ 709448 w 1497724"/>
              <a:gd name="connsiteY7" fmla="*/ 1907627 h 190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7724" h="1907627">
                <a:moveTo>
                  <a:pt x="709448" y="1907627"/>
                </a:moveTo>
                <a:lnTo>
                  <a:pt x="0" y="1087821"/>
                </a:lnTo>
                <a:lnTo>
                  <a:pt x="0" y="1087821"/>
                </a:lnTo>
                <a:lnTo>
                  <a:pt x="756745" y="0"/>
                </a:lnTo>
                <a:lnTo>
                  <a:pt x="756745" y="0"/>
                </a:lnTo>
                <a:lnTo>
                  <a:pt x="1497724" y="788276"/>
                </a:lnTo>
                <a:lnTo>
                  <a:pt x="1497724" y="788276"/>
                </a:lnTo>
                <a:lnTo>
                  <a:pt x="709448" y="19076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11158" y="2372850"/>
            <a:ext cx="23648" cy="2222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11160" y="2390637"/>
            <a:ext cx="833640" cy="219587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465943" y="2293257"/>
            <a:ext cx="1959429" cy="89988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430289" y="3206482"/>
            <a:ext cx="603031" cy="1359776"/>
          </a:xfrm>
          <a:custGeom>
            <a:avLst/>
            <a:gdLst>
              <a:gd name="connsiteX0" fmla="*/ 0 w 788275"/>
              <a:gd name="connsiteY0" fmla="*/ 15765 h 1828800"/>
              <a:gd name="connsiteX1" fmla="*/ 772510 w 788275"/>
              <a:gd name="connsiteY1" fmla="*/ 0 h 1828800"/>
              <a:gd name="connsiteX2" fmla="*/ 772510 w 788275"/>
              <a:gd name="connsiteY2" fmla="*/ 0 h 1828800"/>
              <a:gd name="connsiteX3" fmla="*/ 788275 w 788275"/>
              <a:gd name="connsiteY3" fmla="*/ 1828800 h 1828800"/>
              <a:gd name="connsiteX4" fmla="*/ 788275 w 788275"/>
              <a:gd name="connsiteY4" fmla="*/ 1828800 h 1828800"/>
              <a:gd name="connsiteX5" fmla="*/ 0 w 788275"/>
              <a:gd name="connsiteY5" fmla="*/ 1828800 h 1828800"/>
              <a:gd name="connsiteX6" fmla="*/ 0 w 788275"/>
              <a:gd name="connsiteY6" fmla="*/ 1828800 h 1828800"/>
              <a:gd name="connsiteX7" fmla="*/ 0 w 788275"/>
              <a:gd name="connsiteY7" fmla="*/ 15765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275" h="1828800">
                <a:moveTo>
                  <a:pt x="0" y="15765"/>
                </a:moveTo>
                <a:lnTo>
                  <a:pt x="772510" y="0"/>
                </a:lnTo>
                <a:lnTo>
                  <a:pt x="772510" y="0"/>
                </a:lnTo>
                <a:cubicBezTo>
                  <a:pt x="775138" y="304800"/>
                  <a:pt x="788275" y="1828800"/>
                  <a:pt x="788275" y="1828800"/>
                </a:cubicBezTo>
                <a:lnTo>
                  <a:pt x="788275" y="1828800"/>
                </a:lnTo>
                <a:lnTo>
                  <a:pt x="0" y="1828800"/>
                </a:lnTo>
                <a:lnTo>
                  <a:pt x="0" y="1828800"/>
                </a:lnTo>
                <a:lnTo>
                  <a:pt x="0" y="1576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991325" y="3177111"/>
            <a:ext cx="839514" cy="1383425"/>
          </a:xfrm>
          <a:custGeom>
            <a:avLst/>
            <a:gdLst>
              <a:gd name="connsiteX0" fmla="*/ 0 w 1119352"/>
              <a:gd name="connsiteY0" fmla="*/ 15766 h 1844566"/>
              <a:gd name="connsiteX1" fmla="*/ 1103586 w 1119352"/>
              <a:gd name="connsiteY1" fmla="*/ 0 h 1844566"/>
              <a:gd name="connsiteX2" fmla="*/ 1103586 w 1119352"/>
              <a:gd name="connsiteY2" fmla="*/ 0 h 1844566"/>
              <a:gd name="connsiteX3" fmla="*/ 1119352 w 1119352"/>
              <a:gd name="connsiteY3" fmla="*/ 1844566 h 1844566"/>
              <a:gd name="connsiteX4" fmla="*/ 1119352 w 1119352"/>
              <a:gd name="connsiteY4" fmla="*/ 1844566 h 1844566"/>
              <a:gd name="connsiteX5" fmla="*/ 31531 w 1119352"/>
              <a:gd name="connsiteY5" fmla="*/ 1844566 h 1844566"/>
              <a:gd name="connsiteX6" fmla="*/ 31531 w 1119352"/>
              <a:gd name="connsiteY6" fmla="*/ 1844566 h 1844566"/>
              <a:gd name="connsiteX7" fmla="*/ 0 w 1119352"/>
              <a:gd name="connsiteY7" fmla="*/ 15766 h 18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352" h="1844566">
                <a:moveTo>
                  <a:pt x="0" y="15766"/>
                </a:moveTo>
                <a:lnTo>
                  <a:pt x="1103586" y="0"/>
                </a:lnTo>
                <a:lnTo>
                  <a:pt x="1103586" y="0"/>
                </a:lnTo>
                <a:cubicBezTo>
                  <a:pt x="1106214" y="307428"/>
                  <a:pt x="1119352" y="1844566"/>
                  <a:pt x="1119352" y="1844566"/>
                </a:cubicBezTo>
                <a:lnTo>
                  <a:pt x="1119352" y="1844566"/>
                </a:lnTo>
                <a:lnTo>
                  <a:pt x="31531" y="1844566"/>
                </a:lnTo>
                <a:lnTo>
                  <a:pt x="31531" y="1844566"/>
                </a:lnTo>
                <a:cubicBezTo>
                  <a:pt x="28903" y="1542394"/>
                  <a:pt x="22334" y="786962"/>
                  <a:pt x="0" y="1576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140884" y="1506057"/>
            <a:ext cx="57629" cy="4418225"/>
          </a:xfrm>
          <a:prstGeom prst="line">
            <a:avLst/>
          </a:prstGeom>
          <a:ln w="38100">
            <a:solidFill>
              <a:srgbClr val="7030A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2452" y="179882"/>
            <a:ext cx="142406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" pitchFamily="2" charset="0"/>
                <a:cs typeface="NikoshLight" pitchFamily="2" charset="0"/>
              </a:rPr>
              <a:t>প্রমাণ</a:t>
            </a:r>
            <a:endParaRPr lang="bn-IN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98067" y="3094195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grpSp>
        <p:nvGrpSpPr>
          <p:cNvPr id="56" name="Group 55"/>
          <p:cNvGrpSpPr/>
          <p:nvPr/>
        </p:nvGrpSpPr>
        <p:grpSpPr>
          <a:xfrm rot="18965647">
            <a:off x="1965484" y="2411950"/>
            <a:ext cx="118795" cy="93590"/>
            <a:chOff x="1668789" y="904875"/>
            <a:chExt cx="138580" cy="19178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685925" y="904875"/>
              <a:ext cx="119" cy="1917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68789" y="1078435"/>
              <a:ext cx="138580" cy="2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1952445" y="4555895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88935" y="3201464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0699" y="1278463"/>
            <a:ext cx="4227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অনুরুপ ভাবে,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A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ও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D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এবং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B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ও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 F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যোগ করে প্রমান করা যায় যে,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59136" y="2718437"/>
            <a:ext cx="285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আয়তক্ষেত্র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NCDP= </a:t>
            </a:r>
          </a:p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বর্গক্ষেত্র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ACFG </a:t>
            </a:r>
            <a:endParaRPr lang="en-US" sz="28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9872" y="4089691"/>
            <a:ext cx="4483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তাহলে,</a:t>
            </a:r>
            <a:r>
              <a:rPr lang="bn-IN" sz="2800" dirty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 আয়তক্ষেত্র 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BNPE</a:t>
            </a:r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+</a:t>
            </a:r>
            <a:endParaRPr lang="en-US" sz="2800" dirty="0" smtClean="0">
              <a:latin typeface="NikoshLight" pitchFamily="2" charset="0"/>
              <a:ea typeface="Cambria Math" panose="02040503050406030204" pitchFamily="18" charset="0"/>
              <a:cs typeface="NikoshLight" pitchFamily="2" charset="0"/>
            </a:endParaRPr>
          </a:p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আয়তক্ষেত্র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NCDP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 =</a:t>
            </a:r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 </a:t>
            </a:r>
            <a:r>
              <a:rPr lang="bn-IN" sz="2800" dirty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বর্গক্ষেত্র </a:t>
            </a:r>
            <a:r>
              <a:rPr lang="en-US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ABLM</a:t>
            </a:r>
            <a:r>
              <a:rPr lang="bn-IN" sz="2800" dirty="0" smtClean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+</a:t>
            </a:r>
            <a:r>
              <a:rPr lang="bn-IN" sz="2800" dirty="0">
                <a:latin typeface="NikoshLight" pitchFamily="2" charset="0"/>
                <a:cs typeface="NikoshLight" pitchFamily="2" charset="0"/>
              </a:rPr>
              <a:t> বর্গক্ষেত্র 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ACFG </a:t>
            </a:r>
            <a:endParaRPr lang="bn-IN" sz="28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865495" y="5921115"/>
            <a:ext cx="1469036" cy="35976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4335" y="6400800"/>
            <a:ext cx="63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963744"/>
      </p:ext>
    </p:extLst>
  </p:cSld>
  <p:clrMapOvr>
    <a:masterClrMapping/>
  </p:clrMapOvr>
  <p:transition spd="slow" advTm="296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34" grpId="0" animBg="1"/>
      <p:bldP spid="38" grpId="0" animBg="1"/>
      <p:bldP spid="38" grpId="1" animBg="1"/>
      <p:bldP spid="26" grpId="0"/>
      <p:bldP spid="27" grpId="0"/>
      <p:bldP spid="33" grpId="0" build="allAtOnce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265" y="151275"/>
            <a:ext cx="8808983" cy="65424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18897" y="3198429"/>
            <a:ext cx="143072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6456" y="2335268"/>
            <a:ext cx="863162" cy="85133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34663" y="2370740"/>
            <a:ext cx="563617" cy="8316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41735" y="3190546"/>
            <a:ext cx="7883" cy="13794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30722" y="3186606"/>
            <a:ext cx="11825" cy="139524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6779" y="4577914"/>
            <a:ext cx="143072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998279" y="1424808"/>
            <a:ext cx="626680" cy="9341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3135" y="1448457"/>
            <a:ext cx="827690" cy="8276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37794" y="2276147"/>
            <a:ext cx="591206" cy="8868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74987" y="1755884"/>
            <a:ext cx="579383" cy="8395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54369" y="1755885"/>
            <a:ext cx="532086" cy="5793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6810" y="2595398"/>
            <a:ext cx="555734" cy="603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94894" y="117650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64273" y="2000250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92906" y="4474102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17790" y="219104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F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4890" y="1479988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7918" y="2362857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96943" y="4574345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75598" y="3131426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1430721" y="3222078"/>
            <a:ext cx="0" cy="1347952"/>
          </a:xfrm>
          <a:custGeom>
            <a:avLst/>
            <a:gdLst>
              <a:gd name="connsiteX0" fmla="*/ 0 w 0"/>
              <a:gd name="connsiteY0" fmla="*/ 0 h 1797269"/>
              <a:gd name="connsiteX1" fmla="*/ 0 w 0"/>
              <a:gd name="connsiteY1" fmla="*/ 1797269 h 17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97269">
                <a:moveTo>
                  <a:pt x="0" y="0"/>
                </a:moveTo>
                <a:lnTo>
                  <a:pt x="0" y="179726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528009" y="0"/>
            <a:ext cx="1407072" cy="1738148"/>
          </a:xfrm>
          <a:custGeom>
            <a:avLst/>
            <a:gdLst>
              <a:gd name="connsiteX0" fmla="*/ 0 w 1876096"/>
              <a:gd name="connsiteY0" fmla="*/ 1198179 h 2317531"/>
              <a:gd name="connsiteX1" fmla="*/ 1103586 w 1876096"/>
              <a:gd name="connsiteY1" fmla="*/ 2317531 h 2317531"/>
              <a:gd name="connsiteX2" fmla="*/ 1103586 w 1876096"/>
              <a:gd name="connsiteY2" fmla="*/ 2317531 h 2317531"/>
              <a:gd name="connsiteX3" fmla="*/ 1876096 w 1876096"/>
              <a:gd name="connsiteY3" fmla="*/ 1087821 h 2317531"/>
              <a:gd name="connsiteX4" fmla="*/ 1876096 w 1876096"/>
              <a:gd name="connsiteY4" fmla="*/ 1087821 h 2317531"/>
              <a:gd name="connsiteX5" fmla="*/ 788276 w 1876096"/>
              <a:gd name="connsiteY5" fmla="*/ 0 h 2317531"/>
              <a:gd name="connsiteX6" fmla="*/ 788276 w 1876096"/>
              <a:gd name="connsiteY6" fmla="*/ 0 h 2317531"/>
              <a:gd name="connsiteX7" fmla="*/ 0 w 1876096"/>
              <a:gd name="connsiteY7" fmla="*/ 1198179 h 23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6096" h="2317531">
                <a:moveTo>
                  <a:pt x="0" y="1198179"/>
                </a:moveTo>
                <a:lnTo>
                  <a:pt x="1103586" y="2317531"/>
                </a:lnTo>
                <a:lnTo>
                  <a:pt x="1103586" y="2317531"/>
                </a:lnTo>
                <a:lnTo>
                  <a:pt x="1876096" y="1087821"/>
                </a:lnTo>
                <a:lnTo>
                  <a:pt x="1876096" y="1087821"/>
                </a:lnTo>
                <a:lnTo>
                  <a:pt x="788276" y="0"/>
                </a:lnTo>
                <a:lnTo>
                  <a:pt x="788276" y="0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58776" y="442242"/>
            <a:ext cx="1111469" cy="1430720"/>
          </a:xfrm>
          <a:custGeom>
            <a:avLst/>
            <a:gdLst>
              <a:gd name="connsiteX0" fmla="*/ 709448 w 1497724"/>
              <a:gd name="connsiteY0" fmla="*/ 1907627 h 1907627"/>
              <a:gd name="connsiteX1" fmla="*/ 0 w 1497724"/>
              <a:gd name="connsiteY1" fmla="*/ 1087821 h 1907627"/>
              <a:gd name="connsiteX2" fmla="*/ 0 w 1497724"/>
              <a:gd name="connsiteY2" fmla="*/ 1087821 h 1907627"/>
              <a:gd name="connsiteX3" fmla="*/ 756745 w 1497724"/>
              <a:gd name="connsiteY3" fmla="*/ 0 h 1907627"/>
              <a:gd name="connsiteX4" fmla="*/ 756745 w 1497724"/>
              <a:gd name="connsiteY4" fmla="*/ 0 h 1907627"/>
              <a:gd name="connsiteX5" fmla="*/ 1497724 w 1497724"/>
              <a:gd name="connsiteY5" fmla="*/ 788276 h 1907627"/>
              <a:gd name="connsiteX6" fmla="*/ 1497724 w 1497724"/>
              <a:gd name="connsiteY6" fmla="*/ 788276 h 1907627"/>
              <a:gd name="connsiteX7" fmla="*/ 709448 w 1497724"/>
              <a:gd name="connsiteY7" fmla="*/ 1907627 h 190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7724" h="1907627">
                <a:moveTo>
                  <a:pt x="709448" y="1907627"/>
                </a:moveTo>
                <a:lnTo>
                  <a:pt x="0" y="1087821"/>
                </a:lnTo>
                <a:lnTo>
                  <a:pt x="0" y="1087821"/>
                </a:lnTo>
                <a:lnTo>
                  <a:pt x="756745" y="0"/>
                </a:lnTo>
                <a:lnTo>
                  <a:pt x="756745" y="0"/>
                </a:lnTo>
                <a:lnTo>
                  <a:pt x="1497724" y="788276"/>
                </a:lnTo>
                <a:lnTo>
                  <a:pt x="1497724" y="788276"/>
                </a:lnTo>
                <a:lnTo>
                  <a:pt x="709448" y="19076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11158" y="2372850"/>
            <a:ext cx="23648" cy="2222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295048" y="3201204"/>
            <a:ext cx="603031" cy="1359776"/>
          </a:xfrm>
          <a:custGeom>
            <a:avLst/>
            <a:gdLst>
              <a:gd name="connsiteX0" fmla="*/ 0 w 788275"/>
              <a:gd name="connsiteY0" fmla="*/ 15765 h 1828800"/>
              <a:gd name="connsiteX1" fmla="*/ 772510 w 788275"/>
              <a:gd name="connsiteY1" fmla="*/ 0 h 1828800"/>
              <a:gd name="connsiteX2" fmla="*/ 772510 w 788275"/>
              <a:gd name="connsiteY2" fmla="*/ 0 h 1828800"/>
              <a:gd name="connsiteX3" fmla="*/ 788275 w 788275"/>
              <a:gd name="connsiteY3" fmla="*/ 1828800 h 1828800"/>
              <a:gd name="connsiteX4" fmla="*/ 788275 w 788275"/>
              <a:gd name="connsiteY4" fmla="*/ 1828800 h 1828800"/>
              <a:gd name="connsiteX5" fmla="*/ 0 w 788275"/>
              <a:gd name="connsiteY5" fmla="*/ 1828800 h 1828800"/>
              <a:gd name="connsiteX6" fmla="*/ 0 w 788275"/>
              <a:gd name="connsiteY6" fmla="*/ 1828800 h 1828800"/>
              <a:gd name="connsiteX7" fmla="*/ 0 w 788275"/>
              <a:gd name="connsiteY7" fmla="*/ 15765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275" h="1828800">
                <a:moveTo>
                  <a:pt x="0" y="15765"/>
                </a:moveTo>
                <a:lnTo>
                  <a:pt x="772510" y="0"/>
                </a:lnTo>
                <a:lnTo>
                  <a:pt x="772510" y="0"/>
                </a:lnTo>
                <a:cubicBezTo>
                  <a:pt x="775138" y="304800"/>
                  <a:pt x="788275" y="1828800"/>
                  <a:pt x="788275" y="1828800"/>
                </a:cubicBezTo>
                <a:lnTo>
                  <a:pt x="788275" y="1828800"/>
                </a:lnTo>
                <a:lnTo>
                  <a:pt x="0" y="1828800"/>
                </a:lnTo>
                <a:lnTo>
                  <a:pt x="0" y="1828800"/>
                </a:lnTo>
                <a:lnTo>
                  <a:pt x="0" y="1576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040636" y="3192101"/>
            <a:ext cx="839514" cy="1383425"/>
          </a:xfrm>
          <a:custGeom>
            <a:avLst/>
            <a:gdLst>
              <a:gd name="connsiteX0" fmla="*/ 0 w 1119352"/>
              <a:gd name="connsiteY0" fmla="*/ 15766 h 1844566"/>
              <a:gd name="connsiteX1" fmla="*/ 1103586 w 1119352"/>
              <a:gd name="connsiteY1" fmla="*/ 0 h 1844566"/>
              <a:gd name="connsiteX2" fmla="*/ 1103586 w 1119352"/>
              <a:gd name="connsiteY2" fmla="*/ 0 h 1844566"/>
              <a:gd name="connsiteX3" fmla="*/ 1119352 w 1119352"/>
              <a:gd name="connsiteY3" fmla="*/ 1844566 h 1844566"/>
              <a:gd name="connsiteX4" fmla="*/ 1119352 w 1119352"/>
              <a:gd name="connsiteY4" fmla="*/ 1844566 h 1844566"/>
              <a:gd name="connsiteX5" fmla="*/ 31531 w 1119352"/>
              <a:gd name="connsiteY5" fmla="*/ 1844566 h 1844566"/>
              <a:gd name="connsiteX6" fmla="*/ 31531 w 1119352"/>
              <a:gd name="connsiteY6" fmla="*/ 1844566 h 1844566"/>
              <a:gd name="connsiteX7" fmla="*/ 0 w 1119352"/>
              <a:gd name="connsiteY7" fmla="*/ 15766 h 18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352" h="1844566">
                <a:moveTo>
                  <a:pt x="0" y="15766"/>
                </a:moveTo>
                <a:lnTo>
                  <a:pt x="1103586" y="0"/>
                </a:lnTo>
                <a:lnTo>
                  <a:pt x="1103586" y="0"/>
                </a:lnTo>
                <a:cubicBezTo>
                  <a:pt x="1106214" y="307428"/>
                  <a:pt x="1119352" y="1844566"/>
                  <a:pt x="1119352" y="1844566"/>
                </a:cubicBezTo>
                <a:lnTo>
                  <a:pt x="1119352" y="1844566"/>
                </a:lnTo>
                <a:lnTo>
                  <a:pt x="31531" y="1844566"/>
                </a:lnTo>
                <a:lnTo>
                  <a:pt x="31531" y="1844566"/>
                </a:lnTo>
                <a:cubicBezTo>
                  <a:pt x="28903" y="1542394"/>
                  <a:pt x="22334" y="786962"/>
                  <a:pt x="0" y="1576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140884" y="1506057"/>
            <a:ext cx="57629" cy="4418225"/>
          </a:xfrm>
          <a:prstGeom prst="line">
            <a:avLst/>
          </a:prstGeom>
          <a:ln w="38100">
            <a:solidFill>
              <a:srgbClr val="7030A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798067" y="3094195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grpSp>
        <p:nvGrpSpPr>
          <p:cNvPr id="56" name="Group 55"/>
          <p:cNvGrpSpPr/>
          <p:nvPr/>
        </p:nvGrpSpPr>
        <p:grpSpPr>
          <a:xfrm rot="18965647">
            <a:off x="1965484" y="2411950"/>
            <a:ext cx="118795" cy="93590"/>
            <a:chOff x="1668789" y="904875"/>
            <a:chExt cx="138580" cy="19178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685925" y="904875"/>
              <a:ext cx="119" cy="1917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68789" y="1078435"/>
              <a:ext cx="138580" cy="2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1952445" y="4555895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88935" y="3201464"/>
            <a:ext cx="212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NikoshLight" pitchFamily="2" charset="0"/>
                <a:cs typeface="NikoshLight" pitchFamily="2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91696" y="1635616"/>
            <a:ext cx="4250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,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বর্গক্ষেত্র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BCDE=</a:t>
            </a:r>
            <a:r>
              <a:rPr lang="bn-IN" sz="2800" dirty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বর্গক্ষেত্র </a:t>
            </a:r>
            <a:r>
              <a:rPr lang="en-US" sz="2800" dirty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ABLM</a:t>
            </a:r>
            <a:r>
              <a:rPr lang="bn-IN" sz="2800" dirty="0">
                <a:latin typeface="NikoshLight" pitchFamily="2" charset="0"/>
                <a:ea typeface="Cambria Math" panose="02040503050406030204" pitchFamily="18" charset="0"/>
                <a:cs typeface="NikoshLight" pitchFamily="2" charset="0"/>
              </a:rPr>
              <a:t>+</a:t>
            </a:r>
            <a:r>
              <a:rPr lang="bn-IN" sz="2800" dirty="0">
                <a:latin typeface="NikoshLight" pitchFamily="2" charset="0"/>
                <a:cs typeface="NikoshLight" pitchFamily="2" charset="0"/>
              </a:rPr>
              <a:t> বর্গক্ষেত্র 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ACFG </a:t>
            </a:r>
            <a:endParaRPr lang="bn-IN" sz="2800" dirty="0">
              <a:latin typeface="NikoshLight" pitchFamily="2" charset="0"/>
              <a:cs typeface="NikoshLigh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91695" y="3219718"/>
                <a:ext cx="4237150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অর্থাৎ,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" pitchFamily="2" charset="0"/>
                  <a:cs typeface="NikoshLight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695" y="3219718"/>
                <a:ext cx="423715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861" t="-888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62766" y="4680521"/>
            <a:ext cx="131364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প্রমানিত</a:t>
            </a:r>
          </a:p>
        </p:txBody>
      </p:sp>
      <p:sp>
        <p:nvSpPr>
          <p:cNvPr id="16" name="Freeform 15"/>
          <p:cNvSpPr/>
          <p:nvPr/>
        </p:nvSpPr>
        <p:spPr>
          <a:xfrm>
            <a:off x="1424066" y="3192905"/>
            <a:ext cx="1424065" cy="1364105"/>
          </a:xfrm>
          <a:custGeom>
            <a:avLst/>
            <a:gdLst>
              <a:gd name="connsiteX0" fmla="*/ 0 w 1891862"/>
              <a:gd name="connsiteY0" fmla="*/ 31531 h 1860331"/>
              <a:gd name="connsiteX1" fmla="*/ 0 w 1891862"/>
              <a:gd name="connsiteY1" fmla="*/ 1844565 h 1860331"/>
              <a:gd name="connsiteX2" fmla="*/ 0 w 1891862"/>
              <a:gd name="connsiteY2" fmla="*/ 1844565 h 1860331"/>
              <a:gd name="connsiteX3" fmla="*/ 1891862 w 1891862"/>
              <a:gd name="connsiteY3" fmla="*/ 1860331 h 1860331"/>
              <a:gd name="connsiteX4" fmla="*/ 1891862 w 1891862"/>
              <a:gd name="connsiteY4" fmla="*/ 1860331 h 1860331"/>
              <a:gd name="connsiteX5" fmla="*/ 1876096 w 1891862"/>
              <a:gd name="connsiteY5" fmla="*/ 0 h 1860331"/>
              <a:gd name="connsiteX6" fmla="*/ 1876096 w 1891862"/>
              <a:gd name="connsiteY6" fmla="*/ 0 h 1860331"/>
              <a:gd name="connsiteX7" fmla="*/ 0 w 1891862"/>
              <a:gd name="connsiteY7" fmla="*/ 31531 h 18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862" h="1860331">
                <a:moveTo>
                  <a:pt x="0" y="31531"/>
                </a:moveTo>
                <a:lnTo>
                  <a:pt x="0" y="1844565"/>
                </a:lnTo>
                <a:lnTo>
                  <a:pt x="0" y="1844565"/>
                </a:lnTo>
                <a:lnTo>
                  <a:pt x="1891862" y="1860331"/>
                </a:lnTo>
                <a:lnTo>
                  <a:pt x="1891862" y="1860331"/>
                </a:lnTo>
                <a:cubicBezTo>
                  <a:pt x="1889234" y="1550276"/>
                  <a:pt x="1876096" y="0"/>
                  <a:pt x="1876096" y="0"/>
                </a:cubicBezTo>
                <a:lnTo>
                  <a:pt x="1876096" y="0"/>
                </a:lnTo>
                <a:lnTo>
                  <a:pt x="0" y="3153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27153" y="179882"/>
            <a:ext cx="142406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Light" pitchFamily="2" charset="0"/>
                <a:cs typeface="NikoshLight" pitchFamily="2" charset="0"/>
              </a:rPr>
              <a:t>প্রমাণ</a:t>
            </a:r>
            <a:endParaRPr lang="bn-IN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18" y="6248400"/>
            <a:ext cx="747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67300"/>
      </p:ext>
    </p:extLst>
  </p:cSld>
  <p:clrMapOvr>
    <a:masterClrMapping/>
  </p:clrMapOvr>
  <p:transition spd="slow" advTm="56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625 L 0.12465 -0.00023 L 0.12465 0.0004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85 0.19444 " pathEditMode="relative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3.7037E-6 L -0.11302 -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573 0.21435 " pathEditMode="relative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4" grpId="0" animBg="1"/>
      <p:bldP spid="38" grpId="0" animBg="1"/>
      <p:bldP spid="2" grpId="0"/>
      <p:bldP spid="11" grpId="0" animBg="1"/>
      <p:bldP spid="1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5538" y="154547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2609" y="246387"/>
            <a:ext cx="3824991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তোমার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জন্য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১টি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কাজ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72" y="1066800"/>
            <a:ext cx="3987382" cy="2049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01521" y="489397"/>
            <a:ext cx="180304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সময়ঃ ১২মিনিট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8878" y="3627619"/>
            <a:ext cx="5996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প্রমাণ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কর যে, বর্গক্ষেত্রের কর্ণের উপর অঙ্কিত বর্গক্ষেত্রের ক্ষেত্রফল বর্গ ক্ষেত্রটির ক্ষেত্রফলের দ্বিগুন।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96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5126"/>
      </p:ext>
    </p:extLst>
  </p:cSld>
  <p:clrMapOvr>
    <a:masterClrMapping/>
  </p:clrMapOvr>
  <p:transition spd="slow" advTm="17707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659" y="154548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651" y="277176"/>
            <a:ext cx="217400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মূল্যায়ন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638" y="1197734"/>
            <a:ext cx="8332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Light" pitchFamily="2" charset="0"/>
                <a:cs typeface="NikoshLight" pitchFamily="2" charset="0"/>
              </a:rPr>
              <a:t>জিহাদ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A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বিন্দু থেকে সোজা উত্তর দিকে ঘন্টায় 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4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কি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.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মি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.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 বেগে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2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ঘন্টা হাঁটলো এবং জিসান একই বিন্দু থেকে ঘন্টায় 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3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bn-IN" sz="2800" dirty="0">
                <a:latin typeface="NikoshLight" pitchFamily="2" charset="0"/>
                <a:cs typeface="NikoshLight" pitchFamily="2" charset="0"/>
              </a:rPr>
              <a:t>কি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.</a:t>
            </a:r>
            <a:r>
              <a:rPr lang="bn-IN" sz="2800" dirty="0">
                <a:latin typeface="NikoshLight" pitchFamily="2" charset="0"/>
                <a:cs typeface="NikoshLight" pitchFamily="2" charset="0"/>
              </a:rPr>
              <a:t>মি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.</a:t>
            </a:r>
            <a:r>
              <a:rPr lang="bn-IN" sz="28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বেগে সোজা পশ্চিম দিকে একই সময় হাঁটলো।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760" y="2768958"/>
            <a:ext cx="707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১।দুই জনের মোট অতিক্রান্ত দুরত্ব কত কি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.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মি</a:t>
            </a:r>
            <a:r>
              <a:rPr lang="en-US" sz="2800" dirty="0" smtClean="0">
                <a:latin typeface="NikoshLight" pitchFamily="2" charset="0"/>
                <a:cs typeface="NikoshLight" pitchFamily="2" charset="0"/>
              </a:rPr>
              <a:t>.</a:t>
            </a:r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? </a:t>
            </a:r>
            <a:endParaRPr lang="en-US" sz="28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947" y="3282443"/>
            <a:ext cx="161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Light" pitchFamily="2" charset="0"/>
                <a:cs typeface="NikoshLight" pitchFamily="2" charset="0"/>
              </a:rPr>
              <a:t>(ক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)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4 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6330" y="3302322"/>
            <a:ext cx="170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Light" pitchFamily="2" charset="0"/>
                <a:cs typeface="NikoshLight" pitchFamily="2" charset="0"/>
              </a:rPr>
              <a:t>(খ)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6467" y="3322200"/>
            <a:ext cx="19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Light" pitchFamily="2" charset="0"/>
                <a:cs typeface="NikoshLight" pitchFamily="2" charset="0"/>
              </a:rPr>
              <a:t>(গ)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10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132" y="3342078"/>
            <a:ext cx="212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Light" pitchFamily="2" charset="0"/>
                <a:cs typeface="NikoshLight" pitchFamily="2" charset="0"/>
              </a:rPr>
              <a:t>(ঘ)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14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761" y="40826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Light" pitchFamily="2" charset="0"/>
                <a:cs typeface="NikoshLight" pitchFamily="2" charset="0"/>
              </a:rPr>
              <a:t>২।দুই ঘন্টা পর তাদের মধ্যে সরাসরি দুরত্ব কত</a:t>
            </a:r>
            <a:r>
              <a:rPr lang="bn-IN" sz="2800" dirty="0">
                <a:latin typeface="NikoshLight" pitchFamily="2" charset="0"/>
                <a:cs typeface="NikoshLight" pitchFamily="2" charset="0"/>
              </a:rPr>
              <a:t> কি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.</a:t>
            </a:r>
            <a:r>
              <a:rPr lang="bn-IN" sz="2800" dirty="0">
                <a:latin typeface="NikoshLight" pitchFamily="2" charset="0"/>
                <a:cs typeface="NikoshLight" pitchFamily="2" charset="0"/>
              </a:rPr>
              <a:t>মি</a:t>
            </a:r>
            <a:r>
              <a:rPr lang="en-US" sz="2800" dirty="0">
                <a:latin typeface="NikoshLight" pitchFamily="2" charset="0"/>
                <a:cs typeface="NikoshLight" pitchFamily="2" charset="0"/>
              </a:rPr>
              <a:t>.</a:t>
            </a:r>
            <a:r>
              <a:rPr lang="bn-IN" sz="2800" dirty="0">
                <a:latin typeface="NikoshLight" pitchFamily="2" charset="0"/>
                <a:cs typeface="NikoshLight" pitchFamily="2" charset="0"/>
              </a:rPr>
              <a:t>? </a:t>
            </a:r>
            <a:endParaRPr lang="bn-IN" sz="2800" dirty="0" smtClean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074" y="4709851"/>
            <a:ext cx="161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Light" pitchFamily="2" charset="0"/>
                <a:cs typeface="NikoshLight" pitchFamily="2" charset="0"/>
              </a:rPr>
              <a:t>(ক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)</a:t>
            </a:r>
            <a:r>
              <a:rPr lang="bn-IN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4 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1457" y="4729730"/>
            <a:ext cx="170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Light" pitchFamily="2" charset="0"/>
                <a:cs typeface="NikoshLight" pitchFamily="2" charset="0"/>
              </a:rPr>
              <a:t>(খ)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1594" y="4749608"/>
            <a:ext cx="19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Light" pitchFamily="2" charset="0"/>
                <a:cs typeface="NikoshLight" pitchFamily="2" charset="0"/>
              </a:rPr>
              <a:t>(গ)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10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1259" y="4769486"/>
            <a:ext cx="212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Light" pitchFamily="2" charset="0"/>
                <a:cs typeface="NikoshLight" pitchFamily="2" charset="0"/>
              </a:rPr>
              <a:t>(ঘ) 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14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611" y="5512159"/>
            <a:ext cx="252426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১ নং প্রশ্নের উত্তর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3188" y="5561529"/>
            <a:ext cx="250064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২ নং প্রশ্নের উত্তর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591119" y="3302059"/>
            <a:ext cx="515155" cy="540913"/>
            <a:chOff x="3567447" y="5460642"/>
            <a:chExt cx="515155" cy="540913"/>
          </a:xfrm>
        </p:grpSpPr>
        <p:sp>
          <p:nvSpPr>
            <p:cNvPr id="18" name="7-Point Star 17"/>
            <p:cNvSpPr/>
            <p:nvPr/>
          </p:nvSpPr>
          <p:spPr>
            <a:xfrm>
              <a:off x="3567447" y="5460642"/>
              <a:ext cx="515155" cy="540913"/>
            </a:xfrm>
            <a:prstGeom prst="star7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Light" pitchFamily="2" charset="0"/>
                <a:cs typeface="NikoshLight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696237" y="5525038"/>
              <a:ext cx="257577" cy="43788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Light" pitchFamily="2" charset="0"/>
                <a:cs typeface="NikoshLight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88402" y="4723978"/>
            <a:ext cx="515155" cy="540913"/>
            <a:chOff x="3567447" y="5460642"/>
            <a:chExt cx="515155" cy="540913"/>
          </a:xfrm>
        </p:grpSpPr>
        <p:sp>
          <p:nvSpPr>
            <p:cNvPr id="22" name="7-Point Star 21"/>
            <p:cNvSpPr/>
            <p:nvPr/>
          </p:nvSpPr>
          <p:spPr>
            <a:xfrm>
              <a:off x="3567447" y="5460642"/>
              <a:ext cx="515155" cy="540913"/>
            </a:xfrm>
            <a:prstGeom prst="star7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Light" pitchFamily="2" charset="0"/>
                <a:cs typeface="NikoshLight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96237" y="5525038"/>
              <a:ext cx="257577" cy="43788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Light" pitchFamily="2" charset="0"/>
                <a:cs typeface="NikoshLight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5611" y="6324600"/>
            <a:ext cx="656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8690">
        <p14:ripple/>
      </p:transition>
    </mc:Choice>
    <mc:Fallback xmlns="">
      <p:transition spd="slow" advTm="486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4631" objId="16"/>
        <p14:triggerEvt type="onClick" time="42693" objId="17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5538" y="154547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25" y="2189285"/>
            <a:ext cx="3503219" cy="19579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95910" y="212821"/>
            <a:ext cx="3812147" cy="1970479"/>
            <a:chOff x="3490386" y="482643"/>
            <a:chExt cx="3812147" cy="1970479"/>
          </a:xfrm>
        </p:grpSpPr>
        <p:sp>
          <p:nvSpPr>
            <p:cNvPr id="7" name="Trapezoid 6"/>
            <p:cNvSpPr/>
            <p:nvPr/>
          </p:nvSpPr>
          <p:spPr>
            <a:xfrm>
              <a:off x="3659925" y="856142"/>
              <a:ext cx="3567448" cy="1596980"/>
            </a:xfrm>
            <a:prstGeom prst="trapezoid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Light" pitchFamily="2" charset="0"/>
                <a:cs typeface="NikoshLight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53284" y="1152343"/>
              <a:ext cx="23181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n w="0"/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" pitchFamily="2" charset="0"/>
                  <a:cs typeface="NikoshLight" pitchFamily="2" charset="0"/>
                </a:rPr>
                <a:t>বাড়ির</a:t>
              </a:r>
              <a:r>
                <a:rPr lang="en-US" sz="4400" b="1" dirty="0">
                  <a:ln w="0"/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" pitchFamily="2" charset="0"/>
                  <a:cs typeface="NikoshLight" pitchFamily="2" charset="0"/>
                </a:rPr>
                <a:t> </a:t>
              </a:r>
              <a:r>
                <a:rPr lang="en-US" sz="4400" b="1" dirty="0" err="1">
                  <a:ln w="0"/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" pitchFamily="2" charset="0"/>
                  <a:cs typeface="NikoshLight" pitchFamily="2" charset="0"/>
                </a:rPr>
                <a:t>কাজ</a:t>
              </a:r>
              <a:endParaRPr lang="en-US" sz="4400" b="1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490386" y="482643"/>
              <a:ext cx="3812147" cy="399245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Light" pitchFamily="2" charset="0"/>
                <a:cs typeface="NikoshLight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37757" y="4533409"/>
            <a:ext cx="5467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পীথাগোরাসের উপপাদ্যটি বিকল্প পদ্ধতিতে প্রমান কর।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6248400"/>
            <a:ext cx="656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-০১৮১৪৮৬৮২৮৯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85964"/>
      </p:ext>
    </p:extLst>
  </p:cSld>
  <p:clrMapOvr>
    <a:masterClrMapping/>
  </p:clrMapOvr>
  <p:transition spd="slow" advTm="3415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96" y="-69784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0134" y="54783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5078" y="4706974"/>
            <a:ext cx="2514979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ধন্যবাদ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72" y="286631"/>
            <a:ext cx="3114675" cy="28400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4096" y="2965170"/>
            <a:ext cx="574067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NikoshLight" pitchFamily="2" charset="0"/>
                <a:cs typeface="NikoshLight" pitchFamily="2" charset="0"/>
              </a:rPr>
              <a:t>মনোযোগ</a:t>
            </a:r>
            <a:r>
              <a:rPr lang="en-US" sz="48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atin typeface="NikoshLight" pitchFamily="2" charset="0"/>
                <a:cs typeface="NikoshLight" pitchFamily="2" charset="0"/>
              </a:rPr>
              <a:t>সহকারে</a:t>
            </a:r>
            <a:r>
              <a:rPr lang="en-US" sz="48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atin typeface="NikoshLight" pitchFamily="2" charset="0"/>
                <a:cs typeface="NikoshLight" pitchFamily="2" charset="0"/>
              </a:rPr>
              <a:t>ক্লাসটি</a:t>
            </a:r>
            <a:r>
              <a:rPr lang="en-US" sz="4800" dirty="0">
                <a:latin typeface="NikoshLight" pitchFamily="2" charset="0"/>
                <a:cs typeface="NikoshLight" pitchFamily="2" charset="0"/>
              </a:rPr>
              <a:t> </a:t>
            </a:r>
            <a:endParaRPr lang="en-US" sz="4800" dirty="0" smtClean="0">
              <a:latin typeface="NikoshLight" pitchFamily="2" charset="0"/>
              <a:cs typeface="NikoshLight" pitchFamily="2" charset="0"/>
            </a:endParaRPr>
          </a:p>
          <a:p>
            <a:pPr algn="ctr"/>
            <a:r>
              <a:rPr lang="en-US" sz="4800" dirty="0" err="1" smtClean="0">
                <a:latin typeface="NikoshLight" pitchFamily="2" charset="0"/>
                <a:cs typeface="NikoshLight" pitchFamily="2" charset="0"/>
              </a:rPr>
              <a:t>উপভোগ</a:t>
            </a:r>
            <a:r>
              <a:rPr lang="en-US" sz="48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atin typeface="NikoshLight" pitchFamily="2" charset="0"/>
                <a:cs typeface="NikoshLight" pitchFamily="2" charset="0"/>
              </a:rPr>
              <a:t>করার</a:t>
            </a:r>
            <a:r>
              <a:rPr lang="en-US" sz="48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atin typeface="NikoshLight" pitchFamily="2" charset="0"/>
                <a:cs typeface="NikoshLight" pitchFamily="2" charset="0"/>
              </a:rPr>
              <a:t>জন্য</a:t>
            </a:r>
            <a:r>
              <a:rPr lang="en-US" sz="48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latin typeface="NikoshLight" pitchFamily="2" charset="0"/>
                <a:cs typeface="NikoshLight" pitchFamily="2" charset="0"/>
              </a:rPr>
              <a:t>সবাইকে</a:t>
            </a:r>
            <a:r>
              <a:rPr lang="en-US" sz="4800" dirty="0">
                <a:latin typeface="NikoshLight" pitchFamily="2" charset="0"/>
                <a:cs typeface="NikoshLight" pitchFamily="2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6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8075">
        <p14:glitter pattern="hexagon"/>
      </p:transition>
    </mc:Choice>
    <mc:Fallback xmlns="">
      <p:transition spd="slow" advTm="38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5538" y="154547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00777" y="1442434"/>
            <a:ext cx="38637" cy="2910625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037267" y="4314422"/>
            <a:ext cx="1998372" cy="1073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5020" y="1442434"/>
            <a:ext cx="2034862" cy="2871989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53048" y="1120462"/>
            <a:ext cx="25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Light" pitchFamily="2" charset="0"/>
                <a:cs typeface="NikoshLight" pitchFamily="2" charset="0"/>
              </a:rPr>
              <a:t>A</a:t>
            </a:r>
            <a:endParaRPr lang="en-US" sz="2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6372" y="4183487"/>
            <a:ext cx="25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6029" y="4335887"/>
            <a:ext cx="25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ikoshLight" pitchFamily="2" charset="0"/>
                <a:cs typeface="NikoshLight" pitchFamily="2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2590" y="719528"/>
            <a:ext cx="446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ত্রিভুজটি কোন ধরনের?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2454" y="777378"/>
            <a:ext cx="467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বৃহত্তম বাহু কোনটি?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1999" y="779488"/>
            <a:ext cx="526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বৃহত্তম বাহুকে কি বলা হয়?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3848" y="5036695"/>
            <a:ext cx="454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Light" pitchFamily="2" charset="0"/>
                <a:cs typeface="NikoshLight" pitchFamily="2" charset="0"/>
              </a:rPr>
              <a:t>উত্তরঃ সমকোনী ত্রিভুজ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0633" y="5070898"/>
            <a:ext cx="313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Light" pitchFamily="2" charset="0"/>
                <a:cs typeface="NikoshLight" pitchFamily="2" charset="0"/>
              </a:rPr>
              <a:t>উত্তরঃ </a:t>
            </a:r>
            <a:r>
              <a:rPr lang="en-US" sz="3200" b="1" dirty="0" smtClean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Light" pitchFamily="2" charset="0"/>
                <a:cs typeface="NikoshLight" pitchFamily="2" charset="0"/>
              </a:rPr>
              <a:t>AC </a:t>
            </a:r>
            <a:r>
              <a:rPr lang="bn-IN" sz="3200" b="1" dirty="0" smtClean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Light" pitchFamily="2" charset="0"/>
                <a:cs typeface="NikoshLight" pitchFamily="2" charset="0"/>
              </a:rPr>
              <a:t>বাহু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3017" y="5195466"/>
            <a:ext cx="280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Light" pitchFamily="2" charset="0"/>
                <a:cs typeface="NikoshLight" pitchFamily="2" charset="0"/>
              </a:rPr>
              <a:t>উত্তরঃ অতিভুজ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26534" y="4043966"/>
            <a:ext cx="180305" cy="257577"/>
            <a:chOff x="1056067" y="2846231"/>
            <a:chExt cx="180305" cy="257577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056067" y="2846231"/>
              <a:ext cx="180305" cy="12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21346" y="2856965"/>
              <a:ext cx="2147" cy="2468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09600" y="6400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480555"/>
      </p:ext>
    </p:extLst>
  </p:cSld>
  <p:clrMapOvr>
    <a:masterClrMapping/>
  </p:clrMapOvr>
  <p:transition spd="slow" advTm="532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8" grpId="0"/>
      <p:bldP spid="18" grpId="1"/>
      <p:bldP spid="19" grpId="0"/>
      <p:bldP spid="19" grpId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165538" y="154546"/>
            <a:ext cx="8808983" cy="6542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89504" y="428471"/>
            <a:ext cx="3003332" cy="673976"/>
            <a:chOff x="2900856" y="504496"/>
            <a:chExt cx="4004442" cy="898634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2900856" y="504496"/>
              <a:ext cx="4004442" cy="898634"/>
            </a:xfrm>
            <a:prstGeom prst="wedgeRoundRectCallout">
              <a:avLst>
                <a:gd name="adj1" fmla="val -355"/>
                <a:gd name="adj2" fmla="val 95833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05807" y="630621"/>
              <a:ext cx="3799489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ছবির লোকটির নাম কি?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9" y="1859512"/>
            <a:ext cx="1892015" cy="2262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3" y="1926176"/>
            <a:ext cx="1933731" cy="2195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26" y="1636462"/>
            <a:ext cx="2599718" cy="3205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75253" y="4420428"/>
            <a:ext cx="2389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পীথাগোরাস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279" y="6324600"/>
            <a:ext cx="658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197695"/>
      </p:ext>
    </p:extLst>
  </p:cSld>
  <p:clrMapOvr>
    <a:masterClrMapping/>
  </p:clrMapOvr>
  <p:transition spd="slow" advTm="508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7" presetClass="path" presetSubtype="0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4.81481E-6 L 0.1655 0.11342 C 0.19987 0.13935 0.25169 0.15347 0.30599 0.15347 C 0.36771 0.15347 0.41719 0.13935 0.45156 0.11342 L 0.61719 4.81481E-6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9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165538" y="154547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2342695" y="1008997"/>
            <a:ext cx="4219161" cy="79016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728292" y="1166903"/>
            <a:ext cx="3503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পাঠের বিষয়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flipV="1">
            <a:off x="1159226" y="2471283"/>
            <a:ext cx="7036905" cy="2012675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699592" y="2750655"/>
            <a:ext cx="5769665" cy="162504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>
                <a:ln>
                  <a:solidFill>
                    <a:sysClr val="windowText" lastClr="000000"/>
                  </a:solidFill>
                </a:ln>
              </a:rPr>
              <a:t>পীথাগোরাসের উপপাদ্য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6400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1431"/>
      </p:ext>
    </p:extLst>
  </p:cSld>
  <p:clrMapOvr>
    <a:masterClrMapping/>
  </p:clrMapOvr>
  <p:transition spd="slow" advTm="182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265162" cy="280043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সূফয়াবাদ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</a:t>
            </a:r>
            <a:b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মোবাইলঃ  </a:t>
            </a:r>
            <a:r>
              <a:rPr lang="en-US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০১৮১৪৮৬৮২৮৯</a:t>
            </a:r>
            <a:endParaRPr lang="en-US" sz="36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201034" y="2037966"/>
            <a:ext cx="3721294" cy="269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581400" y="1066800"/>
            <a:ext cx="2286000" cy="612648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উপস্থাপনায়ঃ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5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17">
        <p14:window dir="vert"/>
      </p:transition>
    </mc:Choice>
    <mc:Fallback xmlns="">
      <p:transition spd="slow" advTm="111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n 16"/>
          <p:cNvSpPr/>
          <p:nvPr/>
        </p:nvSpPr>
        <p:spPr>
          <a:xfrm rot="10800000">
            <a:off x="5537915" y="2962140"/>
            <a:ext cx="708338" cy="9015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017" y="157511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0638" y="2642826"/>
            <a:ext cx="4906851" cy="1094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2259731" y="2836009"/>
            <a:ext cx="953037" cy="669701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3388779" y="2831715"/>
            <a:ext cx="953037" cy="66970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558610" y="2855327"/>
            <a:ext cx="953037" cy="66970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5689804" y="2866059"/>
            <a:ext cx="953037" cy="66970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2324125" y="2771614"/>
            <a:ext cx="875763" cy="811369"/>
          </a:xfrm>
          <a:prstGeom prst="noSmoking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4614418" y="2782347"/>
            <a:ext cx="875763" cy="811369"/>
          </a:xfrm>
          <a:prstGeom prst="noSmoking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3440294" y="2767322"/>
            <a:ext cx="875763" cy="811369"/>
          </a:xfrm>
          <a:prstGeom prst="noSmoking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5743466" y="2778055"/>
            <a:ext cx="875763" cy="811369"/>
          </a:xfrm>
          <a:prstGeom prst="noSmoking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0638" y="3196617"/>
            <a:ext cx="4906851" cy="515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682172" y="957944"/>
            <a:ext cx="102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Light" pitchFamily="2" charset="0"/>
                <a:cs typeface="NikoshLight" pitchFamily="2" charset="0"/>
              </a:rPr>
              <a:t>শিখন</a:t>
            </a:r>
            <a:r>
              <a:rPr lang="en-US" sz="2000" b="1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b="1" dirty="0" err="1" smtClean="0">
                <a:latin typeface="NikoshLight" pitchFamily="2" charset="0"/>
                <a:cs typeface="NikoshLight" pitchFamily="2" charset="0"/>
              </a:rPr>
              <a:t>ফল</a:t>
            </a:r>
            <a:endParaRPr lang="en-US" sz="2000" b="1" dirty="0" smtClean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6173" y="3911601"/>
            <a:ext cx="936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Light" pitchFamily="2" charset="0"/>
                <a:cs typeface="NikoshLight" pitchFamily="2" charset="0"/>
              </a:rPr>
              <a:t>শিখন</a:t>
            </a:r>
            <a:r>
              <a:rPr lang="en-US" sz="20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dirty="0" err="1" smtClean="0">
                <a:latin typeface="NikoshLight" pitchFamily="2" charset="0"/>
                <a:cs typeface="NikoshLight" pitchFamily="2" charset="0"/>
              </a:rPr>
              <a:t>ফল</a:t>
            </a:r>
            <a:endParaRPr lang="en-US" sz="2000" dirty="0" smtClean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8" name="Can 17"/>
          <p:cNvSpPr/>
          <p:nvPr/>
        </p:nvSpPr>
        <p:spPr>
          <a:xfrm rot="10800000">
            <a:off x="6097636" y="3539440"/>
            <a:ext cx="759854" cy="1017432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" name="Flowchart: Merge 2"/>
          <p:cNvSpPr/>
          <p:nvPr/>
        </p:nvSpPr>
        <p:spPr>
          <a:xfrm>
            <a:off x="2002153" y="1393575"/>
            <a:ext cx="1365161" cy="1081825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945" y="2282219"/>
            <a:ext cx="244699" cy="37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3309257" y="174172"/>
            <a:ext cx="3396343" cy="2002971"/>
          </a:xfrm>
          <a:prstGeom prst="irregularSeal1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শিখন ফল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19314" y="1528997"/>
            <a:ext cx="8824686" cy="51766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4628" y="1669143"/>
            <a:ext cx="615405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>
                  <a:solidFill>
                    <a:srgbClr val="92D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এই পাঠ শেষে শিক্ষার্থীরা......</a:t>
            </a:r>
            <a:endParaRPr lang="en-US" sz="4000" dirty="0">
              <a:ln w="0">
                <a:solidFill>
                  <a:srgbClr val="92D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791" y="3117955"/>
            <a:ext cx="89491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পীথাগোরাসের উপপাদ্যটি বিবৃত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চিত্র এঁকে অঙ্কনের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বিবরণ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দিতে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পীথগোরাসর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উপপাদ্যটি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প্রমাণ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400800"/>
            <a:ext cx="704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2111"/>
      </p:ext>
    </p:extLst>
  </p:cSld>
  <p:clrMapOvr>
    <a:masterClrMapping/>
  </p:clrMapOvr>
  <p:transition spd="slow" advTm="265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-0.08009 L 0.16528 -0.07778 L 0.25 -0.08449 L 0.30659 -0.08009 L 0.3184 -0.05926 L 0.32691 -0.0338 L 0.32239 0.01713 L 0.32239 0.04491 L 0.31441 0.08449 " pathEditMode="relative" rAng="0" ptsTypes="AAAAAAAAA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74 2.96296E-6 L -0.00174 0.20972 L 0.02205 0.25416 L 0.11736 0.2669 L 0.18246 0.0912 L 0.17604 -0.1757 L 0.15538 -0.35764 L 0.02691 -0.43797 L -0.11441 -0.42547 L -0.17778 -0.42547 L -0.17934 -0.4169 " pathEditMode="relative" rAng="0" ptsTypes="AAAAAAAAAAA">
                                      <p:cBhvr>
                                        <p:cTn id="1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4" grpId="0"/>
      <p:bldP spid="25" grpId="0"/>
      <p:bldP spid="25" grpId="1"/>
      <p:bldP spid="3" grpId="0" animBg="1"/>
      <p:bldP spid="29" grpId="0" animBg="1"/>
      <p:bldP spid="31" grpId="0" animBg="1"/>
      <p:bldP spid="3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548" y="152435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22738" y="1635617"/>
            <a:ext cx="25757" cy="172576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22738" y="1648496"/>
            <a:ext cx="1133341" cy="168713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657081" y="3322749"/>
            <a:ext cx="1111877" cy="858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>
            <a:off x="5666282" y="1768839"/>
            <a:ext cx="404734" cy="569626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9" name="Plus 28"/>
          <p:cNvSpPr/>
          <p:nvPr/>
        </p:nvSpPr>
        <p:spPr>
          <a:xfrm>
            <a:off x="7315200" y="1888761"/>
            <a:ext cx="389745" cy="509665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9076" y="1259173"/>
            <a:ext cx="3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Light" pitchFamily="2" charset="0"/>
                <a:cs typeface="NikoshLight" pitchFamily="2" charset="0"/>
              </a:rPr>
              <a:t>A</a:t>
            </a:r>
            <a:endParaRPr lang="en-US" sz="2000" b="1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30708" y="3285343"/>
            <a:ext cx="3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99082" y="3302831"/>
            <a:ext cx="3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Light" pitchFamily="2" charset="0"/>
                <a:cs typeface="NikoshLight" pitchFamily="2" charset="0"/>
              </a:rPr>
              <a:t>B</a:t>
            </a:r>
          </a:p>
        </p:txBody>
      </p:sp>
      <p:sp>
        <p:nvSpPr>
          <p:cNvPr id="24" name="Freeform 23"/>
          <p:cNvSpPr/>
          <p:nvPr/>
        </p:nvSpPr>
        <p:spPr>
          <a:xfrm>
            <a:off x="1622738" y="555903"/>
            <a:ext cx="2073499" cy="2756079"/>
          </a:xfrm>
          <a:custGeom>
            <a:avLst/>
            <a:gdLst>
              <a:gd name="connsiteX0" fmla="*/ 0 w 2073499"/>
              <a:gd name="connsiteY0" fmla="*/ 1120462 h 2756079"/>
              <a:gd name="connsiteX1" fmla="*/ 978794 w 2073499"/>
              <a:gd name="connsiteY1" fmla="*/ 0 h 2756079"/>
              <a:gd name="connsiteX2" fmla="*/ 978794 w 2073499"/>
              <a:gd name="connsiteY2" fmla="*/ 0 h 2756079"/>
              <a:gd name="connsiteX3" fmla="*/ 2073499 w 2073499"/>
              <a:gd name="connsiteY3" fmla="*/ 1545464 h 2756079"/>
              <a:gd name="connsiteX4" fmla="*/ 2073499 w 2073499"/>
              <a:gd name="connsiteY4" fmla="*/ 1545464 h 2756079"/>
              <a:gd name="connsiteX5" fmla="*/ 1146220 w 2073499"/>
              <a:gd name="connsiteY5" fmla="*/ 2756079 h 2756079"/>
              <a:gd name="connsiteX6" fmla="*/ 1146220 w 2073499"/>
              <a:gd name="connsiteY6" fmla="*/ 2756079 h 2756079"/>
              <a:gd name="connsiteX7" fmla="*/ 0 w 2073499"/>
              <a:gd name="connsiteY7" fmla="*/ 1120462 h 275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3499" h="2756079">
                <a:moveTo>
                  <a:pt x="0" y="1120462"/>
                </a:moveTo>
                <a:lnTo>
                  <a:pt x="978794" y="0"/>
                </a:lnTo>
                <a:lnTo>
                  <a:pt x="978794" y="0"/>
                </a:lnTo>
                <a:lnTo>
                  <a:pt x="2073499" y="1545464"/>
                </a:lnTo>
                <a:lnTo>
                  <a:pt x="2073499" y="1545464"/>
                </a:lnTo>
                <a:lnTo>
                  <a:pt x="1146220" y="2756079"/>
                </a:lnTo>
                <a:lnTo>
                  <a:pt x="1146220" y="2756079"/>
                </a:lnTo>
                <a:lnTo>
                  <a:pt x="0" y="112046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Light" pitchFamily="2" charset="0"/>
              <a:cs typeface="NikoshLigh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68445" y="1768840"/>
                <a:ext cx="4047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NikoshLight" pitchFamily="2" charset="0"/>
                  <a:cs typeface="NikoshLight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45" y="1768840"/>
                <a:ext cx="404735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9666" y="1648917"/>
            <a:ext cx="1124262" cy="1693889"/>
            <a:chOff x="509666" y="1648917"/>
            <a:chExt cx="1124262" cy="1693889"/>
          </a:xfrm>
        </p:grpSpPr>
        <p:sp>
          <p:nvSpPr>
            <p:cNvPr id="31" name="Freeform 30"/>
            <p:cNvSpPr/>
            <p:nvPr/>
          </p:nvSpPr>
          <p:spPr>
            <a:xfrm>
              <a:off x="509666" y="1648917"/>
              <a:ext cx="1124262" cy="1693889"/>
            </a:xfrm>
            <a:custGeom>
              <a:avLst/>
              <a:gdLst>
                <a:gd name="connsiteX0" fmla="*/ 0 w 1124262"/>
                <a:gd name="connsiteY0" fmla="*/ 0 h 1693889"/>
                <a:gd name="connsiteX1" fmla="*/ 29980 w 1124262"/>
                <a:gd name="connsiteY1" fmla="*/ 1693889 h 1693889"/>
                <a:gd name="connsiteX2" fmla="*/ 29980 w 1124262"/>
                <a:gd name="connsiteY2" fmla="*/ 1693889 h 1693889"/>
                <a:gd name="connsiteX3" fmla="*/ 1124262 w 1124262"/>
                <a:gd name="connsiteY3" fmla="*/ 1663909 h 1693889"/>
                <a:gd name="connsiteX4" fmla="*/ 1124262 w 1124262"/>
                <a:gd name="connsiteY4" fmla="*/ 1663909 h 1693889"/>
                <a:gd name="connsiteX5" fmla="*/ 1109272 w 1124262"/>
                <a:gd name="connsiteY5" fmla="*/ 0 h 1693889"/>
                <a:gd name="connsiteX6" fmla="*/ 1109272 w 1124262"/>
                <a:gd name="connsiteY6" fmla="*/ 0 h 1693889"/>
                <a:gd name="connsiteX7" fmla="*/ 0 w 1124262"/>
                <a:gd name="connsiteY7" fmla="*/ 0 h 169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4262" h="1693889">
                  <a:moveTo>
                    <a:pt x="0" y="0"/>
                  </a:moveTo>
                  <a:lnTo>
                    <a:pt x="29980" y="1693889"/>
                  </a:lnTo>
                  <a:lnTo>
                    <a:pt x="29980" y="1693889"/>
                  </a:lnTo>
                  <a:lnTo>
                    <a:pt x="1124262" y="1663909"/>
                  </a:lnTo>
                  <a:lnTo>
                    <a:pt x="1124262" y="1663909"/>
                  </a:lnTo>
                  <a:cubicBezTo>
                    <a:pt x="1121764" y="1386591"/>
                    <a:pt x="1109272" y="0"/>
                    <a:pt x="1109272" y="0"/>
                  </a:cubicBezTo>
                  <a:lnTo>
                    <a:pt x="11092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Light" pitchFamily="2" charset="0"/>
                <a:cs typeface="NikoshLight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41947" y="2370944"/>
                  <a:ext cx="4047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NikoshLight" pitchFamily="2" charset="0"/>
                    <a:cs typeface="NikoshLight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947" y="2370944"/>
                  <a:ext cx="40473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5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1661375" y="3322749"/>
            <a:ext cx="1146219" cy="1339403"/>
            <a:chOff x="1661375" y="3322749"/>
            <a:chExt cx="1146219" cy="1339403"/>
          </a:xfrm>
        </p:grpSpPr>
        <p:sp>
          <p:nvSpPr>
            <p:cNvPr id="26" name="Freeform 25"/>
            <p:cNvSpPr/>
            <p:nvPr/>
          </p:nvSpPr>
          <p:spPr>
            <a:xfrm>
              <a:off x="1661375" y="3322749"/>
              <a:ext cx="1146219" cy="1339403"/>
            </a:xfrm>
            <a:custGeom>
              <a:avLst/>
              <a:gdLst>
                <a:gd name="connsiteX0" fmla="*/ 0 w 1146219"/>
                <a:gd name="connsiteY0" fmla="*/ 0 h 1339403"/>
                <a:gd name="connsiteX1" fmla="*/ 38636 w 1146219"/>
                <a:gd name="connsiteY1" fmla="*/ 1339403 h 1339403"/>
                <a:gd name="connsiteX2" fmla="*/ 38636 w 1146219"/>
                <a:gd name="connsiteY2" fmla="*/ 1339403 h 1339403"/>
                <a:gd name="connsiteX3" fmla="*/ 1146219 w 1146219"/>
                <a:gd name="connsiteY3" fmla="*/ 1313645 h 1339403"/>
                <a:gd name="connsiteX4" fmla="*/ 1146219 w 1146219"/>
                <a:gd name="connsiteY4" fmla="*/ 1313645 h 1339403"/>
                <a:gd name="connsiteX5" fmla="*/ 1094704 w 1146219"/>
                <a:gd name="connsiteY5" fmla="*/ 0 h 1339403"/>
                <a:gd name="connsiteX6" fmla="*/ 1094704 w 1146219"/>
                <a:gd name="connsiteY6" fmla="*/ 0 h 1339403"/>
                <a:gd name="connsiteX7" fmla="*/ 0 w 1146219"/>
                <a:gd name="connsiteY7" fmla="*/ 0 h 133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6219" h="1339403">
                  <a:moveTo>
                    <a:pt x="0" y="0"/>
                  </a:moveTo>
                  <a:lnTo>
                    <a:pt x="38636" y="1339403"/>
                  </a:lnTo>
                  <a:lnTo>
                    <a:pt x="38636" y="1339403"/>
                  </a:lnTo>
                  <a:lnTo>
                    <a:pt x="1146219" y="1313645"/>
                  </a:lnTo>
                  <a:lnTo>
                    <a:pt x="1146219" y="1313645"/>
                  </a:lnTo>
                  <a:lnTo>
                    <a:pt x="1094704" y="0"/>
                  </a:lnTo>
                  <a:lnTo>
                    <a:pt x="10947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Light" pitchFamily="2" charset="0"/>
                <a:cs typeface="NikoshLight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983698" y="3842479"/>
                  <a:ext cx="4047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NikoshLight" pitchFamily="2" charset="0"/>
                    <a:cs typeface="NikoshLight" pitchFamily="2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698" y="3842479"/>
                  <a:ext cx="404735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35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 rot="196910">
            <a:off x="3611934" y="934925"/>
            <a:ext cx="2315924" cy="2324553"/>
            <a:chOff x="3566964" y="934924"/>
            <a:chExt cx="2315924" cy="2324553"/>
          </a:xfrm>
        </p:grpSpPr>
        <p:sp>
          <p:nvSpPr>
            <p:cNvPr id="27" name="Freeform 26"/>
            <p:cNvSpPr/>
            <p:nvPr/>
          </p:nvSpPr>
          <p:spPr>
            <a:xfrm rot="2416960">
              <a:off x="3566964" y="934924"/>
              <a:ext cx="2315924" cy="2324553"/>
            </a:xfrm>
            <a:custGeom>
              <a:avLst/>
              <a:gdLst>
                <a:gd name="connsiteX0" fmla="*/ 0 w 2073499"/>
                <a:gd name="connsiteY0" fmla="*/ 1120462 h 2756079"/>
                <a:gd name="connsiteX1" fmla="*/ 978794 w 2073499"/>
                <a:gd name="connsiteY1" fmla="*/ 0 h 2756079"/>
                <a:gd name="connsiteX2" fmla="*/ 978794 w 2073499"/>
                <a:gd name="connsiteY2" fmla="*/ 0 h 2756079"/>
                <a:gd name="connsiteX3" fmla="*/ 2073499 w 2073499"/>
                <a:gd name="connsiteY3" fmla="*/ 1545464 h 2756079"/>
                <a:gd name="connsiteX4" fmla="*/ 2073499 w 2073499"/>
                <a:gd name="connsiteY4" fmla="*/ 1545464 h 2756079"/>
                <a:gd name="connsiteX5" fmla="*/ 1146220 w 2073499"/>
                <a:gd name="connsiteY5" fmla="*/ 2756079 h 2756079"/>
                <a:gd name="connsiteX6" fmla="*/ 1146220 w 2073499"/>
                <a:gd name="connsiteY6" fmla="*/ 2756079 h 2756079"/>
                <a:gd name="connsiteX7" fmla="*/ 0 w 2073499"/>
                <a:gd name="connsiteY7" fmla="*/ 1120462 h 27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3499" h="2756079">
                  <a:moveTo>
                    <a:pt x="0" y="1120462"/>
                  </a:moveTo>
                  <a:lnTo>
                    <a:pt x="978794" y="0"/>
                  </a:lnTo>
                  <a:lnTo>
                    <a:pt x="978794" y="0"/>
                  </a:lnTo>
                  <a:lnTo>
                    <a:pt x="2073499" y="1545464"/>
                  </a:lnTo>
                  <a:lnTo>
                    <a:pt x="2073499" y="1545464"/>
                  </a:lnTo>
                  <a:lnTo>
                    <a:pt x="1146220" y="2756079"/>
                  </a:lnTo>
                  <a:lnTo>
                    <a:pt x="1146220" y="2756079"/>
                  </a:lnTo>
                  <a:lnTo>
                    <a:pt x="0" y="112046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Light" pitchFamily="2" charset="0"/>
                <a:cs typeface="NikoshLight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484556" y="1891260"/>
                  <a:ext cx="4047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NikoshLight" pitchFamily="2" charset="0"/>
                    <a:cs typeface="NikoshLight" pitchFamily="2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556" y="1891260"/>
                  <a:ext cx="40473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2968052" y="3387777"/>
            <a:ext cx="5846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সমকোনী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ত্রিভুজের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অতিভুজের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উপর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অঙ্কিত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বর্গক্ষেত্রের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ক্ষেত্রফল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অপর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দুই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বাহুর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উপর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অঙ্কিত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বর্গক্ষেত্রদ্বয়ের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ক্ষেত্রফলের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সমষ্টির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সমান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947" y="6338449"/>
            <a:ext cx="769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269439"/>
      </p:ext>
    </p:extLst>
  </p:cSld>
  <p:clrMapOvr>
    <a:masterClrMapping/>
  </p:clrMapOvr>
  <p:transition spd="slow" advTm="1220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281 0.01528 L 0.23281 0.01528 L 0.23281 0.01528 L 0.23281 0.01528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61562 -0.05787 L 0.61562 -0.05556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301 L 0.66546 -0.27408 " pathEditMode="relative" ptsTypes="AA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4" grpId="0" animBg="1"/>
      <p:bldP spid="24" grpId="1" animBg="1"/>
      <p:bldP spid="24" grpId="2" animBg="1"/>
      <p:bldP spid="35" grpId="0"/>
      <p:bldP spid="35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548" y="154547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29390" y="1034321"/>
            <a:ext cx="1274164" cy="2263515"/>
            <a:chOff x="929390" y="1034321"/>
            <a:chExt cx="1274164" cy="22635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29390" y="1034321"/>
              <a:ext cx="14990" cy="221854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31889" y="3225384"/>
              <a:ext cx="1256675" cy="5746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34387" y="1054308"/>
              <a:ext cx="1269167" cy="224352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929390" y="2923082"/>
            <a:ext cx="239843" cy="299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84223" y="2968052"/>
            <a:ext cx="0" cy="2698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4499" y="629586"/>
            <a:ext cx="3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Light" pitchFamily="2" charset="0"/>
                <a:cs typeface="NikoshLight" pitchFamily="2" charset="0"/>
              </a:rPr>
              <a:t>A</a:t>
            </a:r>
            <a:endParaRPr lang="en-US" sz="2000" b="1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1062" y="3195402"/>
            <a:ext cx="3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564" y="3227881"/>
            <a:ext cx="3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Light" pitchFamily="2" charset="0"/>
                <a:cs typeface="NikoshLight" pitchFamily="2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3686" y="1214414"/>
                <a:ext cx="5654246" cy="194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bn-IN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∠</m:t>
                      </m:r>
                      <m:r>
                        <a:rPr lang="en-US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এক</m:t>
                      </m:r>
                      <m:r>
                        <a:rPr lang="en-US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সমকোন</m:t>
                      </m:r>
                      <m:r>
                        <a:rPr lang="bn-IN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" pitchFamily="2" charset="0"/>
                  <a:cs typeface="NikoshLight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bn-IN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তার</m:t>
                      </m:r>
                      <m:r>
                        <a:rPr lang="bn-IN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অতিভুজ</m:t>
                      </m:r>
                      <m:r>
                        <a:rPr lang="bn-IN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।</m:t>
                      </m:r>
                    </m:oMath>
                  </m:oMathPara>
                </a14:m>
                <a:endParaRPr lang="bn-IN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" pitchFamily="2" charset="0"/>
                  <a:cs typeface="NikoshLight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686" y="1214414"/>
                <a:ext cx="5654246" cy="19404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51026" y="3251176"/>
                <a:ext cx="4901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তাহলে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প্রমাণ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 </a:t>
                </a:r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করা যায় যে,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" pitchFamily="2" charset="0"/>
                  <a:cs typeface="NikoshLight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026" y="3251176"/>
                <a:ext cx="4901784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4099" t="-10138" b="-1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64499" y="6324600"/>
            <a:ext cx="708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20718"/>
      </p:ext>
    </p:extLst>
  </p:cSld>
  <p:clrMapOvr>
    <a:masterClrMapping/>
  </p:clrMapOvr>
  <p:transition spd="slow" advTm="505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548" y="141668"/>
            <a:ext cx="8808983" cy="655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Light" pitchFamily="2" charset="0"/>
              <a:cs typeface="NikoshLight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08939" y="2309330"/>
            <a:ext cx="1274164" cy="2263515"/>
            <a:chOff x="1508939" y="2309330"/>
            <a:chExt cx="1274164" cy="2263515"/>
          </a:xfrm>
        </p:grpSpPr>
        <p:grpSp>
          <p:nvGrpSpPr>
            <p:cNvPr id="13" name="Group 12"/>
            <p:cNvGrpSpPr/>
            <p:nvPr/>
          </p:nvGrpSpPr>
          <p:grpSpPr>
            <a:xfrm>
              <a:off x="1508939" y="2309330"/>
              <a:ext cx="1274164" cy="2263515"/>
              <a:chOff x="929390" y="1034321"/>
              <a:chExt cx="1274164" cy="2263515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929390" y="1034321"/>
                <a:ext cx="14990" cy="2218545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31889" y="3225384"/>
                <a:ext cx="1256675" cy="5746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934387" y="1054308"/>
                <a:ext cx="1269167" cy="224352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1519707" y="4262907"/>
              <a:ext cx="206062" cy="1288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38015" y="4250028"/>
              <a:ext cx="633" cy="27573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279654" y="4454611"/>
            <a:ext cx="3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Light" pitchFamily="2" charset="0"/>
                <a:cs typeface="NikoshLight" pitchFamily="2" charset="0"/>
              </a:rPr>
              <a:t>A</a:t>
            </a:r>
            <a:endParaRPr lang="en-US" sz="2000" b="1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3490" y="4418895"/>
            <a:ext cx="3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Light" pitchFamily="2" charset="0"/>
                <a:cs typeface="NikoshLight" pitchFamily="2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0019" y="1965746"/>
            <a:ext cx="3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Light" pitchFamily="2" charset="0"/>
                <a:cs typeface="NikoshLight" pitchFamily="2" charset="0"/>
              </a:rPr>
              <a:t>B</a:t>
            </a:r>
          </a:p>
        </p:txBody>
      </p:sp>
      <p:sp>
        <p:nvSpPr>
          <p:cNvPr id="2" name="Flowchart: Preparation 1"/>
          <p:cNvSpPr/>
          <p:nvPr/>
        </p:nvSpPr>
        <p:spPr>
          <a:xfrm>
            <a:off x="3039414" y="412123"/>
            <a:ext cx="3103809" cy="1107583"/>
          </a:xfrm>
          <a:prstGeom prst="flowChartPreparation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একক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কাজ</a:t>
            </a:r>
            <a:endParaRPr lang="en-US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113" y="3438659"/>
            <a:ext cx="506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চিত্রের ত্রিভুজ থেকে পীথাগোরাসের সূত্রটি লিখ।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54" y="329819"/>
            <a:ext cx="2019300" cy="2257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459" y="746974"/>
            <a:ext cx="18545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" pitchFamily="2" charset="0"/>
                <a:cs typeface="NikoshLight" pitchFamily="2" charset="0"/>
              </a:rPr>
              <a:t>সময়ঃ ৩ মিনিট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996892"/>
      </p:ext>
    </p:extLst>
  </p:cSld>
  <p:clrMapOvr>
    <a:masterClrMapping/>
  </p:clrMapOvr>
  <p:transition spd="med" advTm="1621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3.8|4.3|2.2|7.9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1|7|1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1.1|38.2|3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.4|1.4|31.1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6|28.1|7.7|12.4|6.6|6.1|23.7|8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8.1|14.1|2.4|16|1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813</Words>
  <Application>Microsoft Office PowerPoint</Application>
  <PresentationFormat>On-screen Show (4:3)</PresentationFormat>
  <Paragraphs>185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PowerPoint Presentation</vt:lpstr>
      <vt:lpstr>PowerPoint Presentation</vt:lpstr>
      <vt:lpstr>PowerPoint Presentation</vt:lpstr>
      <vt:lpstr>PowerPoint Presentation</vt:lpstr>
      <vt:lpstr>    মোঃ আসাদুল ইসলাম (আসাদ)        সহকারি শিক্ষক (গণিত)     সূফয়াবাদ ফাজিল (ডিগ্রী) মাদরাসা                নবীনগর, ব্রাহ্মণবাড়িয়া।     মোবাইলঃ  ০১৮১৪৮৬৮২৮৯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asadwl islam</dc:creator>
  <cp:lastModifiedBy>ASUS-PC</cp:lastModifiedBy>
  <cp:revision>8</cp:revision>
  <dcterms:created xsi:type="dcterms:W3CDTF">2006-08-16T00:00:00Z</dcterms:created>
  <dcterms:modified xsi:type="dcterms:W3CDTF">2020-10-08T04:17:37Z</dcterms:modified>
</cp:coreProperties>
</file>