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0"/>
  </p:notesMasterIdLst>
  <p:sldIdLst>
    <p:sldId id="261" r:id="rId3"/>
    <p:sldId id="262" r:id="rId4"/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E20C9A-307E-49D6-99CE-3FC27DB3C1B1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5D83F-8126-4B4A-8D9B-14A182FAD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07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5E4FF-521A-4C02-B2CD-6F1024A670B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253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19.png"/><Relationship Id="rId5" Type="http://schemas.openxmlformats.org/officeDocument/2006/relationships/image" Target="../media/image16.png"/><Relationship Id="rId9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5" Type="http://schemas.openxmlformats.org/officeDocument/2006/relationships/image" Target="../media/image8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89F3-836A-4707-894F-29D295D75B15}" type="datetime12">
              <a:rPr lang="en-US" smtClean="0"/>
              <a:t>6:12 PM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6" name="Picture 5" descr="C:\Users\DOEL\Desktop\skin saver\PROVITE COMPUTER.ATATURK SCHOOL MARKET..IQBAL.01717990636 (42)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34165" flipV="1">
            <a:off x="162080" y="171432"/>
            <a:ext cx="1652610" cy="164236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Users\DOEL\Desktop\skin saver\PROVITE COMPUTER.ATATURK SCHOOL MARKET..IQBAL.01717990636 (42)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902591" flipV="1">
            <a:off x="90045" y="5129810"/>
            <a:ext cx="1796680" cy="167640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Users\DOEL\Desktop\skin saver\PROVITE COMPUTER.ATATURK SCHOOL MARKET..IQBAL.01717990636 (42)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12409" flipV="1">
            <a:off x="7414202" y="124948"/>
            <a:ext cx="1495116" cy="145946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61184" y="-534833"/>
            <a:ext cx="9143428" cy="6750333"/>
            <a:chOff x="-11691" y="13855"/>
            <a:chExt cx="9072564" cy="6858000"/>
          </a:xfrm>
        </p:grpSpPr>
        <p:sp>
          <p:nvSpPr>
            <p:cNvPr id="11" name="Rectangle 10"/>
            <p:cNvSpPr/>
            <p:nvPr/>
          </p:nvSpPr>
          <p:spPr>
            <a:xfrm>
              <a:off x="-11691" y="13855"/>
              <a:ext cx="9072564" cy="6858000"/>
            </a:xfrm>
            <a:prstGeom prst="rect">
              <a:avLst/>
            </a:prstGeom>
            <a:noFill/>
            <a:ln w="57150"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4691" y="124686"/>
              <a:ext cx="8797638" cy="6636329"/>
            </a:xfrm>
            <a:prstGeom prst="rect">
              <a:avLst/>
            </a:prstGeom>
            <a:noFill/>
            <a:ln w="57150">
              <a:solidFill>
                <a:srgbClr val="FF9900"/>
              </a:solidFill>
            </a:ln>
            <a:effectLst>
              <a:reflection endPos="0" dist="50800" dir="5400000" sy="-100000" algn="bl" rotWithShape="0"/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" name="Oval 12"/>
          <p:cNvSpPr/>
          <p:nvPr/>
        </p:nvSpPr>
        <p:spPr>
          <a:xfrm rot="10800000" flipH="1" flipV="1">
            <a:off x="1493141" y="1023093"/>
            <a:ext cx="6409204" cy="5619819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466362" y="2779488"/>
            <a:ext cx="452372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3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11500" b="1" dirty="0" smtClean="0">
                <a:solidFill>
                  <a:srgbClr val="C00000"/>
                </a:solidFill>
              </a:rPr>
              <a:t> </a:t>
            </a:r>
            <a:endParaRPr lang="bn-BD" sz="8800" b="1" dirty="0">
              <a:solidFill>
                <a:srgbClr val="C00000"/>
              </a:solidFill>
            </a:endParaRPr>
          </a:p>
        </p:txBody>
      </p:sp>
      <p:sp>
        <p:nvSpPr>
          <p:cNvPr id="18" name="Date Placeholder 52"/>
          <p:cNvSpPr txBox="1">
            <a:spLocks/>
          </p:cNvSpPr>
          <p:nvPr/>
        </p:nvSpPr>
        <p:spPr>
          <a:xfrm>
            <a:off x="6324600" y="63246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3484AB-E9D6-413A-94E9-B5B472E0DC44}" type="datetime13">
              <a:rPr lang="en-US" smtClean="0"/>
              <a:pPr/>
              <a:t>6:12:45 PM</a:t>
            </a:fld>
            <a:endParaRPr lang="en-US" dirty="0"/>
          </a:p>
        </p:txBody>
      </p:sp>
      <p:pic>
        <p:nvPicPr>
          <p:cNvPr id="16" name="Picture 15" descr="C:\Users\DOEL\Desktop\skin saver\PROVITE COMPUTER.ATATURK SCHOOL MARKET..IQBAL.01717990636 (42)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12409" flipV="1">
            <a:off x="7566602" y="277348"/>
            <a:ext cx="1495116" cy="145946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C:\Users\DOEL\Desktop\skin saver\PROVITE COMPUTER.ATATURK SCHOOL MARKET..IQBAL.01717990636 (42)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95153" flipV="1">
            <a:off x="7661283" y="5102501"/>
            <a:ext cx="1495116" cy="145946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1851" y="6450994"/>
            <a:ext cx="5840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NikoshLightBAN" pitchFamily="2" charset="0"/>
                <a:cs typeface="NikoshLightBAN" pitchFamily="2" charset="0"/>
              </a:rPr>
              <a:t>মোঃ</a:t>
            </a:r>
            <a:r>
              <a:rPr lang="en-US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 smtClean="0">
                <a:latin typeface="NikoshLightBAN" pitchFamily="2" charset="0"/>
                <a:cs typeface="NikoshLightBAN" pitchFamily="2" charset="0"/>
              </a:rPr>
              <a:t>আসাদুল</a:t>
            </a:r>
            <a:r>
              <a:rPr lang="en-US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 smtClean="0">
                <a:latin typeface="NikoshLightBAN" pitchFamily="2" charset="0"/>
                <a:cs typeface="NikoshLightBAN" pitchFamily="2" charset="0"/>
              </a:rPr>
              <a:t>ইসলাম</a:t>
            </a:r>
            <a:r>
              <a:rPr lang="en-US" dirty="0" smtClean="0">
                <a:latin typeface="NikoshLightBAN" pitchFamily="2" charset="0"/>
                <a:cs typeface="NikoshLightBAN" pitchFamily="2" charset="0"/>
              </a:rPr>
              <a:t>(</a:t>
            </a:r>
            <a:r>
              <a:rPr lang="en-US" dirty="0" err="1" smtClean="0">
                <a:latin typeface="NikoshLightBAN" pitchFamily="2" charset="0"/>
                <a:cs typeface="NikoshLightBAN" pitchFamily="2" charset="0"/>
              </a:rPr>
              <a:t>আসাদ</a:t>
            </a:r>
            <a:r>
              <a:rPr lang="en-US" dirty="0" smtClean="0">
                <a:latin typeface="NikoshLightBAN" pitchFamily="2" charset="0"/>
                <a:cs typeface="NikoshLightBAN" pitchFamily="2" charset="0"/>
              </a:rPr>
              <a:t>)-</a:t>
            </a:r>
            <a:r>
              <a:rPr lang="en-US" dirty="0" err="1" smtClean="0">
                <a:latin typeface="NikoshLightBAN" pitchFamily="2" charset="0"/>
                <a:cs typeface="NikoshLightBAN" pitchFamily="2" charset="0"/>
              </a:rPr>
              <a:t>সহকারী</a:t>
            </a:r>
            <a:r>
              <a:rPr lang="en-US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 smtClean="0">
                <a:latin typeface="NikoshLightBAN" pitchFamily="2" charset="0"/>
                <a:cs typeface="NikoshLightBAN" pitchFamily="2" charset="0"/>
              </a:rPr>
              <a:t>শিক্ষক</a:t>
            </a:r>
            <a:r>
              <a:rPr lang="en-US" dirty="0" smtClean="0">
                <a:latin typeface="NikoshLightBAN" pitchFamily="2" charset="0"/>
                <a:cs typeface="NikoshLightBAN" pitchFamily="2" charset="0"/>
              </a:rPr>
              <a:t> (</a:t>
            </a:r>
            <a:r>
              <a:rPr lang="en-US" dirty="0" err="1" smtClean="0">
                <a:latin typeface="NikoshLightBAN" pitchFamily="2" charset="0"/>
                <a:cs typeface="NikoshLightBAN" pitchFamily="2" charset="0"/>
              </a:rPr>
              <a:t>গণিত</a:t>
            </a:r>
            <a:r>
              <a:rPr lang="en-US" dirty="0" smtClean="0"/>
              <a:t>)</a:t>
            </a:r>
            <a:r>
              <a:rPr lang="bn-BD" dirty="0" smtClean="0"/>
              <a:t>-০১৮১৪৮৬৮২৮৯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18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89F3-836A-4707-894F-29D295D75B15}" type="datetime12">
              <a:rPr lang="en-US" smtClean="0"/>
              <a:t>6:12 PM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Date Placeholder 2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EFB5E1F-7E52-4BC9-AA4A-C09786DC1794}" type="datetime12">
              <a:rPr lang="en-US" smtClean="0"/>
              <a:pPr/>
              <a:t>6:12 PM</a:t>
            </a:fld>
            <a:endParaRPr lang="en-US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909C0A4-91B2-470C-9B3C-EAD5E83C5AEB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416972" y="873110"/>
            <a:ext cx="6344557" cy="4647426"/>
            <a:chOff x="1297625" y="-26126"/>
            <a:chExt cx="6654049" cy="4203967"/>
          </a:xfrm>
          <a:gradFill flip="none"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21594000" scaled="0"/>
            <a:tileRect/>
          </a:gradFill>
        </p:grpSpPr>
        <p:sp>
          <p:nvSpPr>
            <p:cNvPr id="7" name="TextBox 6"/>
            <p:cNvSpPr txBox="1"/>
            <p:nvPr/>
          </p:nvSpPr>
          <p:spPr>
            <a:xfrm>
              <a:off x="1297625" y="-26126"/>
              <a:ext cx="6654049" cy="4203967"/>
            </a:xfrm>
            <a:prstGeom prst="rect">
              <a:avLst/>
            </a:prstGeom>
            <a:ln w="193675" cmpd="thickThin">
              <a:solidFill>
                <a:srgbClr val="00CC00"/>
              </a:solidFill>
            </a:ln>
            <a:scene3d>
              <a:camera prst="perspectiveRelaxed"/>
              <a:lightRig rig="threePt" dir="t"/>
            </a:scene3d>
            <a:sp3d>
              <a:bevelT w="114300" prst="hardEdge"/>
            </a:sp3d>
          </p:spPr>
          <p:style>
            <a:lnRef idx="0">
              <a:scrgbClr r="0" g="0" b="0"/>
            </a:lnRef>
            <a:fillRef idx="1001">
              <a:schemeClr val="lt2"/>
            </a:fillRef>
            <a:effectRef idx="0">
              <a:scrgbClr r="0" g="0" b="0"/>
            </a:effectRef>
            <a:fontRef idx="major"/>
          </p:style>
          <p:txBody>
            <a:bodyPr wrap="square" rtlCol="0">
              <a:spAutoFit/>
            </a:bodyPr>
            <a:lstStyle/>
            <a:p>
              <a:pPr algn="ctr"/>
              <a:endParaRPr lang="en-US" sz="5400" dirty="0" smtClean="0">
                <a:solidFill>
                  <a:srgbClr val="D60093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BD" sz="8000" dirty="0" smtClean="0">
                  <a:solidFill>
                    <a:srgbClr val="CC0099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 : নবম</a:t>
              </a:r>
            </a:p>
            <a:p>
              <a:pPr algn="ctr"/>
              <a:r>
                <a:rPr lang="bn-BD" sz="6600" b="1" dirty="0" smtClean="0">
                  <a:solidFill>
                    <a:srgbClr val="6600FF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 : উচ্চতরগণিত</a:t>
              </a:r>
            </a:p>
            <a:p>
              <a:pPr algn="ctr"/>
              <a:r>
                <a:rPr lang="bn-BD" sz="4800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 : সপ্তম </a:t>
              </a:r>
            </a:p>
            <a:p>
              <a:pPr algn="ctr"/>
              <a:r>
                <a:rPr lang="bn-BD" sz="4800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২৩,০৬,২০২০ ইং</a:t>
              </a:r>
              <a:r>
                <a: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44344" y="255253"/>
              <a:ext cx="5762898" cy="835226"/>
            </a:xfrm>
            <a:prstGeom prst="rect">
              <a:avLst/>
            </a:prstGeom>
            <a:ln>
              <a:solidFill>
                <a:srgbClr val="00CC00"/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0">
              <a:scrgbClr r="0" g="0" b="0"/>
            </a:lnRef>
            <a:fillRef idx="1001">
              <a:schemeClr val="lt2"/>
            </a:fillRef>
            <a:effectRef idx="0">
              <a:scrgbClr r="0" g="0" b="0"/>
            </a:effectRef>
            <a:fontRef idx="major"/>
          </p:style>
          <p:txBody>
            <a:bodyPr wrap="square" rtlCol="0">
              <a:spAutoFit/>
            </a:bodyPr>
            <a:lstStyle/>
            <a:p>
              <a:r>
                <a:rPr lang="en-US" sz="5400" b="1" spc="50" dirty="0" smtClean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       </a:t>
              </a:r>
              <a:r>
                <a:rPr lang="bn-BD" sz="5400" b="1" spc="50" dirty="0" smtClean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পাঠ পরিচিতি</a:t>
              </a:r>
              <a:r>
                <a:rPr lang="en-US" sz="5400" b="1" spc="50" dirty="0" smtClean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endParaRPr lang="bn-BD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9" name="Picture 7" descr="C:\Users\DOEL\Desktop\Book Immage\giuh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640" y="685800"/>
            <a:ext cx="1221360" cy="1008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-51847" y="-40745"/>
            <a:ext cx="9236645" cy="6799031"/>
            <a:chOff x="-81619" y="-35620"/>
            <a:chExt cx="9165059" cy="6907475"/>
          </a:xfrm>
        </p:grpSpPr>
        <p:sp>
          <p:nvSpPr>
            <p:cNvPr id="11" name="Oval 10"/>
            <p:cNvSpPr/>
            <p:nvPr/>
          </p:nvSpPr>
          <p:spPr>
            <a:xfrm rot="20311630">
              <a:off x="-81619" y="8646"/>
              <a:ext cx="604876" cy="541755"/>
            </a:xfrm>
            <a:prstGeom prst="ellipse">
              <a:avLst/>
            </a:pr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69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 rot="5176309">
              <a:off x="8510125" y="-4060"/>
              <a:ext cx="604876" cy="541755"/>
            </a:xfrm>
            <a:prstGeom prst="ellipse">
              <a:avLst/>
            </a:pr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69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-11691" y="13855"/>
              <a:ext cx="9072564" cy="6858000"/>
              <a:chOff x="-11691" y="13855"/>
              <a:chExt cx="9072564" cy="68580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-11691" y="13855"/>
                <a:ext cx="9072564" cy="6858000"/>
              </a:xfrm>
              <a:prstGeom prst="rect">
                <a:avLst/>
              </a:prstGeom>
              <a:noFill/>
              <a:ln w="193675"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24691" y="124686"/>
                <a:ext cx="8797638" cy="6636329"/>
              </a:xfrm>
              <a:prstGeom prst="rect">
                <a:avLst/>
              </a:prstGeom>
              <a:noFill/>
              <a:ln w="142875">
                <a:solidFill>
                  <a:srgbClr val="FF9900"/>
                </a:solidFill>
              </a:ln>
              <a:effectLst>
                <a:reflection endPos="0" dist="50800" dir="5400000" sy="-100000" algn="bl" rotWithShape="0"/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16" name="Slide Number Placeholder 4"/>
          <p:cNvSpPr txBox="1">
            <a:spLocks/>
          </p:cNvSpPr>
          <p:nvPr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7" name="Date Placeholder 1"/>
          <p:cNvSpPr txBox="1">
            <a:spLocks/>
          </p:cNvSpPr>
          <p:nvPr/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C5E186-5D18-4A00-8D13-93674B9F321D}" type="datetime12">
              <a:rPr lang="en-US" smtClean="0"/>
              <a:pPr/>
              <a:t>6:12 PM</a:t>
            </a:fld>
            <a:endParaRPr lang="en-US" dirty="0"/>
          </a:p>
        </p:txBody>
      </p:sp>
      <p:pic>
        <p:nvPicPr>
          <p:cNvPr id="19" name="Picture 7" descr="C:\Users\DOEL\Desktop\Book Immage\giuh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142" y="726124"/>
            <a:ext cx="1221360" cy="1008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D:\Leaptop Document\C=PPP\Animation Image\m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56" y="5408612"/>
            <a:ext cx="1173844" cy="117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7" descr="D:\Leaptop Document\C=PPP\Animation Image\m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157" y="5408611"/>
            <a:ext cx="1173843" cy="117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913320" y="6649186"/>
            <a:ext cx="5944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NikoshLightBAN" pitchFamily="2" charset="0"/>
                <a:cs typeface="NikoshLightBAN" pitchFamily="2" charset="0"/>
              </a:rPr>
              <a:t>মোঃ</a:t>
            </a:r>
            <a:r>
              <a:rPr lang="en-US" dirty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>
                <a:latin typeface="NikoshLightBAN" pitchFamily="2" charset="0"/>
                <a:cs typeface="NikoshLightBAN" pitchFamily="2" charset="0"/>
              </a:rPr>
              <a:t>আসাদুল</a:t>
            </a:r>
            <a:r>
              <a:rPr lang="en-US" dirty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>
                <a:latin typeface="NikoshLightBAN" pitchFamily="2" charset="0"/>
                <a:cs typeface="NikoshLightBAN" pitchFamily="2" charset="0"/>
              </a:rPr>
              <a:t>ইসলাম</a:t>
            </a:r>
            <a:r>
              <a:rPr lang="en-US" dirty="0">
                <a:latin typeface="NikoshLightBAN" pitchFamily="2" charset="0"/>
                <a:cs typeface="NikoshLightBAN" pitchFamily="2" charset="0"/>
              </a:rPr>
              <a:t>(</a:t>
            </a:r>
            <a:r>
              <a:rPr lang="en-US" dirty="0" err="1">
                <a:latin typeface="NikoshLightBAN" pitchFamily="2" charset="0"/>
                <a:cs typeface="NikoshLightBAN" pitchFamily="2" charset="0"/>
              </a:rPr>
              <a:t>আসাদ</a:t>
            </a:r>
            <a:r>
              <a:rPr lang="en-US" dirty="0">
                <a:latin typeface="NikoshLightBAN" pitchFamily="2" charset="0"/>
                <a:cs typeface="NikoshLightBAN" pitchFamily="2" charset="0"/>
              </a:rPr>
              <a:t>)-</a:t>
            </a:r>
            <a:r>
              <a:rPr lang="en-US" dirty="0" err="1">
                <a:latin typeface="NikoshLightBAN" pitchFamily="2" charset="0"/>
                <a:cs typeface="NikoshLightBAN" pitchFamily="2" charset="0"/>
              </a:rPr>
              <a:t>সহকারী</a:t>
            </a:r>
            <a:r>
              <a:rPr lang="en-US" dirty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>
                <a:latin typeface="NikoshLightBAN" pitchFamily="2" charset="0"/>
                <a:cs typeface="NikoshLightBAN" pitchFamily="2" charset="0"/>
              </a:rPr>
              <a:t>শিক্ষক</a:t>
            </a:r>
            <a:r>
              <a:rPr lang="en-US" dirty="0">
                <a:latin typeface="NikoshLightBAN" pitchFamily="2" charset="0"/>
                <a:cs typeface="NikoshLightBAN" pitchFamily="2" charset="0"/>
              </a:rPr>
              <a:t> (</a:t>
            </a:r>
            <a:r>
              <a:rPr lang="en-US" dirty="0" err="1">
                <a:latin typeface="NikoshLightBAN" pitchFamily="2" charset="0"/>
                <a:cs typeface="NikoshLightBAN" pitchFamily="2" charset="0"/>
              </a:rPr>
              <a:t>গণিত</a:t>
            </a:r>
            <a:r>
              <a:rPr lang="en-US" dirty="0">
                <a:latin typeface="NikoshLightBAN" pitchFamily="2" charset="0"/>
                <a:cs typeface="NikoshLightBAN" pitchFamily="2" charset="0"/>
              </a:rPr>
              <a:t> </a:t>
            </a:r>
            <a:r>
              <a:rPr lang="bn-BD" dirty="0"/>
              <a:t>)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399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7449"/>
    </mc:Choice>
    <mc:Fallback xmlns="">
      <p:transition advTm="274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258209" y="3124200"/>
            <a:ext cx="8451270" cy="2063582"/>
            <a:chOff x="188203" y="896990"/>
            <a:chExt cx="8534400" cy="3213243"/>
          </a:xfrm>
        </p:grpSpPr>
        <p:sp>
          <p:nvSpPr>
            <p:cNvPr id="17" name="Can 16"/>
            <p:cNvSpPr/>
            <p:nvPr/>
          </p:nvSpPr>
          <p:spPr>
            <a:xfrm>
              <a:off x="188203" y="896990"/>
              <a:ext cx="8534400" cy="2373049"/>
            </a:xfrm>
            <a:prstGeom prst="can">
              <a:avLst>
                <a:gd name="adj" fmla="val 13636"/>
              </a:avLst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9435" y="1761934"/>
              <a:ext cx="8382000" cy="2348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accent2">
                      <a:lumMod val="75000"/>
                    </a:schemeClr>
                  </a:solidFill>
                  <a:sym typeface="Wingdings 3"/>
                </a:rPr>
                <a:t></a:t>
              </a:r>
              <a:r>
                <a:rPr lang="bn-BD" sz="2800" b="1" dirty="0" smtClean="0">
                  <a:solidFill>
                    <a:schemeClr val="accent2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  <a:sym typeface="Wingdings 3"/>
                </a:rPr>
                <a:t>২ । </a:t>
              </a:r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সমস্যা </a:t>
              </a:r>
              <a:r>
                <a:rPr lang="bn-BD" sz="2800" dirty="0">
                  <a:latin typeface="NikoshBAN" pitchFamily="2" charset="0"/>
                  <a:cs typeface="NikoshBAN" pitchFamily="2" charset="0"/>
                </a:rPr>
                <a:t>: 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+ 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9 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+ 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27 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+ </a:t>
              </a:r>
              <a:r>
                <a:rPr lang="bn-BD" sz="2800" dirty="0" smtClean="0">
                  <a:latin typeface="Times New Roman" pitchFamily="18" charset="0"/>
                  <a:cs typeface="Times New Roman" pitchFamily="18" charset="0"/>
                </a:rPr>
                <a:t>....... </a:t>
              </a:r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2800" dirty="0">
                  <a:latin typeface="NikoshBAN" pitchFamily="2" charset="0"/>
                  <a:cs typeface="NikoshBAN" pitchFamily="2" charset="0"/>
                </a:rPr>
                <a:t>ধারাটির </a:t>
              </a:r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প্রথম চৌদ্দটি পদের সমষ্টি নির্ণয় কর।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3600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endParaRPr lang="en-US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6169400"/>
            <a:ext cx="8763000" cy="538407"/>
          </a:xfrm>
          <a:prstGeom prst="rect">
            <a:avLst/>
          </a:prstGeom>
          <a:noFill/>
          <a:ln w="38100" cmpd="thickThin">
            <a:noFill/>
            <a:prstDash val="dashDot"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bn-BD" sz="2400" b="1" dirty="0">
              <a:solidFill>
                <a:srgbClr val="FF33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22550" y="1443330"/>
            <a:ext cx="1878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 : ১৫ মিনিট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5795" y="1370599"/>
            <a:ext cx="1878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 : ১৫ মিনিট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27710" y="96980"/>
            <a:ext cx="8991153" cy="893620"/>
            <a:chOff x="27710" y="96980"/>
            <a:chExt cx="8991153" cy="893620"/>
          </a:xfrm>
        </p:grpSpPr>
        <p:sp>
          <p:nvSpPr>
            <p:cNvPr id="31" name="Plaque 30"/>
            <p:cNvSpPr/>
            <p:nvPr/>
          </p:nvSpPr>
          <p:spPr>
            <a:xfrm>
              <a:off x="27710" y="96980"/>
              <a:ext cx="8991153" cy="893620"/>
            </a:xfrm>
            <a:prstGeom prst="plaque">
              <a:avLst>
                <a:gd name="adj" fmla="val 0"/>
              </a:avLst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Hexagon 31"/>
            <p:cNvSpPr/>
            <p:nvPr/>
          </p:nvSpPr>
          <p:spPr>
            <a:xfrm>
              <a:off x="290940" y="217292"/>
              <a:ext cx="8533954" cy="697107"/>
            </a:xfrm>
            <a:prstGeom prst="hexagon">
              <a:avLst>
                <a:gd name="adj" fmla="val 0"/>
                <a:gd name="vf" fmla="val 115470"/>
              </a:avLst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36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  <a:sym typeface="Wingdings"/>
                </a:rPr>
                <a:t> </a:t>
              </a:r>
              <a:r>
                <a:rPr lang="bn-BD" sz="36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  <a:sym typeface="Wingdings"/>
                </a:rPr>
                <a:t>                </a:t>
              </a:r>
              <a:r>
                <a:rPr lang="bn-BD" sz="4400" dirty="0" smtClean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  <a:sym typeface="Wingdings 2"/>
                </a:rPr>
                <a:t></a:t>
              </a:r>
              <a:r>
                <a:rPr lang="bn-BD" sz="54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  <a:sym typeface="Wingdings"/>
                </a:rPr>
                <a:t>কাজ </a:t>
              </a:r>
              <a:r>
                <a:rPr lang="bn-BD" sz="4400" dirty="0" smtClean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  <a:sym typeface="Wingdings 2"/>
                </a:rPr>
                <a:t></a:t>
              </a:r>
              <a:endParaRPr lang="bn-BD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07968" y="6553200"/>
            <a:ext cx="8416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NikoshLightBAN" pitchFamily="2" charset="0"/>
                <a:cs typeface="NikoshLightBAN" pitchFamily="2" charset="0"/>
              </a:rPr>
              <a:t>মোঃ</a:t>
            </a:r>
            <a:r>
              <a:rPr lang="en-US" dirty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>
                <a:latin typeface="NikoshLightBAN" pitchFamily="2" charset="0"/>
                <a:cs typeface="NikoshLightBAN" pitchFamily="2" charset="0"/>
              </a:rPr>
              <a:t>আসাদুল</a:t>
            </a:r>
            <a:r>
              <a:rPr lang="en-US" dirty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>
                <a:latin typeface="NikoshLightBAN" pitchFamily="2" charset="0"/>
                <a:cs typeface="NikoshLightBAN" pitchFamily="2" charset="0"/>
              </a:rPr>
              <a:t>ইসলাম</a:t>
            </a:r>
            <a:r>
              <a:rPr lang="en-US" dirty="0">
                <a:latin typeface="NikoshLightBAN" pitchFamily="2" charset="0"/>
                <a:cs typeface="NikoshLightBAN" pitchFamily="2" charset="0"/>
              </a:rPr>
              <a:t>(</a:t>
            </a:r>
            <a:r>
              <a:rPr lang="en-US" dirty="0" err="1">
                <a:latin typeface="NikoshLightBAN" pitchFamily="2" charset="0"/>
                <a:cs typeface="NikoshLightBAN" pitchFamily="2" charset="0"/>
              </a:rPr>
              <a:t>আসাদ</a:t>
            </a:r>
            <a:r>
              <a:rPr lang="en-US" dirty="0">
                <a:latin typeface="NikoshLightBAN" pitchFamily="2" charset="0"/>
                <a:cs typeface="NikoshLightBAN" pitchFamily="2" charset="0"/>
              </a:rPr>
              <a:t>)-</a:t>
            </a:r>
            <a:r>
              <a:rPr lang="en-US" dirty="0" err="1">
                <a:latin typeface="NikoshLightBAN" pitchFamily="2" charset="0"/>
                <a:cs typeface="NikoshLightBAN" pitchFamily="2" charset="0"/>
              </a:rPr>
              <a:t>সহকারী</a:t>
            </a:r>
            <a:r>
              <a:rPr lang="en-US" dirty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>
                <a:latin typeface="NikoshLightBAN" pitchFamily="2" charset="0"/>
                <a:cs typeface="NikoshLightBAN" pitchFamily="2" charset="0"/>
              </a:rPr>
              <a:t>শিক্ষক</a:t>
            </a:r>
            <a:r>
              <a:rPr lang="en-US" dirty="0">
                <a:latin typeface="NikoshLightBAN" pitchFamily="2" charset="0"/>
                <a:cs typeface="NikoshLightBAN" pitchFamily="2" charset="0"/>
              </a:rPr>
              <a:t> (</a:t>
            </a:r>
            <a:r>
              <a:rPr lang="en-US" dirty="0" err="1">
                <a:latin typeface="NikoshLightBAN" pitchFamily="2" charset="0"/>
                <a:cs typeface="NikoshLightBAN" pitchFamily="2" charset="0"/>
              </a:rPr>
              <a:t>গণিত</a:t>
            </a:r>
            <a:r>
              <a:rPr lang="en-US" dirty="0"/>
              <a:t>)</a:t>
            </a:r>
            <a:r>
              <a:rPr lang="bn-BD" dirty="0"/>
              <a:t>-</a:t>
            </a:r>
            <a:r>
              <a:rPr lang="bn-BD" dirty="0" smtClean="0"/>
              <a:t>০১৮১৪৮৬৮২৮৯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119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1841"/>
    </mc:Choice>
    <mc:Fallback xmlns="">
      <p:transition advTm="318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27710" y="96980"/>
            <a:ext cx="8991153" cy="893620"/>
            <a:chOff x="27710" y="96980"/>
            <a:chExt cx="8991153" cy="893620"/>
          </a:xfrm>
        </p:grpSpPr>
        <p:sp>
          <p:nvSpPr>
            <p:cNvPr id="34" name="Plaque 33"/>
            <p:cNvSpPr/>
            <p:nvPr/>
          </p:nvSpPr>
          <p:spPr>
            <a:xfrm>
              <a:off x="27710" y="96980"/>
              <a:ext cx="8991153" cy="893620"/>
            </a:xfrm>
            <a:prstGeom prst="plaque">
              <a:avLst>
                <a:gd name="adj" fmla="val 0"/>
              </a:avLst>
            </a:prstGeom>
            <a:gradFill flip="none" rotWithShape="1">
              <a:gsLst>
                <a:gs pos="10000">
                  <a:srgbClr val="CBCBCB">
                    <a:alpha val="60000"/>
                  </a:srgbClr>
                </a:gs>
                <a:gs pos="22000">
                  <a:srgbClr val="009900"/>
                </a:gs>
                <a:gs pos="51000">
                  <a:srgbClr val="FFFF00"/>
                </a:gs>
                <a:gs pos="100000">
                  <a:srgbClr val="B2B2B2"/>
                </a:gs>
                <a:gs pos="100000">
                  <a:srgbClr val="EAEAEA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perspective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Hexagon 34"/>
            <p:cNvSpPr/>
            <p:nvPr/>
          </p:nvSpPr>
          <p:spPr>
            <a:xfrm>
              <a:off x="290940" y="217292"/>
              <a:ext cx="8533954" cy="697107"/>
            </a:xfrm>
            <a:prstGeom prst="hexagon">
              <a:avLst>
                <a:gd name="adj" fmla="val 0"/>
                <a:gd name="vf" fmla="val 115470"/>
              </a:avLst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3600" b="1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  <a:sym typeface="Wingdings"/>
                </a:rPr>
                <a:t>         </a:t>
              </a:r>
              <a:r>
                <a:rPr lang="bn-BD" sz="3600" b="1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  <a:sym typeface="Wingdings"/>
                </a:rPr>
                <a:t></a:t>
              </a:r>
              <a:r>
                <a:rPr lang="bn-BD" sz="36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6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6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কাজের </a:t>
              </a:r>
              <a:r>
                <a:rPr lang="en-US" sz="36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6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সমাধান</a:t>
              </a:r>
              <a:r>
                <a:rPr lang="en-US" sz="36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6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600" b="1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  <a:sym typeface="Wingdings"/>
                </a:rPr>
                <a:t></a:t>
              </a:r>
              <a:r>
                <a:rPr lang="bn-BD" sz="3600" b="1" dirty="0">
                  <a:solidFill>
                    <a:schemeClr val="accent2"/>
                  </a:solidFill>
                  <a:latin typeface="NikoshBAN" pitchFamily="2" charset="0"/>
                  <a:cs typeface="NikoshBAN" pitchFamily="2" charset="0"/>
                  <a:sym typeface="Wingdings"/>
                </a:rPr>
                <a:t> </a:t>
              </a:r>
              <a:r>
                <a:rPr lang="en-US" sz="36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  <a:sym typeface="Wingdings"/>
                </a:rPr>
                <a:t> </a:t>
              </a:r>
              <a:endPara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2631" y="68399"/>
            <a:ext cx="9143428" cy="6750333"/>
            <a:chOff x="-11691" y="13855"/>
            <a:chExt cx="9072564" cy="6858000"/>
          </a:xfrm>
        </p:grpSpPr>
        <p:sp>
          <p:nvSpPr>
            <p:cNvPr id="37" name="Rectangle 36"/>
            <p:cNvSpPr/>
            <p:nvPr/>
          </p:nvSpPr>
          <p:spPr>
            <a:xfrm>
              <a:off x="-11691" y="13855"/>
              <a:ext cx="9072564" cy="6858000"/>
            </a:xfrm>
            <a:prstGeom prst="rect">
              <a:avLst/>
            </a:prstGeom>
            <a:noFill/>
            <a:ln w="193675"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24691" y="124686"/>
              <a:ext cx="8797638" cy="6636329"/>
            </a:xfrm>
            <a:prstGeom prst="rect">
              <a:avLst/>
            </a:prstGeom>
            <a:noFill/>
            <a:ln w="142875">
              <a:solidFill>
                <a:srgbClr val="FF9900"/>
              </a:solidFill>
            </a:ln>
            <a:effectLst>
              <a:reflection endPos="0" dist="50800" dir="5400000" sy="-100000" algn="bl" rotWithShape="0"/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281545" y="1136075"/>
            <a:ext cx="6705600" cy="5233164"/>
            <a:chOff x="1281545" y="1136075"/>
            <a:chExt cx="6705600" cy="523316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1281545" y="1136075"/>
                  <a:ext cx="6705600" cy="5233164"/>
                </a:xfrm>
                <a:prstGeom prst="rect">
                  <a:avLst/>
                </a:prstGeom>
                <a:noFill/>
                <a:ln w="57150">
                  <a:solidFill>
                    <a:schemeClr val="accent6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bn-BD" sz="2400" b="1" dirty="0" smtClean="0">
                      <a:solidFill>
                        <a:schemeClr val="accent2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  <a:sym typeface="Wingdings 3"/>
                    </a:rPr>
                    <a:t>২</a:t>
                  </a:r>
                  <a:r>
                    <a:rPr lang="bn-BD" sz="2400" b="1" dirty="0" smtClean="0">
                      <a:solidFill>
                        <a:schemeClr val="accent2">
                          <a:lumMod val="75000"/>
                        </a:schemeClr>
                      </a:solidFill>
                      <a:sym typeface="Wingdings 3"/>
                    </a:rPr>
                    <a:t>।</a:t>
                  </a:r>
                  <a:r>
                    <a:rPr lang="bn-BD" sz="2400" dirty="0" smtClean="0">
                      <a:solidFill>
                        <a:srgbClr val="009900"/>
                      </a:solidFill>
                      <a:latin typeface="NikoshBAN" pitchFamily="2" charset="0"/>
                      <a:cs typeface="NikoshBAN" pitchFamily="2" charset="0"/>
                      <a:sym typeface="Wingdings 2"/>
                    </a:rPr>
                    <a:t> </a:t>
                  </a:r>
                  <a:r>
                    <a:rPr lang="bn-BD" sz="2400" dirty="0" smtClean="0">
                      <a:latin typeface="NikoshBAN" pitchFamily="2" charset="0"/>
                      <a:cs typeface="NikoshBAN" pitchFamily="2" charset="0"/>
                    </a:rPr>
                    <a:t>সমাধান : </a:t>
                  </a:r>
                  <a:r>
                    <a:rPr lang="en-US" sz="2400" dirty="0" smtClean="0">
                      <a:latin typeface="Times New Roman" pitchFamily="18" charset="0"/>
                      <a:cs typeface="Times New Roman" pitchFamily="18" charset="0"/>
                    </a:rPr>
                    <a:t>3 </a:t>
                  </a:r>
                  <a:r>
                    <a:rPr lang="en-US" sz="2400" dirty="0">
                      <a:latin typeface="Times New Roman" pitchFamily="18" charset="0"/>
                      <a:cs typeface="Times New Roman" pitchFamily="18" charset="0"/>
                    </a:rPr>
                    <a:t>+ </a:t>
                  </a:r>
                  <a:r>
                    <a:rPr lang="en-US" sz="2400" dirty="0" smtClean="0">
                      <a:latin typeface="Times New Roman" pitchFamily="18" charset="0"/>
                      <a:cs typeface="Times New Roman" pitchFamily="18" charset="0"/>
                    </a:rPr>
                    <a:t>9 </a:t>
                  </a:r>
                  <a:r>
                    <a:rPr lang="en-US" sz="2400" dirty="0">
                      <a:latin typeface="Times New Roman" pitchFamily="18" charset="0"/>
                      <a:cs typeface="Times New Roman" pitchFamily="18" charset="0"/>
                    </a:rPr>
                    <a:t>+ </a:t>
                  </a:r>
                  <a:r>
                    <a:rPr lang="en-US" sz="2400" dirty="0" smtClean="0">
                      <a:latin typeface="Times New Roman" pitchFamily="18" charset="0"/>
                      <a:cs typeface="Times New Roman" pitchFamily="18" charset="0"/>
                    </a:rPr>
                    <a:t>27 </a:t>
                  </a:r>
                  <a:r>
                    <a:rPr lang="en-US" sz="2400" dirty="0">
                      <a:latin typeface="Times New Roman" pitchFamily="18" charset="0"/>
                      <a:cs typeface="Times New Roman" pitchFamily="18" charset="0"/>
                    </a:rPr>
                    <a:t>+ </a:t>
                  </a:r>
                  <a:r>
                    <a:rPr lang="en-US" sz="2400" dirty="0" smtClean="0">
                      <a:latin typeface="Times New Roman" pitchFamily="18" charset="0"/>
                      <a:cs typeface="Times New Roman" pitchFamily="18" charset="0"/>
                    </a:rPr>
                    <a:t>……</a:t>
                  </a:r>
                  <a:r>
                    <a:rPr lang="bn-BD" sz="2400" dirty="0" smtClean="0">
                      <a:latin typeface="Times New Roman" pitchFamily="18" charset="0"/>
                      <a:cs typeface="Times New Roman" pitchFamily="18" charset="0"/>
                    </a:rPr>
                    <a:t>.</a:t>
                  </a:r>
                  <a:r>
                    <a:rPr lang="en-US" sz="2400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endParaRPr lang="bn-BD" sz="2400" dirty="0" smtClean="0">
                    <a:latin typeface="NikoshBAN" pitchFamily="2" charset="0"/>
                    <a:cs typeface="NikoshBAN" pitchFamily="2" charset="0"/>
                  </a:endParaRPr>
                </a:p>
                <a:p>
                  <a:r>
                    <a:rPr lang="bn-BD" sz="2400" dirty="0" smtClean="0">
                      <a:latin typeface="NikoshBAN" pitchFamily="2" charset="0"/>
                      <a:cs typeface="NikoshBAN" pitchFamily="2" charset="0"/>
                    </a:rPr>
                    <a:t>     ইহা একটি গুণোত্তর ধারা, যার –  </a:t>
                  </a:r>
                </a:p>
                <a:p>
                  <a:r>
                    <a:rPr lang="bn-BD" sz="2400" dirty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bn-BD" sz="2400" dirty="0" smtClean="0">
                      <a:latin typeface="NikoshBAN" pitchFamily="2" charset="0"/>
                      <a:cs typeface="NikoshBAN" pitchFamily="2" charset="0"/>
                    </a:rPr>
                    <a:t>    প্রথম পদ  </a:t>
                  </a:r>
                  <a:r>
                    <a:rPr lang="en-US" sz="2400" dirty="0" smtClean="0">
                      <a:latin typeface="Times New Roman" pitchFamily="18" charset="0"/>
                      <a:cs typeface="Times New Roman" pitchFamily="18" charset="0"/>
                    </a:rPr>
                    <a:t>a = 3</a:t>
                  </a:r>
                  <a:endParaRPr lang="bn-BD" sz="2400" dirty="0" smtClean="0">
                    <a:latin typeface="NikoshBAN" pitchFamily="2" charset="0"/>
                    <a:cs typeface="NikoshBAN" pitchFamily="2" charset="0"/>
                  </a:endParaRPr>
                </a:p>
                <a:p>
                  <a:r>
                    <a:rPr lang="bn-BD" sz="2400" dirty="0" smtClean="0">
                      <a:latin typeface="NikoshBAN" pitchFamily="2" charset="0"/>
                      <a:cs typeface="NikoshBAN" pitchFamily="2" charset="0"/>
                    </a:rPr>
                    <a:t>     সাধারণ  অনুপাত </a:t>
                  </a:r>
                  <a:r>
                    <a:rPr lang="en-US" sz="2400" dirty="0">
                      <a:latin typeface="Times New Roman" pitchFamily="18" charset="0"/>
                      <a:cs typeface="Times New Roman" pitchFamily="18" charset="0"/>
                    </a:rPr>
                    <a:t>r</a:t>
                  </a:r>
                  <a:r>
                    <a:rPr lang="en-US" sz="2400" dirty="0" smtClean="0">
                      <a:latin typeface="NikoshBAN" pitchFamily="2" charset="0"/>
                      <a:cs typeface="NikoshBAN" pitchFamily="2" charset="0"/>
                    </a:rPr>
                    <a:t>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cs typeface="NikoshBAN" pitchFamily="2" charset="0"/>
                            </a:rPr>
                            <m:t>9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cs typeface="NikoshBAN" pitchFamily="2" charset="0"/>
                            </a:rPr>
                            <m:t>3</m:t>
                          </m:r>
                        </m:den>
                      </m:f>
                    </m:oMath>
                  </a14:m>
                  <a:r>
                    <a:rPr lang="en-US" sz="2400" dirty="0" smtClean="0">
                      <a:latin typeface="Times New Roman" pitchFamily="18" charset="0"/>
                      <a:cs typeface="Times New Roman" pitchFamily="18" charset="0"/>
                    </a:rPr>
                    <a:t> = 3</a:t>
                  </a:r>
                  <a:endParaRPr lang="bn-BD" sz="2400" dirty="0" smtClean="0">
                    <a:latin typeface="NikoshBAN" pitchFamily="2" charset="0"/>
                    <a:cs typeface="NikoshBAN" pitchFamily="2" charset="0"/>
                  </a:endParaRPr>
                </a:p>
                <a:p>
                  <a:r>
                    <a:rPr lang="bn-BD" sz="2400" dirty="0" smtClean="0">
                      <a:latin typeface="NikoshBAN" pitchFamily="2" charset="0"/>
                      <a:cs typeface="NikoshBAN" pitchFamily="2" charset="0"/>
                    </a:rPr>
                    <a:t>    </a:t>
                  </a:r>
                  <a:r>
                    <a:rPr lang="en-US" sz="2400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bn-BD" sz="2400" dirty="0" smtClean="0">
                      <a:latin typeface="NikoshBAN" pitchFamily="2" charset="0"/>
                      <a:cs typeface="NikoshBAN" pitchFamily="2" charset="0"/>
                    </a:rPr>
                    <a:t>পদ সংখ্যা </a:t>
                  </a:r>
                  <a:r>
                    <a:rPr lang="en-US" sz="2400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2400" dirty="0" smtClean="0">
                      <a:latin typeface="Times New Roman" pitchFamily="18" charset="0"/>
                      <a:cs typeface="Times New Roman" pitchFamily="18" charset="0"/>
                    </a:rPr>
                    <a:t>n </a:t>
                  </a:r>
                  <a:r>
                    <a:rPr lang="bn-BD" sz="2400" dirty="0" smtClean="0">
                      <a:latin typeface="NikoshBAN" pitchFamily="2" charset="0"/>
                      <a:cs typeface="NikoshBAN" pitchFamily="2" charset="0"/>
                    </a:rPr>
                    <a:t>=  </a:t>
                  </a:r>
                  <a:r>
                    <a:rPr lang="en-US" sz="2400" dirty="0" smtClean="0">
                      <a:latin typeface="Times New Roman" pitchFamily="18" charset="0"/>
                      <a:cs typeface="Times New Roman" pitchFamily="18" charset="0"/>
                    </a:rPr>
                    <a:t>14.</a:t>
                  </a:r>
                  <a:endParaRPr lang="bn-BD" sz="2400" dirty="0" smtClean="0">
                    <a:latin typeface="NikoshBAN" pitchFamily="2" charset="0"/>
                    <a:cs typeface="NikoshBAN" pitchFamily="2" charset="0"/>
                  </a:endParaRPr>
                </a:p>
                <a:p>
                  <a:r>
                    <a:rPr lang="bn-BD" sz="2400" dirty="0" smtClean="0">
                      <a:latin typeface="NikoshBAN" pitchFamily="2" charset="0"/>
                      <a:cs typeface="NikoshBAN" pitchFamily="2" charset="0"/>
                    </a:rPr>
                    <a:t>   </a:t>
                  </a:r>
                  <a:r>
                    <a:rPr lang="en-US" sz="2400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bn-BD" sz="2400" dirty="0" smtClean="0">
                      <a:latin typeface="NikoshBAN" pitchFamily="2" charset="0"/>
                      <a:cs typeface="NikoshBAN" pitchFamily="2" charset="0"/>
                    </a:rPr>
                    <a:t> এখন, </a:t>
                  </a:r>
                </a:p>
                <a:p>
                  <a:r>
                    <a:rPr lang="bn-BD" sz="2400" dirty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bn-BD" sz="2400" dirty="0" smtClean="0">
                      <a:latin typeface="NikoshBAN" pitchFamily="2" charset="0"/>
                      <a:cs typeface="NikoshBAN" pitchFamily="2" charset="0"/>
                    </a:rPr>
                    <a:t>   </a:t>
                  </a:r>
                  <a:r>
                    <a:rPr lang="en-US" sz="2400" dirty="0" smtClean="0">
                      <a:latin typeface="NikoshBAN" pitchFamily="2" charset="0"/>
                      <a:cs typeface="NikoshBAN" pitchFamily="2" charset="0"/>
                    </a:rPr>
                    <a:t>       </a:t>
                  </a:r>
                  <a:r>
                    <a:rPr lang="bn-BD" sz="2400" dirty="0" smtClean="0">
                      <a:latin typeface="NikoshBAN" pitchFamily="2" charset="0"/>
                      <a:cs typeface="NikoshBAN" pitchFamily="2" charset="0"/>
                    </a:rPr>
                    <a:t> সমষ্টি = </a:t>
                  </a:r>
                </a:p>
                <a:p>
                  <a:endParaRPr lang="bn-BD" sz="2400" dirty="0">
                    <a:latin typeface="NikoshBAN" pitchFamily="2" charset="0"/>
                    <a:cs typeface="NikoshBAN" pitchFamily="2" charset="0"/>
                  </a:endParaRPr>
                </a:p>
                <a:p>
                  <a:endParaRPr lang="bn-BD" sz="2400" dirty="0" smtClean="0">
                    <a:latin typeface="NikoshBAN" pitchFamily="2" charset="0"/>
                    <a:cs typeface="NikoshBAN" pitchFamily="2" charset="0"/>
                  </a:endParaRPr>
                </a:p>
                <a:p>
                  <a:endParaRPr lang="bn-BD" sz="2400" dirty="0">
                    <a:latin typeface="NikoshBAN" pitchFamily="2" charset="0"/>
                    <a:cs typeface="NikoshBAN" pitchFamily="2" charset="0"/>
                  </a:endParaRPr>
                </a:p>
                <a:p>
                  <a:endParaRPr lang="bn-BD" sz="2400" dirty="0" smtClean="0">
                    <a:latin typeface="NikoshBAN" pitchFamily="2" charset="0"/>
                    <a:cs typeface="NikoshBAN" pitchFamily="2" charset="0"/>
                  </a:endParaRPr>
                </a:p>
                <a:p>
                  <a:endParaRPr lang="en-US" sz="2400" dirty="0" smtClean="0">
                    <a:latin typeface="NikoshBAN" pitchFamily="2" charset="0"/>
                    <a:cs typeface="NikoshBAN" pitchFamily="2" charset="0"/>
                  </a:endParaRPr>
                </a:p>
                <a:p>
                  <a:endParaRPr lang="bn-BD" sz="1200" dirty="0" smtClean="0">
                    <a:latin typeface="NikoshBAN" pitchFamily="2" charset="0"/>
                    <a:cs typeface="NikoshBAN" pitchFamily="2" charset="0"/>
                  </a:endParaRPr>
                </a:p>
                <a:p>
                  <a:endParaRPr lang="bn-BD" sz="1200" dirty="0">
                    <a:latin typeface="NikoshBAN" pitchFamily="2" charset="0"/>
                    <a:cs typeface="NikoshBAN" pitchFamily="2" charset="0"/>
                  </a:endParaRPr>
                </a:p>
                <a:p>
                  <a:endParaRPr lang="bn-BD" sz="1200" dirty="0" smtClean="0"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81545" y="1136075"/>
                  <a:ext cx="6705600" cy="5233164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992" t="-806"/>
                  </a:stretch>
                </a:blipFill>
                <a:ln w="57150">
                  <a:solidFill>
                    <a:schemeClr val="accent6">
                      <a:lumMod val="75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Rectangle 39"/>
                <p:cNvSpPr/>
                <p:nvPr/>
              </p:nvSpPr>
              <p:spPr>
                <a:xfrm>
                  <a:off x="2978720" y="3362087"/>
                  <a:ext cx="3733800" cy="71641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/>
                  <a14:m>
                    <m:oMath xmlns:m="http://schemas.openxmlformats.org/officeDocument/2006/math">
                      <m:r>
                        <a:rPr lang="bn-BD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f>
                        <m:fPr>
                          <m:ctrlPr>
                            <a:rPr lang="bn-BD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NikoshBAN" pitchFamily="2" charset="0"/>
                              <a:sym typeface="Symbol"/>
                            </a:rPr>
                            <m:t>𝑎</m:t>
                          </m:r>
                          <m: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NikoshBAN" pitchFamily="2" charset="0"/>
                              <a:sym typeface="Symbol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  <m: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</m:num>
                        <m:den>
                          <m:r>
                            <a:rPr lang="bn-BD" sz="24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𝑟</m:t>
                          </m:r>
                          <m:r>
                            <a:rPr lang="bn-BD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US" sz="24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  <m:r>
                            <m:rPr>
                              <m:nor/>
                            </m:rPr>
                            <a:rPr lang="bn-BD" sz="2400" dirty="0">
                              <a:latin typeface="NikoshBAN" pitchFamily="2" charset="0"/>
                              <a:cs typeface="NikoshBAN" pitchFamily="2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400" dirty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Times New Roman" pitchFamily="18" charset="0"/>
                              <a:cs typeface="Times New Roman" pitchFamily="18" charset="0"/>
                              <a:sym typeface="Symbol"/>
                            </a:rPr>
                            <m:t>)</m:t>
                          </m:r>
                        </m:den>
                      </m:f>
                    </m:oMath>
                  </a14:m>
                  <a:r>
                    <a:rPr lang="en-US" sz="2800" dirty="0"/>
                    <a:t> </a:t>
                  </a:r>
                  <a:r>
                    <a:rPr lang="bn-BD" sz="2800" dirty="0" smtClean="0"/>
                    <a:t>       </a:t>
                  </a:r>
                  <a:r>
                    <a:rPr lang="en-US" sz="2800" dirty="0" smtClean="0"/>
                    <a:t>; </a:t>
                  </a:r>
                  <a:r>
                    <a:rPr lang="bn-BD" sz="2400" dirty="0" smtClean="0">
                      <a:latin typeface="NikoshBAN" pitchFamily="2" charset="0"/>
                      <a:cs typeface="NikoshBAN" pitchFamily="2" charset="0"/>
                    </a:rPr>
                    <a:t>যখন </a:t>
                  </a:r>
                  <a14:m>
                    <m:oMath xmlns:m="http://schemas.openxmlformats.org/officeDocument/2006/math">
                      <m:r>
                        <a:rPr lang="en-US" sz="2400" i="1">
                          <a:latin typeface="Cambria Math"/>
                          <a:cs typeface="NikoshBAN" pitchFamily="2" charset="0"/>
                        </a:rPr>
                        <m:t>𝑟</m:t>
                      </m:r>
                      <m:r>
                        <a:rPr lang="en-US" sz="2400" b="0" i="0" smtClean="0">
                          <a:latin typeface="Cambria Math"/>
                          <a:cs typeface="NikoshBAN" pitchFamily="2" charset="0"/>
                        </a:rPr>
                        <m:t>&gt;</m:t>
                      </m:r>
                      <m:r>
                        <a:rPr lang="en-US" sz="2400" i="1">
                          <a:latin typeface="Cambria Math"/>
                          <a:ea typeface="Cambria Math"/>
                          <a:cs typeface="NikoshBAN" pitchFamily="2" charset="0"/>
                        </a:rPr>
                        <m:t>1</m:t>
                      </m:r>
                      <m:r>
                        <a:rPr lang="en-US" sz="2400" i="1">
                          <a:latin typeface="Cambria Math"/>
                          <a:ea typeface="Cambria Math"/>
                          <a:cs typeface="NikoshBAN" pitchFamily="2" charset="0"/>
                        </a:rPr>
                        <m:t>.</m:t>
                      </m:r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40" name="Rectangle 3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78720" y="3362087"/>
                  <a:ext cx="3733800" cy="71641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598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Rectangle 40"/>
                <p:cNvSpPr/>
                <p:nvPr/>
              </p:nvSpPr>
              <p:spPr>
                <a:xfrm>
                  <a:off x="2483215" y="4141203"/>
                  <a:ext cx="2570230" cy="93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bn-BD" sz="240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= </m:t>
                        </m:r>
                        <m:f>
                          <m:fPr>
                            <m:ctrlPr>
                              <a:rPr lang="bn-BD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  <m:t>3</m:t>
                            </m:r>
                            <m:r>
                              <a:rPr lang="en-US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NikoshBAN" pitchFamily="2" charset="0"/>
                                <a:sym typeface="Symbol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US" sz="2400" i="1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14</m:t>
                                </m:r>
                              </m:sup>
                            </m:sSup>
                            <m:r>
                              <a:rPr lang="en-US" sz="2400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  <m:r>
                              <a:rPr lang="en-US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)</m:t>
                            </m:r>
                            <m:r>
                              <m:rPr>
                                <m:nor/>
                              </m:rPr>
                              <a:rPr lang="en-US" sz="2400" dirty="0"/>
                              <m:t> </m:t>
                            </m:r>
                          </m:num>
                          <m:den>
                            <m:r>
                              <a:rPr lang="bn-BD" sz="240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(</m:t>
                            </m:r>
                            <m:r>
                              <a:rPr lang="en-US" sz="2400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3</m:t>
                            </m:r>
                            <m:r>
                              <a:rPr lang="bn-BD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en-US" sz="2400" b="0" i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  <m:r>
                              <m:rPr>
                                <m:nor/>
                              </m:rPr>
                              <a:rPr lang="bn-BD" sz="2400" dirty="0">
                                <a:latin typeface="NikoshBAN" pitchFamily="2" charset="0"/>
                                <a:cs typeface="NikoshBAN" pitchFamily="2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400" dirty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Times New Roman" pitchFamily="18" charset="0"/>
                                <a:cs typeface="Times New Roman" pitchFamily="18" charset="0"/>
                                <a:sym typeface="Symbol"/>
                              </a:rPr>
                              <m:t>)</m:t>
                            </m:r>
                          </m:den>
                        </m:f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41" name="Rectangle 4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83215" y="4141203"/>
                  <a:ext cx="2570230" cy="93166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Rectangle 41"/>
                <p:cNvSpPr/>
                <p:nvPr/>
              </p:nvSpPr>
              <p:spPr>
                <a:xfrm>
                  <a:off x="4481945" y="5320583"/>
                  <a:ext cx="1960630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bn-BD" sz="240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=</m:t>
                        </m:r>
                        <m:r>
                          <a:rPr lang="en-US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245745</m:t>
                        </m:r>
                        <m:r>
                          <a:rPr lang="en-US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. 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42" name="Rectangle 4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81945" y="5320583"/>
                  <a:ext cx="1960630" cy="46166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Rectangle 42"/>
                <p:cNvSpPr/>
                <p:nvPr/>
              </p:nvSpPr>
              <p:spPr>
                <a:xfrm>
                  <a:off x="2552490" y="5159515"/>
                  <a:ext cx="2570230" cy="78380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bn-BD" sz="240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= </m:t>
                        </m:r>
                        <m:f>
                          <m:fPr>
                            <m:ctrlPr>
                              <a:rPr lang="bn-BD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  <m:t>3</m:t>
                            </m:r>
                            <m:r>
                              <a:rPr lang="en-US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ea typeface="Cambria Math"/>
                                <a:sym typeface="Symbol"/>
                              </a:rPr>
                              <m:t>×</m:t>
                            </m:r>
                            <m:r>
                              <a:rPr lang="en-US" sz="2400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ea typeface="Cambria Math"/>
                                <a:sym typeface="Symbol"/>
                              </a:rPr>
                              <m:t>16383</m:t>
                            </m:r>
                          </m:num>
                          <m:den>
                            <m:r>
                              <a:rPr lang="en-US" sz="2400" b="0" i="1" dirty="0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43" name="Rectangle 4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52490" y="5159515"/>
                  <a:ext cx="2570230" cy="783804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4" name="TextBox 43"/>
            <p:cNvSpPr txBox="1"/>
            <p:nvPr/>
          </p:nvSpPr>
          <p:spPr>
            <a:xfrm>
              <a:off x="4959925" y="5760156"/>
              <a:ext cx="1905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Ans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. 245745.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33400" y="65532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NikoshLightBAN" pitchFamily="2" charset="0"/>
                <a:cs typeface="NikoshLightBAN" pitchFamily="2" charset="0"/>
              </a:rPr>
              <a:t>মোঃ</a:t>
            </a:r>
            <a:r>
              <a:rPr lang="en-US" dirty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>
                <a:latin typeface="NikoshLightBAN" pitchFamily="2" charset="0"/>
                <a:cs typeface="NikoshLightBAN" pitchFamily="2" charset="0"/>
              </a:rPr>
              <a:t>আসাদুল</a:t>
            </a:r>
            <a:r>
              <a:rPr lang="en-US" dirty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>
                <a:latin typeface="NikoshLightBAN" pitchFamily="2" charset="0"/>
                <a:cs typeface="NikoshLightBAN" pitchFamily="2" charset="0"/>
              </a:rPr>
              <a:t>ইসলাম</a:t>
            </a:r>
            <a:r>
              <a:rPr lang="en-US" dirty="0">
                <a:latin typeface="NikoshLightBAN" pitchFamily="2" charset="0"/>
                <a:cs typeface="NikoshLightBAN" pitchFamily="2" charset="0"/>
              </a:rPr>
              <a:t>(</a:t>
            </a:r>
            <a:r>
              <a:rPr lang="en-US" dirty="0" err="1">
                <a:latin typeface="NikoshLightBAN" pitchFamily="2" charset="0"/>
                <a:cs typeface="NikoshLightBAN" pitchFamily="2" charset="0"/>
              </a:rPr>
              <a:t>আসাদ</a:t>
            </a:r>
            <a:r>
              <a:rPr lang="en-US" dirty="0">
                <a:latin typeface="NikoshLightBAN" pitchFamily="2" charset="0"/>
                <a:cs typeface="NikoshLightBAN" pitchFamily="2" charset="0"/>
              </a:rPr>
              <a:t>)-</a:t>
            </a:r>
            <a:r>
              <a:rPr lang="en-US" dirty="0" err="1">
                <a:latin typeface="NikoshLightBAN" pitchFamily="2" charset="0"/>
                <a:cs typeface="NikoshLightBAN" pitchFamily="2" charset="0"/>
              </a:rPr>
              <a:t>সহকারী</a:t>
            </a:r>
            <a:r>
              <a:rPr lang="en-US" dirty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>
                <a:latin typeface="NikoshLightBAN" pitchFamily="2" charset="0"/>
                <a:cs typeface="NikoshLightBAN" pitchFamily="2" charset="0"/>
              </a:rPr>
              <a:t>শিক্ষক</a:t>
            </a:r>
            <a:r>
              <a:rPr lang="en-US" dirty="0">
                <a:latin typeface="NikoshLightBAN" pitchFamily="2" charset="0"/>
                <a:cs typeface="NikoshLightBAN" pitchFamily="2" charset="0"/>
              </a:rPr>
              <a:t> (</a:t>
            </a:r>
            <a:r>
              <a:rPr lang="en-US" dirty="0" err="1">
                <a:latin typeface="NikoshLightBAN" pitchFamily="2" charset="0"/>
                <a:cs typeface="NikoshLightBAN" pitchFamily="2" charset="0"/>
              </a:rPr>
              <a:t>গণিত</a:t>
            </a:r>
            <a:r>
              <a:rPr lang="en-US" dirty="0"/>
              <a:t>)</a:t>
            </a:r>
            <a:r>
              <a:rPr lang="bn-BD" dirty="0"/>
              <a:t>-</a:t>
            </a:r>
            <a:r>
              <a:rPr lang="bn-BD" dirty="0" smtClean="0"/>
              <a:t>০১৮১৪৮৬৮২৮৯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9144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2645"/>
    </mc:Choice>
    <mc:Fallback xmlns="">
      <p:transition advTm="6264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que 49"/>
          <p:cNvSpPr/>
          <p:nvPr/>
        </p:nvSpPr>
        <p:spPr>
          <a:xfrm>
            <a:off x="106445" y="134591"/>
            <a:ext cx="8991153" cy="1046020"/>
          </a:xfrm>
          <a:prstGeom prst="plaque">
            <a:avLst>
              <a:gd name="adj" fmla="val 0"/>
            </a:avLst>
          </a:prstGeom>
          <a:gradFill flip="none" rotWithShape="1">
            <a:gsLst>
              <a:gs pos="10000">
                <a:srgbClr val="CBCBCB">
                  <a:alpha val="60000"/>
                </a:srgbClr>
              </a:gs>
              <a:gs pos="22000">
                <a:srgbClr val="009900"/>
              </a:gs>
              <a:gs pos="51000">
                <a:srgbClr val="FFFF00"/>
              </a:gs>
              <a:gs pos="100000">
                <a:srgbClr val="B2B2B2"/>
              </a:gs>
              <a:gs pos="100000">
                <a:srgbClr val="EAEAE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perspective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-14668" y="-18535"/>
            <a:ext cx="9143428" cy="6750333"/>
            <a:chOff x="-11691" y="13855"/>
            <a:chExt cx="9072564" cy="6858000"/>
          </a:xfrm>
        </p:grpSpPr>
        <p:sp>
          <p:nvSpPr>
            <p:cNvPr id="53" name="Rectangle 52"/>
            <p:cNvSpPr/>
            <p:nvPr/>
          </p:nvSpPr>
          <p:spPr>
            <a:xfrm>
              <a:off x="-11691" y="13855"/>
              <a:ext cx="9072564" cy="6858000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24691" y="124686"/>
              <a:ext cx="8797638" cy="6636329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768925" y="341908"/>
            <a:ext cx="1878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CC00FF"/>
                </a:solidFill>
                <a:latin typeface="NikoshBAN" pitchFamily="2" charset="0"/>
                <a:cs typeface="NikoshBAN" pitchFamily="2" charset="0"/>
              </a:rPr>
              <a:t>সময় : ৫ মিনিট</a:t>
            </a:r>
            <a:endParaRPr lang="en-US" dirty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32501" y="311090"/>
            <a:ext cx="1878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CC00FF"/>
                </a:solidFill>
                <a:latin typeface="NikoshBAN" pitchFamily="2" charset="0"/>
                <a:cs typeface="NikoshBAN" pitchFamily="2" charset="0"/>
              </a:rPr>
              <a:t>সময় : ৫ মিনিট</a:t>
            </a:r>
            <a:endParaRPr lang="en-US" dirty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3218544" y="134591"/>
            <a:ext cx="2743200" cy="914400"/>
          </a:xfrm>
          <a:prstGeom prst="rect">
            <a:avLst/>
          </a:prstGeom>
          <a:ln w="76200">
            <a:noFill/>
            <a:prstDash val="sysDot"/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60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sz="6000" b="1" u="sng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6000" b="1" u="sng" dirty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Oval 1"/>
          <p:cNvSpPr/>
          <p:nvPr/>
        </p:nvSpPr>
        <p:spPr>
          <a:xfrm>
            <a:off x="3186880" y="291963"/>
            <a:ext cx="2830284" cy="784738"/>
          </a:xfrm>
          <a:prstGeom prst="ellipse">
            <a:avLst/>
          </a:prstGeom>
          <a:noFill/>
          <a:ln w="57150">
            <a:solidFill>
              <a:srgbClr val="FFFF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909C0A4-91B2-470C-9B3C-EAD5E83C5AE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477975" y="1794168"/>
            <a:ext cx="8077200" cy="1253831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bn-IN" sz="24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  <a:sym typeface="Webdings"/>
              </a:rPr>
              <a:t>◊</a:t>
            </a:r>
            <a:r>
              <a:rPr lang="bn-BD" sz="24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  <a:sym typeface="Webdings"/>
              </a:rPr>
              <a:t> </a:t>
            </a:r>
            <a:r>
              <a:rPr lang="bn-IN" sz="24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  <a:sym typeface="Webdings"/>
              </a:rPr>
              <a:t>উঃ </a:t>
            </a:r>
            <a:r>
              <a:rPr lang="bn-BD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Wingdings 2"/>
              </a:rPr>
              <a:t>গুণোত্তর</a:t>
            </a:r>
            <a:r>
              <a:rPr lang="bn-BD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ধারা:-</a:t>
            </a:r>
            <a:r>
              <a:rPr lang="bn-BD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bn-BD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ধারার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bn-BD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কোনো পদ ও এর পূর্ববর্তী পদের অনুপাত সব সময় সমান হলে অর্থাৎ যেকোনো পদকে এর পূর্ববর্তী পদ দ্বারা ভাগ করে ভাগফল সমান পাওয়া গেলে, সে ধারাটিকে গুণোত্তর ধারা বলে এবং ভাগফলকে সাধারণ অনুপাত বলে।</a:t>
            </a:r>
            <a:endParaRPr lang="bn-BD" sz="2400" dirty="0" smtClean="0">
              <a:solidFill>
                <a:srgbClr val="0099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507157" y="2916395"/>
            <a:ext cx="5893643" cy="609600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Webdings"/>
              </a:rPr>
              <a:t></a:t>
            </a:r>
            <a:r>
              <a:rPr lang="bn-BD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Webdings"/>
              </a:rPr>
              <a:t> </a:t>
            </a:r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ebdings"/>
              </a:rPr>
              <a:t>২</a:t>
            </a: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ebdings"/>
              </a:rPr>
              <a:t>। </a:t>
            </a: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প্রশ্ন: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ebdings"/>
              </a:rPr>
              <a:t> </a:t>
            </a:r>
            <a:r>
              <a:rPr lang="bn-BD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গুণোত্তর ধারার 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তম পদ নির্ণয়ের সূত্রটি লেখ।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86464" y="1385465"/>
            <a:ext cx="36856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Webdings"/>
              </a:rPr>
              <a:t>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 প্রশ্ন: গুণোত্তর </a:t>
            </a:r>
            <a:r>
              <a:rPr lang="bn-BD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ধারা কাকে বলে?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ontent Placeholder 2"/>
              <p:cNvSpPr txBox="1">
                <a:spLocks/>
              </p:cNvSpPr>
              <p:nvPr/>
            </p:nvSpPr>
            <p:spPr>
              <a:xfrm>
                <a:off x="525249" y="3374441"/>
                <a:ext cx="5037352" cy="463289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74320" indent="-27432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95000"/>
                  <a:buFont typeface="Wingdings 2"/>
                  <a:buChar char="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46888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/>
                  <a:buChar char="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46888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210312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6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210312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SzPct val="6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210312" algn="l" rtl="0" eaLnBrk="1" latinLnBrk="0" hangingPunct="1">
                  <a:spcBef>
                    <a:spcPct val="20000"/>
                  </a:spcBef>
                  <a:buClr>
                    <a:schemeClr val="accent5"/>
                  </a:buClr>
                  <a:buSzPct val="80000"/>
                  <a:buFont typeface="Wingdings 2"/>
                  <a:buChar char="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80000"/>
                  <a:buFont typeface="Wingdings 2"/>
                  <a:buChar char="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94560" indent="-182880" algn="l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Char char="•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468880" indent="-182880" algn="l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Tx/>
                  <a:buChar char="•"/>
                  <a:defRPr kumimoji="0"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bn-IN" sz="2400" dirty="0" smtClean="0">
                    <a:solidFill>
                      <a:srgbClr val="009900"/>
                    </a:solidFill>
                    <a:latin typeface="NikoshBAN" pitchFamily="2" charset="0"/>
                    <a:cs typeface="NikoshBAN" pitchFamily="2" charset="0"/>
                    <a:sym typeface="Webdings"/>
                  </a:rPr>
                  <a:t>◊ উঃ</a:t>
                </a:r>
                <a:r>
                  <a:rPr lang="en-US" sz="2400" dirty="0" smtClean="0">
                    <a:solidFill>
                      <a:srgbClr val="009900"/>
                    </a:solidFill>
                    <a:latin typeface="NikoshBAN" pitchFamily="2" charset="0"/>
                    <a:cs typeface="NikoshBAN" pitchFamily="2" charset="0"/>
                    <a:sym typeface="Webdings"/>
                  </a:rPr>
                  <a:t> </a:t>
                </a:r>
                <a:r>
                  <a:rPr lang="bn-BD" sz="24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গুণোত্তর ধারার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 </a:t>
                </a:r>
                <a:r>
                  <a:rPr lang="bn-BD" sz="24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তম পদ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𝑎𝑟</m:t>
                        </m:r>
                      </m:e>
                      <m:sup>
                        <m:r>
                          <a:rPr lang="en-US" sz="240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  <m:r>
                          <a:rPr lang="en-US" sz="240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240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>.</a:t>
                </a:r>
                <a:endParaRPr lang="en-US" sz="24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sz="2400" dirty="0" smtClean="0">
                  <a:solidFill>
                    <a:srgbClr val="009900"/>
                  </a:solidFill>
                  <a:latin typeface="NikoshBAN" pitchFamily="2" charset="0"/>
                  <a:cs typeface="NikoshBAN" pitchFamily="2" charset="0"/>
                  <a:sym typeface="Webdings"/>
                </a:endParaRPr>
              </a:p>
              <a:p>
                <a:pPr marL="0" indent="0">
                  <a:buNone/>
                </a:pPr>
                <a:r>
                  <a:rPr lang="bn-IN" sz="2400" dirty="0" smtClean="0">
                    <a:solidFill>
                      <a:srgbClr val="009900"/>
                    </a:solidFill>
                    <a:latin typeface="NikoshBAN" pitchFamily="2" charset="0"/>
                    <a:cs typeface="NikoshBAN" pitchFamily="2" charset="0"/>
                    <a:sym typeface="Webdings"/>
                  </a:rPr>
                  <a:t>  </a:t>
                </a:r>
                <a:endParaRPr lang="en-US" sz="2400" dirty="0">
                  <a:solidFill>
                    <a:srgbClr val="00990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249" y="3374441"/>
                <a:ext cx="5037352" cy="463289"/>
              </a:xfrm>
              <a:prstGeom prst="rect">
                <a:avLst/>
              </a:prstGeom>
              <a:blipFill rotWithShape="1">
                <a:blip r:embed="rId5"/>
                <a:stretch>
                  <a:fillRect l="-1814" t="-14474" b="-2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Content Placeholder 2"/>
          <p:cNvSpPr txBox="1">
            <a:spLocks/>
          </p:cNvSpPr>
          <p:nvPr/>
        </p:nvSpPr>
        <p:spPr>
          <a:xfrm>
            <a:off x="339435" y="1295400"/>
            <a:ext cx="8435064" cy="5105400"/>
          </a:xfrm>
          <a:prstGeom prst="rect">
            <a:avLst/>
          </a:prstGeom>
          <a:ln w="38100">
            <a:solidFill>
              <a:srgbClr val="00CC00"/>
            </a:solidFill>
            <a:prstDash val="sysDash"/>
          </a:ln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bn-IN" sz="4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3817" y="3826972"/>
            <a:ext cx="80564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3333FF"/>
                </a:solidFill>
                <a:latin typeface="NikoshBAN" pitchFamily="2" charset="0"/>
                <a:cs typeface="NikoshBAN" pitchFamily="2" charset="0"/>
                <a:sym typeface="Webdings"/>
              </a:rPr>
              <a:t></a:t>
            </a:r>
            <a:r>
              <a:rPr lang="bn-BD" sz="3200" dirty="0">
                <a:solidFill>
                  <a:srgbClr val="3333FF"/>
                </a:solidFill>
                <a:latin typeface="TonnyBanglaOMJ" pitchFamily="2" charset="0"/>
                <a:cs typeface="TonnyBanglaOMJ" pitchFamily="2" charset="0"/>
              </a:rPr>
              <a:t> </a:t>
            </a:r>
            <a:r>
              <a:rPr lang="bn-IN" sz="32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32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BD" sz="2800" b="1" dirty="0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প্রশ্ন: </a:t>
            </a:r>
            <a:r>
              <a:rPr lang="en-US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+ 4</a:t>
            </a:r>
            <a:r>
              <a:rPr lang="en-US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+ 8</a:t>
            </a:r>
            <a:r>
              <a:rPr lang="en-US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+ ......... </a:t>
            </a:r>
            <a:r>
              <a:rPr lang="bn-BD" sz="2800" dirty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ধারাটির ষষ্ঠ পদ কত</a:t>
            </a:r>
            <a:r>
              <a:rPr lang="bn-BD" sz="28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800" b="1" dirty="0" smtClean="0">
              <a:solidFill>
                <a:srgbClr val="3333FF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8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(খ)  </a:t>
            </a:r>
            <a:r>
              <a:rPr lang="en-US" sz="28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8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64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(ঘ)</a:t>
            </a:r>
            <a:r>
              <a:rPr lang="en-US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128.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0099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52565" y="4842635"/>
            <a:ext cx="822193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3333FF"/>
                </a:solidFill>
                <a:latin typeface="NikoshBAN" pitchFamily="2" charset="0"/>
                <a:cs typeface="NikoshBAN" pitchFamily="2" charset="0"/>
                <a:sym typeface="Webdings"/>
              </a:rPr>
              <a:t></a:t>
            </a:r>
            <a:r>
              <a:rPr lang="en-US" sz="2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Webdings"/>
              </a:rPr>
              <a:t> </a:t>
            </a:r>
            <a:r>
              <a:rPr lang="en-US" sz="2800" b="1" dirty="0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4</a:t>
            </a:r>
            <a:r>
              <a:rPr lang="bn-BD" sz="2800" b="1" dirty="0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b="1" dirty="0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প্রশ্ন:  নিচের কোনটি  গুণোত্তর ধারা? </a:t>
            </a:r>
            <a:endParaRPr lang="en-US" sz="2800" b="1" dirty="0" smtClean="0">
              <a:solidFill>
                <a:srgbClr val="3333CC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8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3 + 6 + 9 + 12 +….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(খ)</a:t>
            </a:r>
            <a:r>
              <a:rPr lang="en-US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5 + 10 + 20 + 25 +….</a:t>
            </a:r>
          </a:p>
          <a:p>
            <a:r>
              <a:rPr lang="en-US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8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5 + 15 + 45 + 135 +….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(ঘ)</a:t>
            </a:r>
            <a:r>
              <a:rPr lang="en-US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5 + 10 + 20 + 30 +….</a:t>
            </a:r>
            <a:endParaRPr lang="en-US" sz="2800" dirty="0">
              <a:solidFill>
                <a:srgbClr val="0099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9435" y="6622698"/>
            <a:ext cx="8118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NikoshLightBAN" pitchFamily="2" charset="0"/>
                <a:cs typeface="NikoshLightBAN" pitchFamily="2" charset="0"/>
              </a:rPr>
              <a:t>মোঃ</a:t>
            </a:r>
            <a:r>
              <a:rPr lang="en-US" dirty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>
                <a:latin typeface="NikoshLightBAN" pitchFamily="2" charset="0"/>
                <a:cs typeface="NikoshLightBAN" pitchFamily="2" charset="0"/>
              </a:rPr>
              <a:t>আসাদুল</a:t>
            </a:r>
            <a:r>
              <a:rPr lang="en-US" dirty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>
                <a:latin typeface="NikoshLightBAN" pitchFamily="2" charset="0"/>
                <a:cs typeface="NikoshLightBAN" pitchFamily="2" charset="0"/>
              </a:rPr>
              <a:t>ইসলাম</a:t>
            </a:r>
            <a:r>
              <a:rPr lang="en-US" dirty="0">
                <a:latin typeface="NikoshLightBAN" pitchFamily="2" charset="0"/>
                <a:cs typeface="NikoshLightBAN" pitchFamily="2" charset="0"/>
              </a:rPr>
              <a:t>(</a:t>
            </a:r>
            <a:r>
              <a:rPr lang="en-US" dirty="0" err="1">
                <a:latin typeface="NikoshLightBAN" pitchFamily="2" charset="0"/>
                <a:cs typeface="NikoshLightBAN" pitchFamily="2" charset="0"/>
              </a:rPr>
              <a:t>আসাদ</a:t>
            </a:r>
            <a:r>
              <a:rPr lang="en-US" dirty="0">
                <a:latin typeface="NikoshLightBAN" pitchFamily="2" charset="0"/>
                <a:cs typeface="NikoshLightBAN" pitchFamily="2" charset="0"/>
              </a:rPr>
              <a:t>)-</a:t>
            </a:r>
            <a:r>
              <a:rPr lang="en-US" dirty="0" err="1">
                <a:latin typeface="NikoshLightBAN" pitchFamily="2" charset="0"/>
                <a:cs typeface="NikoshLightBAN" pitchFamily="2" charset="0"/>
              </a:rPr>
              <a:t>সহকারী</a:t>
            </a:r>
            <a:r>
              <a:rPr lang="en-US" dirty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>
                <a:latin typeface="NikoshLightBAN" pitchFamily="2" charset="0"/>
                <a:cs typeface="NikoshLightBAN" pitchFamily="2" charset="0"/>
              </a:rPr>
              <a:t>শিক্ষক</a:t>
            </a:r>
            <a:r>
              <a:rPr lang="en-US" dirty="0">
                <a:latin typeface="NikoshLightBAN" pitchFamily="2" charset="0"/>
                <a:cs typeface="NikoshLightBAN" pitchFamily="2" charset="0"/>
              </a:rPr>
              <a:t> (</a:t>
            </a:r>
            <a:r>
              <a:rPr lang="en-US" dirty="0" err="1">
                <a:latin typeface="NikoshLightBAN" pitchFamily="2" charset="0"/>
                <a:cs typeface="NikoshLightBAN" pitchFamily="2" charset="0"/>
              </a:rPr>
              <a:t>গণিত</a:t>
            </a:r>
            <a:r>
              <a:rPr lang="en-US" dirty="0"/>
              <a:t>)</a:t>
            </a:r>
            <a:r>
              <a:rPr lang="bn-BD" dirty="0"/>
              <a:t>-</a:t>
            </a:r>
            <a:r>
              <a:rPr lang="bn-BD" dirty="0" smtClean="0"/>
              <a:t>০১৮১৪৮৬৮২৮৯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1660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7609"/>
    </mc:Choice>
    <mc:Fallback xmlns="">
      <p:transition advTm="3760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5" name="Picture 2" descr="C:\Users\DOEL\Desktop\imagesdf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599" y="1024437"/>
            <a:ext cx="4724953" cy="23758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" descr="C:\Users\DOEL\Desktop\GIF Image\0008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944" y="990600"/>
            <a:ext cx="561061" cy="935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3" descr="C:\Users\DOEL\Desktop\GIF Image\0008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393" y="991694"/>
            <a:ext cx="561061" cy="935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Group 16"/>
          <p:cNvGrpSpPr/>
          <p:nvPr/>
        </p:nvGrpSpPr>
        <p:grpSpPr>
          <a:xfrm>
            <a:off x="533649" y="2992745"/>
            <a:ext cx="7985833" cy="3186385"/>
            <a:chOff x="547504" y="2681015"/>
            <a:chExt cx="7985833" cy="318638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Content Placeholder 2"/>
                <p:cNvSpPr txBox="1">
                  <a:spLocks/>
                </p:cNvSpPr>
                <p:nvPr/>
              </p:nvSpPr>
              <p:spPr>
                <a:xfrm>
                  <a:off x="713520" y="2681015"/>
                  <a:ext cx="7620000" cy="3186385"/>
                </a:xfrm>
                <a:prstGeom prst="rect">
                  <a:avLst/>
                </a:prstGeom>
                <a:noFill/>
                <a:ln w="76200">
                  <a:noFill/>
                </a:ln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txBody>
                <a:bodyPr>
                  <a:noAutofit/>
                </a:bodyPr>
                <a:lstStyle>
                  <a:lvl1pPr marL="228600" indent="-182880" algn="l" defTabSz="914400" rtl="0" eaLnBrk="1" latinLnBrk="0" hangingPunct="1">
                    <a:spcBef>
                      <a:spcPct val="20000"/>
                    </a:spcBef>
                    <a:spcAft>
                      <a:spcPts val="300"/>
                    </a:spcAft>
                    <a:buClr>
                      <a:schemeClr val="accent6">
                        <a:lumMod val="75000"/>
                      </a:schemeClr>
                    </a:buClr>
                    <a:buSzPct val="130000"/>
                    <a:buFont typeface="Georgia" pitchFamily="18" charset="0"/>
                    <a:buChar char="*"/>
                    <a:defRPr sz="2200" kern="12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48640" indent="-182880" algn="l" defTabSz="914400" rtl="0" eaLnBrk="1" latinLnBrk="0" hangingPunct="1">
                    <a:spcBef>
                      <a:spcPct val="20000"/>
                    </a:spcBef>
                    <a:spcAft>
                      <a:spcPts val="300"/>
                    </a:spcAft>
                    <a:buClr>
                      <a:schemeClr val="accent6">
                        <a:lumMod val="75000"/>
                      </a:schemeClr>
                    </a:buClr>
                    <a:buSzPct val="130000"/>
                    <a:buFont typeface="Georgia" pitchFamily="18" charset="0"/>
                    <a:buChar char="*"/>
                    <a:defRPr sz="2000" kern="12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822960" indent="-182880" algn="l" defTabSz="914400" rtl="0" eaLnBrk="1" latinLnBrk="0" hangingPunct="1">
                    <a:spcBef>
                      <a:spcPct val="20000"/>
                    </a:spcBef>
                    <a:spcAft>
                      <a:spcPts val="300"/>
                    </a:spcAft>
                    <a:buClr>
                      <a:schemeClr val="accent6">
                        <a:lumMod val="75000"/>
                      </a:schemeClr>
                    </a:buClr>
                    <a:buSzPct val="130000"/>
                    <a:buFont typeface="Georgia" pitchFamily="18" charset="0"/>
                    <a:buChar char="*"/>
                    <a:defRPr sz="1800" kern="12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097280" indent="-182880" algn="l" defTabSz="914400" rtl="0" eaLnBrk="1" latinLnBrk="0" hangingPunct="1">
                    <a:spcBef>
                      <a:spcPct val="20000"/>
                    </a:spcBef>
                    <a:spcAft>
                      <a:spcPts val="300"/>
                    </a:spcAft>
                    <a:buClr>
                      <a:schemeClr val="accent6">
                        <a:lumMod val="75000"/>
                      </a:schemeClr>
                    </a:buClr>
                    <a:buSzPct val="130000"/>
                    <a:buFont typeface="Georgia" pitchFamily="18" charset="0"/>
                    <a:buChar char="*"/>
                    <a:defRPr sz="1600" kern="12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389888" indent="-182880" algn="l" defTabSz="914400" rtl="0" eaLnBrk="1" latinLnBrk="0" hangingPunct="1">
                    <a:spcBef>
                      <a:spcPct val="20000"/>
                    </a:spcBef>
                    <a:spcAft>
                      <a:spcPts val="300"/>
                    </a:spcAft>
                    <a:buClr>
                      <a:schemeClr val="accent6">
                        <a:lumMod val="75000"/>
                      </a:schemeClr>
                    </a:buClr>
                    <a:buSzPct val="130000"/>
                    <a:buFont typeface="Georgia" pitchFamily="18" charset="0"/>
                    <a:buChar char="*"/>
                    <a:defRPr sz="1400" kern="12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664208" indent="-182880" algn="l" defTabSz="914400" rtl="0" eaLnBrk="1" latinLnBrk="0" hangingPunct="1">
                    <a:spcBef>
                      <a:spcPct val="20000"/>
                    </a:spcBef>
                    <a:spcAft>
                      <a:spcPts val="300"/>
                    </a:spcAft>
                    <a:buClr>
                      <a:schemeClr val="accent6">
                        <a:lumMod val="75000"/>
                      </a:schemeClr>
                    </a:buClr>
                    <a:buSzPct val="130000"/>
                    <a:buFont typeface="Georgia" pitchFamily="18" charset="0"/>
                    <a:buChar char="*"/>
                    <a:defRPr sz="1400" kern="12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965960" indent="-182880" algn="l" defTabSz="914400" rtl="0" eaLnBrk="1" latinLnBrk="0" hangingPunct="1">
                    <a:spcBef>
                      <a:spcPct val="20000"/>
                    </a:spcBef>
                    <a:spcAft>
                      <a:spcPts val="300"/>
                    </a:spcAft>
                    <a:buClr>
                      <a:schemeClr val="accent6">
                        <a:lumMod val="75000"/>
                      </a:schemeClr>
                    </a:buClr>
                    <a:buSzPct val="130000"/>
                    <a:buFont typeface="Georgia" pitchFamily="18" charset="0"/>
                    <a:buChar char="*"/>
                    <a:defRPr sz="1400" kern="12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286000" indent="-182880" algn="l" defTabSz="914400" rtl="0" eaLnBrk="1" latinLnBrk="0" hangingPunct="1">
                    <a:spcBef>
                      <a:spcPct val="20000"/>
                    </a:spcBef>
                    <a:spcAft>
                      <a:spcPts val="300"/>
                    </a:spcAft>
                    <a:buClr>
                      <a:schemeClr val="accent6">
                        <a:lumMod val="75000"/>
                      </a:schemeClr>
                    </a:buClr>
                    <a:buSzPct val="130000"/>
                    <a:buFont typeface="Georgia" pitchFamily="18" charset="0"/>
                    <a:buChar char="*"/>
                    <a:defRPr sz="1400" kern="12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587752" indent="-182880" algn="l" defTabSz="914400" rtl="0" eaLnBrk="1" latinLnBrk="0" hangingPunct="1">
                    <a:spcBef>
                      <a:spcPct val="20000"/>
                    </a:spcBef>
                    <a:spcAft>
                      <a:spcPts val="300"/>
                    </a:spcAft>
                    <a:buClr>
                      <a:schemeClr val="accent6">
                        <a:lumMod val="75000"/>
                      </a:schemeClr>
                    </a:buClr>
                    <a:buSzPct val="130000"/>
                    <a:buFont typeface="Georgia" pitchFamily="18" charset="0"/>
                    <a:buChar char="*"/>
                    <a:defRPr sz="1400" kern="12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45720" indent="0" algn="ctr">
                    <a:buFont typeface="Georgia" pitchFamily="18" charset="0"/>
                    <a:buNone/>
                  </a:pPr>
                  <a:endParaRPr lang="bn-IN" sz="3200" dirty="0" smtClean="0">
                    <a:solidFill>
                      <a:schemeClr val="tx1"/>
                    </a:solidFill>
                    <a:sym typeface="Wingdings 3"/>
                  </a:endParaRPr>
                </a:p>
                <a:p>
                  <a:pPr>
                    <a:buFont typeface="Wingdings 3"/>
                    <a:buChar char="u"/>
                  </a:pPr>
                  <a:r>
                    <a:rPr lang="bn-BD" sz="2400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  <a:sym typeface="Wingdings 3"/>
                    </a:rPr>
                    <a:t>একটি গুণোত্তর ধারার প্রথম পদ </a:t>
                  </a:r>
                  <a:r>
                    <a:rPr lang="en-US" sz="24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  <a:sym typeface="Wingdings 3"/>
                    </a:rPr>
                    <a:t>a</a:t>
                  </a:r>
                  <a:r>
                    <a:rPr lang="bn-BD" sz="2400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  <a:sym typeface="Wingdings 3"/>
                    </a:rPr>
                    <a:t> , সাধারণ অনুপাত </a:t>
                  </a:r>
                  <a:r>
                    <a:rPr lang="en-US" sz="24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  <a:sym typeface="Wingdings 3"/>
                    </a:rPr>
                    <a:t>r</a:t>
                  </a:r>
                  <a:r>
                    <a:rPr lang="bn-BD" sz="2400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  <a:sym typeface="Wingdings 3"/>
                    </a:rPr>
                    <a:t>, ধারাটির  ৪র্থ পদ </a:t>
                  </a:r>
                  <a:r>
                    <a:rPr lang="en-US" sz="24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  <a:sym typeface="Wingdings 3"/>
                    </a:rPr>
                    <a:t>-2</a:t>
                  </a:r>
                </a:p>
                <a:p>
                  <a:pPr marL="45720" indent="0">
                    <a:buNone/>
                  </a:pPr>
                  <a:r>
                    <a:rPr lang="en-US" sz="2400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  <a:sym typeface="Wingdings 3"/>
                    </a:rPr>
                    <a:t> </a:t>
                  </a:r>
                  <a:r>
                    <a:rPr lang="en-US" sz="24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  <a:sym typeface="Wingdings 3"/>
                    </a:rPr>
                    <a:t>  </a:t>
                  </a:r>
                  <a:r>
                    <a:rPr lang="bn-BD" sz="2400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  <a:sym typeface="Wingdings 3"/>
                    </a:rPr>
                    <a:t> এবং নবম পদ</a:t>
                  </a:r>
                  <a:r>
                    <a:rPr lang="en-US" sz="2400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  <a:sym typeface="Wingdings 3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  <a:cs typeface="NikoshBAN" pitchFamily="2" charset="0"/>
                          <a:sym typeface="Wingdings 3"/>
                        </a:rPr>
                        <m:t>8</m:t>
                      </m:r>
                      <m:rad>
                        <m:radPr>
                          <m:degHide m:val="on"/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NikoshBAN" pitchFamily="2" charset="0"/>
                              <a:sym typeface="Wingdings 3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NikoshBAN" pitchFamily="2" charset="0"/>
                              <a:sym typeface="Wingdings 3"/>
                            </a:rPr>
                            <m:t>2</m:t>
                          </m:r>
                        </m:e>
                      </m:rad>
                    </m:oMath>
                  </a14:m>
                  <a:r>
                    <a:rPr lang="bn-BD" sz="2400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  <a:sym typeface="Wingdings 3"/>
                    </a:rPr>
                    <a:t> ।</a:t>
                  </a:r>
                </a:p>
                <a:p>
                  <a:pPr marL="45720" indent="0">
                    <a:buNone/>
                  </a:pPr>
                  <a:r>
                    <a:rPr lang="bn-BD" sz="2400" dirty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  <a:sym typeface="Wingdings 3"/>
                    </a:rPr>
                    <a:t> (</a:t>
                  </a:r>
                  <a:r>
                    <a:rPr lang="bn-BD" sz="2400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  <a:sym typeface="Wingdings 3"/>
                    </a:rPr>
                    <a:t>ক) উপরোক্ত তথ্যগুলোকে দুইটি সমীকরণের  মাধ্যমে প্রকাশ কর।</a:t>
                  </a:r>
                </a:p>
                <a:p>
                  <a:pPr marL="45720" indent="0">
                    <a:buNone/>
                  </a:pPr>
                  <a:r>
                    <a:rPr lang="bn-BD" sz="2400" dirty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  <a:sym typeface="Wingdings 3"/>
                    </a:rPr>
                    <a:t> </a:t>
                  </a:r>
                  <a:r>
                    <a:rPr lang="bn-BD" sz="2400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  <a:sym typeface="Wingdings 3"/>
                    </a:rPr>
                    <a:t>(খ) ধারাটির  </a:t>
                  </a:r>
                  <a:r>
                    <a:rPr lang="en-US" sz="24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  <a:sym typeface="Wingdings 3"/>
                    </a:rPr>
                    <a:t>12</a:t>
                  </a:r>
                  <a:r>
                    <a:rPr lang="bn-BD" sz="2400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  <a:sym typeface="Wingdings 3"/>
                    </a:rPr>
                    <a:t>  তম পদ নির্ণয় কর।</a:t>
                  </a:r>
                </a:p>
                <a:p>
                  <a:pPr marL="45720" indent="0">
                    <a:buNone/>
                  </a:pPr>
                  <a:r>
                    <a:rPr lang="en-US" sz="2400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  <a:sym typeface="Wingdings 3"/>
                    </a:rPr>
                    <a:t> </a:t>
                  </a:r>
                  <a:r>
                    <a:rPr lang="bn-BD" sz="2400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  <a:sym typeface="Wingdings 3"/>
                    </a:rPr>
                    <a:t>(গ) ধারাটি নির্ণয় করে প্রথম সাতটি পদের সমষ্টি নির্ণয় কর।</a:t>
                  </a:r>
                  <a:endParaRPr lang="en-US" sz="24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  <a:sym typeface="Wingdings 3"/>
                  </a:endParaRPr>
                </a:p>
                <a:p>
                  <a:pPr marL="45720" indent="0">
                    <a:buNone/>
                  </a:pPr>
                  <a:endParaRPr lang="en-US" sz="36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2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3520" y="2681015"/>
                  <a:ext cx="7620000" cy="318638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956" t="-1894"/>
                  </a:stretch>
                </a:blipFill>
                <a:ln w="762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Round Same Side Corner Rectangle 4"/>
            <p:cNvSpPr/>
            <p:nvPr/>
          </p:nvSpPr>
          <p:spPr>
            <a:xfrm>
              <a:off x="547504" y="3172690"/>
              <a:ext cx="7985833" cy="2652070"/>
            </a:xfrm>
            <a:prstGeom prst="round2SameRect">
              <a:avLst>
                <a:gd name="adj1" fmla="val 16667"/>
                <a:gd name="adj2" fmla="val 10921"/>
              </a:avLst>
            </a:prstGeom>
            <a:noFill/>
            <a:ln w="762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Plaque 39"/>
          <p:cNvSpPr/>
          <p:nvPr/>
        </p:nvSpPr>
        <p:spPr>
          <a:xfrm>
            <a:off x="27710" y="152400"/>
            <a:ext cx="8991153" cy="838200"/>
          </a:xfrm>
          <a:prstGeom prst="plaque">
            <a:avLst>
              <a:gd name="adj" fmla="val 0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-12648" y="25075"/>
            <a:ext cx="9143428" cy="6750333"/>
            <a:chOff x="-11691" y="13855"/>
            <a:chExt cx="9072564" cy="6858000"/>
          </a:xfrm>
        </p:grpSpPr>
        <p:sp>
          <p:nvSpPr>
            <p:cNvPr id="42" name="Rectangle 41"/>
            <p:cNvSpPr/>
            <p:nvPr/>
          </p:nvSpPr>
          <p:spPr>
            <a:xfrm>
              <a:off x="-11691" y="13855"/>
              <a:ext cx="9072564" cy="6858000"/>
            </a:xfrm>
            <a:prstGeom prst="rect">
              <a:avLst/>
            </a:prstGeom>
            <a:noFill/>
            <a:ln w="193675"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24691" y="124686"/>
              <a:ext cx="8797638" cy="6636329"/>
            </a:xfrm>
            <a:prstGeom prst="rect">
              <a:avLst/>
            </a:prstGeom>
            <a:noFill/>
            <a:ln w="142875">
              <a:solidFill>
                <a:srgbClr val="FF9900"/>
              </a:solidFill>
            </a:ln>
            <a:effectLst>
              <a:reflection endPos="0" dist="50800" dir="5400000" sy="-100000" algn="bl" rotWithShape="0"/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2923086" y="62618"/>
            <a:ext cx="3200400" cy="76944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58553" y="308839"/>
            <a:ext cx="21189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সময় : ২ মিনিট</a:t>
            </a:r>
            <a:endParaRPr lang="en-US" sz="2000" b="1" dirty="0">
              <a:solidFill>
                <a:srgbClr val="00CC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35919" y="308839"/>
            <a:ext cx="21189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সময় : ২ মিনিট</a:t>
            </a:r>
            <a:endParaRPr lang="en-US" sz="2000" b="1" dirty="0">
              <a:solidFill>
                <a:srgbClr val="00CC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649" y="6477000"/>
            <a:ext cx="8153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NikoshLightBAN" pitchFamily="2" charset="0"/>
                <a:cs typeface="NikoshLightBAN" pitchFamily="2" charset="0"/>
              </a:rPr>
              <a:t>মোঃ</a:t>
            </a:r>
            <a:r>
              <a:rPr lang="en-US" dirty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>
                <a:latin typeface="NikoshLightBAN" pitchFamily="2" charset="0"/>
                <a:cs typeface="NikoshLightBAN" pitchFamily="2" charset="0"/>
              </a:rPr>
              <a:t>আসাদুল</a:t>
            </a:r>
            <a:r>
              <a:rPr lang="en-US" dirty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>
                <a:latin typeface="NikoshLightBAN" pitchFamily="2" charset="0"/>
                <a:cs typeface="NikoshLightBAN" pitchFamily="2" charset="0"/>
              </a:rPr>
              <a:t>ইসলাম</a:t>
            </a:r>
            <a:r>
              <a:rPr lang="en-US" dirty="0">
                <a:latin typeface="NikoshLightBAN" pitchFamily="2" charset="0"/>
                <a:cs typeface="NikoshLightBAN" pitchFamily="2" charset="0"/>
              </a:rPr>
              <a:t>(</a:t>
            </a:r>
            <a:r>
              <a:rPr lang="en-US" dirty="0" err="1">
                <a:latin typeface="NikoshLightBAN" pitchFamily="2" charset="0"/>
                <a:cs typeface="NikoshLightBAN" pitchFamily="2" charset="0"/>
              </a:rPr>
              <a:t>আসাদ</a:t>
            </a:r>
            <a:r>
              <a:rPr lang="en-US" dirty="0">
                <a:latin typeface="NikoshLightBAN" pitchFamily="2" charset="0"/>
                <a:cs typeface="NikoshLightBAN" pitchFamily="2" charset="0"/>
              </a:rPr>
              <a:t>)-</a:t>
            </a:r>
            <a:r>
              <a:rPr lang="en-US" dirty="0" err="1">
                <a:latin typeface="NikoshLightBAN" pitchFamily="2" charset="0"/>
                <a:cs typeface="NikoshLightBAN" pitchFamily="2" charset="0"/>
              </a:rPr>
              <a:t>সহকারী</a:t>
            </a:r>
            <a:r>
              <a:rPr lang="en-US" dirty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>
                <a:latin typeface="NikoshLightBAN" pitchFamily="2" charset="0"/>
                <a:cs typeface="NikoshLightBAN" pitchFamily="2" charset="0"/>
              </a:rPr>
              <a:t>শিক্ষক</a:t>
            </a:r>
            <a:r>
              <a:rPr lang="en-US" dirty="0">
                <a:latin typeface="NikoshLightBAN" pitchFamily="2" charset="0"/>
                <a:cs typeface="NikoshLightBAN" pitchFamily="2" charset="0"/>
              </a:rPr>
              <a:t> (</a:t>
            </a:r>
            <a:r>
              <a:rPr lang="en-US" dirty="0" err="1">
                <a:latin typeface="NikoshLightBAN" pitchFamily="2" charset="0"/>
                <a:cs typeface="NikoshLightBAN" pitchFamily="2" charset="0"/>
              </a:rPr>
              <a:t>গণিত</a:t>
            </a:r>
            <a:r>
              <a:rPr lang="en-US" dirty="0"/>
              <a:t>)</a:t>
            </a:r>
            <a:r>
              <a:rPr lang="bn-BD" dirty="0"/>
              <a:t>-</a:t>
            </a:r>
            <a:r>
              <a:rPr lang="bn-BD" dirty="0" smtClean="0"/>
              <a:t>০১৮১৪৮৬৮২৮৯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959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0371"/>
    </mc:Choice>
    <mc:Fallback xmlns="">
      <p:transition advTm="6037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37"/>
          <p:cNvSpPr/>
          <p:nvPr/>
        </p:nvSpPr>
        <p:spPr>
          <a:xfrm>
            <a:off x="825092" y="1187295"/>
            <a:ext cx="1537108" cy="1577404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115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</a:t>
            </a:r>
            <a:r>
              <a:rPr lang="en-US" sz="115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1150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2806292" y="937196"/>
            <a:ext cx="1537108" cy="1577404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11500" b="1" dirty="0" smtClean="0">
                <a:ln w="11430"/>
                <a:solidFill>
                  <a:srgbClr val="FF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ন্য</a:t>
            </a:r>
            <a:endParaRPr lang="en-US" sz="11500" b="1" dirty="0">
              <a:ln w="11430"/>
              <a:solidFill>
                <a:srgbClr val="FF33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4800600" y="914400"/>
            <a:ext cx="1537108" cy="1577404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11500" b="1" dirty="0" smtClean="0">
                <a:ln w="11430"/>
                <a:solidFill>
                  <a:srgbClr val="33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endParaRPr lang="en-US" sz="11500" b="1" dirty="0">
              <a:ln w="11430"/>
              <a:solidFill>
                <a:srgbClr val="3333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705600" y="914400"/>
            <a:ext cx="1537108" cy="1577404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11500" b="1" dirty="0" smtClean="0">
                <a:ln w="11430"/>
                <a:solidFill>
                  <a:srgbClr val="00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</a:t>
            </a:r>
            <a:endParaRPr lang="en-US" sz="11500" b="1" dirty="0">
              <a:ln w="11430"/>
              <a:solidFill>
                <a:srgbClr val="00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819400" y="2896850"/>
            <a:ext cx="3657600" cy="1446550"/>
          </a:xfrm>
          <a:prstGeom prst="rect">
            <a:avLst/>
          </a:prstGeom>
          <a:noFill/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সকলকে</a:t>
            </a:r>
            <a:endParaRPr lang="en-US" sz="8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5" name="Picture 2" descr="C:\Users\DOEL\Desktop\skin saver\PROVITE COMPUTER.ATATURK SCHOOL MARKET..IQBAL.01717990636 (42)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5107">
            <a:off x="494397" y="3124200"/>
            <a:ext cx="2879902" cy="287990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C:\Users\DOEL\Desktop\skin saver\PROVITE COMPUTER.ATATURK SCHOOL MARKET..IQBAL.01717990636 (42)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41990" flipH="1">
            <a:off x="6146837" y="3351708"/>
            <a:ext cx="2590800" cy="264314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Rectangle 46"/>
          <p:cNvSpPr/>
          <p:nvPr/>
        </p:nvSpPr>
        <p:spPr>
          <a:xfrm>
            <a:off x="432171" y="304800"/>
            <a:ext cx="8435830" cy="5701145"/>
          </a:xfrm>
          <a:prstGeom prst="rect">
            <a:avLst/>
          </a:prstGeom>
          <a:noFill/>
          <a:ln w="314325" cmpd="sng"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6169400"/>
            <a:ext cx="8763000" cy="538407"/>
          </a:xfrm>
          <a:prstGeom prst="rect">
            <a:avLst/>
          </a:prstGeom>
          <a:noFill/>
          <a:ln w="38100" cmpd="thickThin">
            <a:noFill/>
            <a:prstDash val="dashDot"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bn-BD" sz="2400" b="1" dirty="0">
              <a:solidFill>
                <a:srgbClr val="FF33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32171" y="6438603"/>
            <a:ext cx="8330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NikoshLightBAN" pitchFamily="2" charset="0"/>
                <a:cs typeface="NikoshLightBAN" pitchFamily="2" charset="0"/>
              </a:rPr>
              <a:t>মোঃ</a:t>
            </a:r>
            <a:r>
              <a:rPr lang="en-US" dirty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>
                <a:latin typeface="NikoshLightBAN" pitchFamily="2" charset="0"/>
                <a:cs typeface="NikoshLightBAN" pitchFamily="2" charset="0"/>
              </a:rPr>
              <a:t>আসাদুল</a:t>
            </a:r>
            <a:r>
              <a:rPr lang="en-US" dirty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>
                <a:latin typeface="NikoshLightBAN" pitchFamily="2" charset="0"/>
                <a:cs typeface="NikoshLightBAN" pitchFamily="2" charset="0"/>
              </a:rPr>
              <a:t>ইসলাম</a:t>
            </a:r>
            <a:r>
              <a:rPr lang="en-US" dirty="0">
                <a:latin typeface="NikoshLightBAN" pitchFamily="2" charset="0"/>
                <a:cs typeface="NikoshLightBAN" pitchFamily="2" charset="0"/>
              </a:rPr>
              <a:t>(</a:t>
            </a:r>
            <a:r>
              <a:rPr lang="en-US" dirty="0" err="1">
                <a:latin typeface="NikoshLightBAN" pitchFamily="2" charset="0"/>
                <a:cs typeface="NikoshLightBAN" pitchFamily="2" charset="0"/>
              </a:rPr>
              <a:t>আসাদ</a:t>
            </a:r>
            <a:r>
              <a:rPr lang="en-US" dirty="0">
                <a:latin typeface="NikoshLightBAN" pitchFamily="2" charset="0"/>
                <a:cs typeface="NikoshLightBAN" pitchFamily="2" charset="0"/>
              </a:rPr>
              <a:t>)-</a:t>
            </a:r>
            <a:r>
              <a:rPr lang="en-US" dirty="0" err="1">
                <a:latin typeface="NikoshLightBAN" pitchFamily="2" charset="0"/>
                <a:cs typeface="NikoshLightBAN" pitchFamily="2" charset="0"/>
              </a:rPr>
              <a:t>সহকারী</a:t>
            </a:r>
            <a:r>
              <a:rPr lang="en-US" dirty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dirty="0" err="1">
                <a:latin typeface="NikoshLightBAN" pitchFamily="2" charset="0"/>
                <a:cs typeface="NikoshLightBAN" pitchFamily="2" charset="0"/>
              </a:rPr>
              <a:t>শিক্ষক</a:t>
            </a:r>
            <a:r>
              <a:rPr lang="en-US" dirty="0">
                <a:latin typeface="NikoshLightBAN" pitchFamily="2" charset="0"/>
                <a:cs typeface="NikoshLightBAN" pitchFamily="2" charset="0"/>
              </a:rPr>
              <a:t> (</a:t>
            </a:r>
            <a:r>
              <a:rPr lang="en-US" dirty="0" err="1">
                <a:latin typeface="NikoshLightBAN" pitchFamily="2" charset="0"/>
                <a:cs typeface="NikoshLightBAN" pitchFamily="2" charset="0"/>
              </a:rPr>
              <a:t>গণিত</a:t>
            </a:r>
            <a:r>
              <a:rPr lang="en-US" dirty="0"/>
              <a:t>)</a:t>
            </a:r>
            <a:r>
              <a:rPr lang="bn-BD" dirty="0"/>
              <a:t>-</a:t>
            </a:r>
            <a:r>
              <a:rPr lang="bn-BD" dirty="0" smtClean="0"/>
              <a:t>০১৮১৪৮৬৮২৮৯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8892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457">
        <p14:flythrough/>
      </p:transition>
    </mc:Choice>
    <mc:Fallback xmlns="">
      <p:transition spd="slow" advTm="345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42" grpId="0"/>
      <p:bldP spid="47" grpId="0" animBg="1"/>
      <p:bldP spid="12" grpId="0"/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3|3|2.5|2.2|12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512</Words>
  <Application>Microsoft Office PowerPoint</Application>
  <PresentationFormat>On-screen Show (4:3)</PresentationFormat>
  <Paragraphs>81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asadwl islam</dc:creator>
  <cp:lastModifiedBy>ASUS-PC</cp:lastModifiedBy>
  <cp:revision>5</cp:revision>
  <dcterms:created xsi:type="dcterms:W3CDTF">2006-08-16T00:00:00Z</dcterms:created>
  <dcterms:modified xsi:type="dcterms:W3CDTF">2020-10-08T12:13:47Z</dcterms:modified>
</cp:coreProperties>
</file>