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592A5-0AC7-493D-8B10-73BD28E73D4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028CD-450E-47F3-A81E-0CEE68C57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1478-9CDE-4E27-8741-09CC06E48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mera 3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বাহুভেদে ও কোণ ভেদে বিভিন্ন প্রকার ত্রিভুজ এঁকে চাঁদার সাহায্যে পরিমাপ করে এর কোণ গুলোর সমষ্টি নিম্ন লিখিত ছকে দেখাও।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14600"/>
          <a:ext cx="8305800" cy="3474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57887"/>
                <a:gridCol w="1209583"/>
                <a:gridCol w="967666"/>
                <a:gridCol w="1128944"/>
                <a:gridCol w="2741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ত্রিভুজের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B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C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তিনকোণের সমষ্টি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সমকোণী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ত্রিভুজ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15"/>
          <p:cNvGrpSpPr/>
          <p:nvPr/>
        </p:nvGrpSpPr>
        <p:grpSpPr>
          <a:xfrm>
            <a:off x="2819400" y="2665412"/>
            <a:ext cx="2286000" cy="231776"/>
            <a:chOff x="2819400" y="2665412"/>
            <a:chExt cx="2286000" cy="23177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819400" y="2894012"/>
              <a:ext cx="228600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781300" y="2703512"/>
              <a:ext cx="228600" cy="1524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76800" y="28940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838700" y="2703512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2895600"/>
              <a:ext cx="228600" cy="15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848100" y="2705100"/>
              <a:ext cx="228600" cy="1524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2028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ত্রিভুজের কোণের অনুসিদ্ধন্ত গুলো 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937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ত্রিভুজ।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ত্রিভুজটির একটি মধ্যমা নির্ণয়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চিত্রসহ ত্রিভুজটির বহিঃস্থ ও অন্তঃস্থ কোণের সংজ্ঞা লিখ।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প্রমাণ কর যে, ত্রিভুজটির তিন কোণের সমষ্টি দুই সমকোণ।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5288340"/>
            <a:ext cx="8839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SutonnyMJ" pitchFamily="2" charset="0"/>
                <a:cs typeface="NikoshBAN" pitchFamily="2" charset="0"/>
              </a:rPr>
              <a:t>mevB‡K</a:t>
            </a:r>
            <a:r>
              <a:rPr lang="bn-BD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mera 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"/>
            <a:ext cx="6553199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65162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479472" y="15807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6477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3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599">
        <p14:window dir="vert"/>
      </p:transition>
    </mc:Choice>
    <mc:Fallback xmlns="">
      <p:transition spd="slow" advTm="12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838200"/>
            <a:ext cx="415049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৭ম শ্রেণি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গণিত-৯ম অধ্যায়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 অন্তঃস্থ ও বহিঃস্থ কোণ বর্ণনা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মধ্যমার সংজ্ঞা বলতে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ত্রিভুজের মৌলিক উপপাদ্য প্রমাণ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প্রকার ত্রিভুজের তিন কোণের সমষ্টি নির্ণয় করতে পারবে।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মধ্যমাঃ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ABC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ত্রিভুজের শীর্ষবিন্দু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থেকে বিপরীত 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BC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মধ্যবিন্দু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পর্যন্ত অঙ্কিত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AD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রেখাংশকে মধ্যমা বলে।</a:t>
            </a:r>
            <a:endParaRPr lang="en-US" sz="3200" dirty="0"/>
          </a:p>
        </p:txBody>
      </p:sp>
      <p:grpSp>
        <p:nvGrpSpPr>
          <p:cNvPr id="2" name="Group 21"/>
          <p:cNvGrpSpPr/>
          <p:nvPr/>
        </p:nvGrpSpPr>
        <p:grpSpPr>
          <a:xfrm>
            <a:off x="6477000" y="914400"/>
            <a:ext cx="2441698" cy="2426732"/>
            <a:chOff x="6477000" y="1295400"/>
            <a:chExt cx="2441698" cy="2426732"/>
          </a:xfrm>
        </p:grpSpPr>
        <p:sp>
          <p:nvSpPr>
            <p:cNvPr id="7" name="Isosceles Triangle 6"/>
            <p:cNvSpPr/>
            <p:nvPr/>
          </p:nvSpPr>
          <p:spPr>
            <a:xfrm>
              <a:off x="6705600" y="1600200"/>
              <a:ext cx="1981200" cy="19050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1295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276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10600" y="3352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5638800" y="3059668"/>
            <a:ext cx="2362200" cy="1588532"/>
            <a:chOff x="6477000" y="1037880"/>
            <a:chExt cx="2441698" cy="2684252"/>
          </a:xfrm>
        </p:grpSpPr>
        <p:sp>
          <p:nvSpPr>
            <p:cNvPr id="24" name="Isosceles Triangle 23"/>
            <p:cNvSpPr/>
            <p:nvPr/>
          </p:nvSpPr>
          <p:spPr>
            <a:xfrm>
              <a:off x="6705600" y="1600200"/>
              <a:ext cx="1981200" cy="19050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43800" y="1037880"/>
              <a:ext cx="31771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7000" y="3276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0600" y="3352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6477000" y="5029200"/>
            <a:ext cx="2362200" cy="1588532"/>
            <a:chOff x="6477000" y="1037880"/>
            <a:chExt cx="2441698" cy="2684252"/>
          </a:xfrm>
        </p:grpSpPr>
        <p:sp>
          <p:nvSpPr>
            <p:cNvPr id="30" name="Isosceles Triangle 29"/>
            <p:cNvSpPr/>
            <p:nvPr/>
          </p:nvSpPr>
          <p:spPr>
            <a:xfrm>
              <a:off x="6705600" y="1600200"/>
              <a:ext cx="1981200" cy="19050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3800" y="1037880"/>
              <a:ext cx="31771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7000" y="3276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10600" y="3352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304800" y="6268998"/>
            <a:ext cx="4336477" cy="589002"/>
            <a:chOff x="273051" y="5877818"/>
            <a:chExt cx="4336477" cy="589002"/>
          </a:xfrm>
        </p:grpSpPr>
        <p:sp>
          <p:nvSpPr>
            <p:cNvPr id="28" name="TextBox 27"/>
            <p:cNvSpPr txBox="1"/>
            <p:nvPr/>
          </p:nvSpPr>
          <p:spPr>
            <a:xfrm>
              <a:off x="273051" y="5877818"/>
              <a:ext cx="1075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অর্থাৎ,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33"/>
            <p:cNvGrpSpPr/>
            <p:nvPr/>
          </p:nvGrpSpPr>
          <p:grpSpPr>
            <a:xfrm>
              <a:off x="762000" y="5943600"/>
              <a:ext cx="3847528" cy="523220"/>
              <a:chOff x="0" y="6334780"/>
              <a:chExt cx="3847528" cy="52322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0" y="6334780"/>
                <a:ext cx="38475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A+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+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180</a:t>
                </a:r>
                <a:r>
                  <a:rPr lang="bn-BD" sz="2800" baseline="30000" dirty="0" smtClean="0">
                    <a:latin typeface="Times New Roman" pitchFamily="18" charset="0"/>
                    <a:cs typeface="NikoshBAN" pitchFamily="2" charset="0"/>
                  </a:rPr>
                  <a:t>০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95"/>
              <p:cNvGrpSpPr/>
              <p:nvPr/>
            </p:nvGrpSpPr>
            <p:grpSpPr>
              <a:xfrm>
                <a:off x="409136" y="6443388"/>
                <a:ext cx="228600" cy="230188"/>
                <a:chOff x="1600200" y="6172200"/>
                <a:chExt cx="228600" cy="23018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00200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1562100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6" name="Group 126"/>
              <p:cNvGrpSpPr/>
              <p:nvPr/>
            </p:nvGrpSpPr>
            <p:grpSpPr>
              <a:xfrm>
                <a:off x="1981200" y="6433208"/>
                <a:ext cx="228600" cy="230188"/>
                <a:chOff x="1738532" y="6172200"/>
                <a:chExt cx="228600" cy="2301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38532" y="6400800"/>
                  <a:ext cx="228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1700432" y="6210300"/>
                  <a:ext cx="228600" cy="152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7" name="Group 129"/>
              <p:cNvGrpSpPr/>
              <p:nvPr/>
            </p:nvGrpSpPr>
            <p:grpSpPr>
              <a:xfrm>
                <a:off x="1151208" y="6428936"/>
                <a:ext cx="228600" cy="230188"/>
                <a:chOff x="1600200" y="6172200"/>
                <a:chExt cx="228600" cy="23018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200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1562100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</p:grpSp>
      <p:grpSp>
        <p:nvGrpSpPr>
          <p:cNvPr id="18" name="Group 46"/>
          <p:cNvGrpSpPr/>
          <p:nvPr/>
        </p:nvGrpSpPr>
        <p:grpSpPr>
          <a:xfrm>
            <a:off x="7521266" y="914400"/>
            <a:ext cx="340250" cy="2579132"/>
            <a:chOff x="7521266" y="914400"/>
            <a:chExt cx="340250" cy="2579132"/>
          </a:xfrm>
        </p:grpSpPr>
        <p:sp>
          <p:nvSpPr>
            <p:cNvPr id="11" name="TextBox 10"/>
            <p:cNvSpPr txBox="1"/>
            <p:nvPr/>
          </p:nvSpPr>
          <p:spPr>
            <a:xfrm>
              <a:off x="7521266" y="3124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endCxn id="11" idx="0"/>
            </p:cNvCxnSpPr>
            <p:nvPr/>
          </p:nvCxnSpPr>
          <p:spPr>
            <a:xfrm rot="5400000">
              <a:off x="6755465" y="2182665"/>
              <a:ext cx="1871004" cy="120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543800" y="914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0" y="990600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ত্রিভুজে তিনটি মধ্যমা থাকে। </a:t>
            </a:r>
            <a:endParaRPr lang="en-US" sz="3600" dirty="0"/>
          </a:p>
        </p:txBody>
      </p:sp>
      <p:grpSp>
        <p:nvGrpSpPr>
          <p:cNvPr id="19" name="Group 48"/>
          <p:cNvGrpSpPr/>
          <p:nvPr/>
        </p:nvGrpSpPr>
        <p:grpSpPr>
          <a:xfrm rot="18050463">
            <a:off x="7437867" y="1408067"/>
            <a:ext cx="937716" cy="2440551"/>
            <a:chOff x="7354638" y="1551930"/>
            <a:chExt cx="697852" cy="2444387"/>
          </a:xfrm>
        </p:grpSpPr>
        <p:sp>
          <p:nvSpPr>
            <p:cNvPr id="50" name="TextBox 49"/>
            <p:cNvSpPr txBox="1"/>
            <p:nvPr/>
          </p:nvSpPr>
          <p:spPr>
            <a:xfrm rot="3537389">
              <a:off x="7532314" y="3632498"/>
              <a:ext cx="384065" cy="34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3537389">
              <a:off x="6955405" y="2463902"/>
              <a:ext cx="1496317" cy="6978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3549537">
              <a:off x="7427335" y="1638280"/>
              <a:ext cx="470464" cy="29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sz="2000" dirty="0"/>
            </a:p>
          </p:txBody>
        </p:sp>
      </p:grpSp>
      <p:grpSp>
        <p:nvGrpSpPr>
          <p:cNvPr id="20" name="Group 61"/>
          <p:cNvGrpSpPr/>
          <p:nvPr/>
        </p:nvGrpSpPr>
        <p:grpSpPr>
          <a:xfrm>
            <a:off x="6477000" y="1905000"/>
            <a:ext cx="1973276" cy="1493969"/>
            <a:chOff x="6477000" y="2525136"/>
            <a:chExt cx="1973276" cy="1493969"/>
          </a:xfrm>
        </p:grpSpPr>
        <p:cxnSp>
          <p:nvCxnSpPr>
            <p:cNvPr id="57" name="Straight Connector 56"/>
            <p:cNvCxnSpPr/>
            <p:nvPr/>
          </p:nvCxnSpPr>
          <p:spPr>
            <a:xfrm rot="6951154">
              <a:off x="6706817" y="2803263"/>
              <a:ext cx="1493969" cy="937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477000" y="35052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53400" y="25908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0" y="1524000"/>
            <a:ext cx="5715000" cy="2062103"/>
            <a:chOff x="0" y="1524000"/>
            <a:chExt cx="5715000" cy="2062103"/>
          </a:xfrm>
        </p:grpSpPr>
        <p:sp>
          <p:nvSpPr>
            <p:cNvPr id="63" name="TextBox 62"/>
            <p:cNvSpPr txBox="1"/>
            <p:nvPr/>
          </p:nvSpPr>
          <p:spPr>
            <a:xfrm>
              <a:off x="0" y="1524000"/>
              <a:ext cx="5715000" cy="206210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বহিঃস্থ কোণঃ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ত্রিভুজের একটি বাহুকে বর্ধিত করলে যে কোণ উৎপন্ন হয় তাকে ত্রিভুজের বহিঃস্থ কোণ বলে।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ACD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ত্রিভুজের বহিঃস্থ কোণ।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2410264" y="2665412"/>
              <a:ext cx="228600" cy="230188"/>
              <a:chOff x="3962400" y="2971800"/>
              <a:chExt cx="228600" cy="23018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3962400" y="32004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3924300" y="30099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3" name="Group 74"/>
          <p:cNvGrpSpPr/>
          <p:nvPr/>
        </p:nvGrpSpPr>
        <p:grpSpPr>
          <a:xfrm>
            <a:off x="7662753" y="4509868"/>
            <a:ext cx="1481247" cy="369332"/>
            <a:chOff x="7662753" y="5334000"/>
            <a:chExt cx="1481247" cy="369332"/>
          </a:xfrm>
        </p:grpSpPr>
        <p:cxnSp>
          <p:nvCxnSpPr>
            <p:cNvPr id="69" name="Straight Connector 68"/>
            <p:cNvCxnSpPr/>
            <p:nvPr/>
          </p:nvCxnSpPr>
          <p:spPr>
            <a:xfrm rot="5400000" flipH="1" flipV="1">
              <a:off x="8397543" y="4599210"/>
              <a:ext cx="11668" cy="14812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16666" y="53340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80" name="Arc 79"/>
          <p:cNvSpPr/>
          <p:nvPr/>
        </p:nvSpPr>
        <p:spPr>
          <a:xfrm rot="17754691">
            <a:off x="7543800" y="4016941"/>
            <a:ext cx="609600" cy="685800"/>
          </a:xfrm>
          <a:prstGeom prst="arc">
            <a:avLst>
              <a:gd name="adj1" fmla="val 16200000"/>
              <a:gd name="adj2" fmla="val 54477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82"/>
          <p:cNvGrpSpPr/>
          <p:nvPr/>
        </p:nvGrpSpPr>
        <p:grpSpPr>
          <a:xfrm>
            <a:off x="6106733" y="3454999"/>
            <a:ext cx="916229" cy="1084944"/>
            <a:chOff x="6106733" y="3454999"/>
            <a:chExt cx="916229" cy="1084944"/>
          </a:xfrm>
        </p:grpSpPr>
        <p:sp>
          <p:nvSpPr>
            <p:cNvPr id="81" name="Arc 80"/>
            <p:cNvSpPr/>
            <p:nvPr/>
          </p:nvSpPr>
          <p:spPr>
            <a:xfrm rot="20092886">
              <a:off x="6106733" y="4186175"/>
              <a:ext cx="229849" cy="353768"/>
            </a:xfrm>
            <a:prstGeom prst="arc">
              <a:avLst>
                <a:gd name="adj1" fmla="val 16200000"/>
                <a:gd name="adj2" fmla="val 544774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200159">
              <a:off x="6665286" y="3393362"/>
              <a:ext cx="296039" cy="419313"/>
            </a:xfrm>
            <a:prstGeom prst="arc">
              <a:avLst>
                <a:gd name="adj1" fmla="val 16200000"/>
                <a:gd name="adj2" fmla="val 544774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06"/>
          <p:cNvGrpSpPr/>
          <p:nvPr/>
        </p:nvGrpSpPr>
        <p:grpSpPr>
          <a:xfrm>
            <a:off x="0" y="3505200"/>
            <a:ext cx="5715000" cy="2308324"/>
            <a:chOff x="0" y="3505200"/>
            <a:chExt cx="5715000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0" y="3505200"/>
              <a:ext cx="5715000" cy="23083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অন্তঃস্থ কোণঃ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ত্রিভুজের  বহিঃস্থ কোণের সন্নিহিত কোণ ছাড়া অপর দুই কোণকে অন্তঃস্থ কোণ বলে।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A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B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দুইটি অন্তঃস্থ কোণ।</a:t>
              </a:r>
              <a:endParaRPr lang="en-US" sz="3200" dirty="0"/>
            </a:p>
          </p:txBody>
        </p:sp>
        <p:grpSp>
          <p:nvGrpSpPr>
            <p:cNvPr id="36" name="Group 101"/>
            <p:cNvGrpSpPr/>
            <p:nvPr/>
          </p:nvGrpSpPr>
          <p:grpSpPr>
            <a:xfrm>
              <a:off x="2743200" y="4800600"/>
              <a:ext cx="228600" cy="230188"/>
              <a:chOff x="2743200" y="4800600"/>
              <a:chExt cx="228600" cy="230188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2743200" y="50292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705100" y="48387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37" name="Group 100"/>
            <p:cNvGrpSpPr/>
            <p:nvPr/>
          </p:nvGrpSpPr>
          <p:grpSpPr>
            <a:xfrm>
              <a:off x="3657600" y="4800600"/>
              <a:ext cx="228600" cy="230188"/>
              <a:chOff x="3429000" y="4800600"/>
              <a:chExt cx="228600" cy="23018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3429000" y="50292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3390900" y="48387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103" name="Arc 102"/>
          <p:cNvSpPr/>
          <p:nvPr/>
        </p:nvSpPr>
        <p:spPr>
          <a:xfrm rot="5200159">
            <a:off x="7495279" y="5374562"/>
            <a:ext cx="296039" cy="419313"/>
          </a:xfrm>
          <a:prstGeom prst="arc">
            <a:avLst>
              <a:gd name="adj1" fmla="val 16200000"/>
              <a:gd name="adj2" fmla="val 54477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20092886">
            <a:off x="6922218" y="6142125"/>
            <a:ext cx="229849" cy="353768"/>
          </a:xfrm>
          <a:prstGeom prst="arc">
            <a:avLst>
              <a:gd name="adj1" fmla="val 16200000"/>
              <a:gd name="adj2" fmla="val 54477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2050525">
            <a:off x="8076595" y="6076547"/>
            <a:ext cx="317026" cy="419313"/>
          </a:xfrm>
          <a:prstGeom prst="arc">
            <a:avLst>
              <a:gd name="adj1" fmla="val 16200000"/>
              <a:gd name="adj2" fmla="val 54477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0" y="5715000"/>
            <a:ext cx="5715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জানি, ত্রিভুজের তিন কোণের সমষ্টি ১৮০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/>
      <p:bldP spid="80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773008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১।মধ্যমা কাকে বলে?</a:t>
            </a:r>
          </a:p>
          <a:p>
            <a:r>
              <a:rPr lang="bn-BD" sz="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২। ত্রিভুজের মধ্যমা কয়টি?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ত্রিভুজের বহিঃস্থ কোণ কাকে বলে?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ত্রিভুজের অন্তঃস্থ কোণ কাকে বলে?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/>
          <p:cNvPicPr>
            <a:picLocks noChangeAspect="1" noChangeArrowheads="1"/>
          </p:cNvPicPr>
          <p:nvPr/>
        </p:nvPicPr>
        <p:blipFill>
          <a:blip r:embed="rId2" cstate="print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2999" y="-609600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3657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প্রমাণ কর যে, ত্রিভুজের তিন কোণের সমষ্টি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bn-BD" sz="3200" baseline="30000" dirty="0" smtClean="0">
                <a:latin typeface="Times New Roman" pitchFamily="18" charset="0"/>
                <a:cs typeface="NikoshBAN" pitchFamily="2" charset="0"/>
              </a:rPr>
              <a:t>০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6553200" y="1524000"/>
            <a:ext cx="2617284" cy="461665"/>
            <a:chOff x="3962400" y="2667000"/>
            <a:chExt cx="2617284" cy="4616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962400" y="2743200"/>
              <a:ext cx="2514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72200" y="26670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733800" y="-152400"/>
            <a:ext cx="2980650" cy="2133600"/>
            <a:chOff x="1143000" y="990600"/>
            <a:chExt cx="2980650" cy="21336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2705100" y="1485900"/>
              <a:ext cx="1371600" cy="1143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"/>
            <p:cNvGrpSpPr/>
            <p:nvPr/>
          </p:nvGrpSpPr>
          <p:grpSpPr>
            <a:xfrm>
              <a:off x="1143000" y="990600"/>
              <a:ext cx="2980650" cy="2133600"/>
              <a:chOff x="1143000" y="990600"/>
              <a:chExt cx="2980650" cy="2133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447800" y="2743200"/>
                <a:ext cx="2514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447800" y="1371600"/>
                <a:ext cx="1371600" cy="137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590800" y="9906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33800" y="266253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43000" y="25146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157"/>
          <p:cNvGrpSpPr/>
          <p:nvPr/>
        </p:nvGrpSpPr>
        <p:grpSpPr>
          <a:xfrm>
            <a:off x="76200" y="1828800"/>
            <a:ext cx="9144000" cy="523220"/>
            <a:chOff x="152400" y="1905000"/>
            <a:chExt cx="91440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190500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NikoshBAN" pitchFamily="2" charset="0"/>
                </a:rPr>
                <a:t>                               </a:t>
              </a:r>
              <a:r>
                <a:rPr lang="bn-BD" sz="2800" dirty="0" smtClean="0">
                  <a:latin typeface="Times New Roman" pitchFamily="18" charset="0"/>
                  <a:cs typeface="NikoshBAN" pitchFamily="2" charset="0"/>
                </a:rPr>
                <a:t>প্রমাণ করতে হবে যে,</a:t>
              </a:r>
              <a:r>
                <a:rPr lang="en-US" sz="2800" dirty="0" smtClean="0">
                  <a:latin typeface="Times New Roman" pitchFamily="18" charset="0"/>
                  <a:cs typeface="NikoshBAN" pitchFamily="2" charset="0"/>
                </a:rPr>
                <a:t>    A+   B+   C=</a:t>
              </a:r>
              <a:r>
                <a:rPr lang="bn-BD" sz="2800" dirty="0" smtClean="0">
                  <a:latin typeface="Times New Roman" pitchFamily="18" charset="0"/>
                  <a:cs typeface="NikoshBAN" pitchFamily="2" charset="0"/>
                </a:rPr>
                <a:t>দুই সমকোণ।</a:t>
              </a:r>
              <a:r>
                <a:rPr lang="en-US" sz="28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5334000" y="2007748"/>
              <a:ext cx="228600" cy="230188"/>
              <a:chOff x="7162800" y="3380936"/>
              <a:chExt cx="228600" cy="2301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7162800" y="3609536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7124700" y="3419036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42"/>
            <p:cNvGrpSpPr/>
            <p:nvPr/>
          </p:nvGrpSpPr>
          <p:grpSpPr>
            <a:xfrm>
              <a:off x="6781800" y="1979612"/>
              <a:ext cx="228600" cy="230188"/>
              <a:chOff x="1676400" y="6172200"/>
              <a:chExt cx="228600" cy="2301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6764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16383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45"/>
            <p:cNvGrpSpPr/>
            <p:nvPr/>
          </p:nvGrpSpPr>
          <p:grpSpPr>
            <a:xfrm>
              <a:off x="6067864" y="2007748"/>
              <a:ext cx="228600" cy="230188"/>
              <a:chOff x="1648264" y="6200336"/>
              <a:chExt cx="228600" cy="23018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648264" y="6428936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610164" y="6238436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>
            <a:off x="0" y="2362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অংকনঃ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বাহুকে পর্যন্ত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বর্ধিত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52"/>
          <p:cNvGrpSpPr/>
          <p:nvPr/>
        </p:nvGrpSpPr>
        <p:grpSpPr>
          <a:xfrm>
            <a:off x="3810000" y="-4465"/>
            <a:ext cx="1905000" cy="1985665"/>
            <a:chOff x="7077750" y="609600"/>
            <a:chExt cx="1905000" cy="1985665"/>
          </a:xfrm>
        </p:grpSpPr>
        <p:grpSp>
          <p:nvGrpSpPr>
            <p:cNvPr id="22" name="Group 50"/>
            <p:cNvGrpSpPr/>
            <p:nvPr/>
          </p:nvGrpSpPr>
          <p:grpSpPr>
            <a:xfrm>
              <a:off x="7306350" y="609600"/>
              <a:ext cx="1676400" cy="1600200"/>
              <a:chOff x="3877350" y="1143000"/>
              <a:chExt cx="1676400" cy="1600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3877350" y="1371600"/>
                <a:ext cx="1371600" cy="137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181532" y="114300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077750" y="2133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025679" y="2362200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বাহুর সমান্তরাল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আঁকি। 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281940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প্রমানঃ যেহেতু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/>
                <a:cs typeface="Times New Roman"/>
              </a:rPr>
              <a:t>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তাদের ছেদক।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5281386" y="342901"/>
            <a:ext cx="13716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63"/>
          <p:cNvGrpSpPr/>
          <p:nvPr/>
        </p:nvGrpSpPr>
        <p:grpSpPr>
          <a:xfrm>
            <a:off x="3733800" y="-156865"/>
            <a:ext cx="1855284" cy="1985665"/>
            <a:chOff x="1524000" y="990600"/>
            <a:chExt cx="1855284" cy="1985665"/>
          </a:xfrm>
        </p:grpSpPr>
        <p:cxnSp>
          <p:nvCxnSpPr>
            <p:cNvPr id="58" name="Straight Connector 57"/>
            <p:cNvCxnSpPr/>
            <p:nvPr/>
          </p:nvCxnSpPr>
          <p:spPr>
            <a:xfrm rot="5400000" flipH="1" flipV="1">
              <a:off x="1828800" y="1371600"/>
              <a:ext cx="1371600" cy="1371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24000" y="2514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71800" y="9906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Arc 59"/>
          <p:cNvSpPr/>
          <p:nvPr/>
        </p:nvSpPr>
        <p:spPr>
          <a:xfrm rot="5400000">
            <a:off x="5265057" y="235857"/>
            <a:ext cx="243114" cy="381000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16200000">
            <a:off x="6374500" y="1221035"/>
            <a:ext cx="381000" cy="377329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2954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0" y="3733800"/>
            <a:ext cx="588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আবার,যেহেতু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/>
                <a:cs typeface="Times New Roman"/>
              </a:rPr>
              <a:t>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তাদের ছেদক।</a:t>
            </a:r>
            <a:endParaRPr lang="en-US" sz="3200" dirty="0"/>
          </a:p>
        </p:txBody>
      </p:sp>
      <p:grpSp>
        <p:nvGrpSpPr>
          <p:cNvPr id="24" name="Group 75"/>
          <p:cNvGrpSpPr/>
          <p:nvPr/>
        </p:nvGrpSpPr>
        <p:grpSpPr>
          <a:xfrm>
            <a:off x="4038600" y="1524000"/>
            <a:ext cx="5131884" cy="461665"/>
            <a:chOff x="1600200" y="2819400"/>
            <a:chExt cx="5131884" cy="461665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600200" y="2895600"/>
              <a:ext cx="2514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72"/>
            <p:cNvGrpSpPr/>
            <p:nvPr/>
          </p:nvGrpSpPr>
          <p:grpSpPr>
            <a:xfrm>
              <a:off x="4114800" y="2819400"/>
              <a:ext cx="2617284" cy="461665"/>
              <a:chOff x="3962400" y="2667000"/>
              <a:chExt cx="2617284" cy="461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3962400" y="2743200"/>
                <a:ext cx="2514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6172200" y="26670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Arc 85"/>
          <p:cNvSpPr/>
          <p:nvPr/>
        </p:nvSpPr>
        <p:spPr>
          <a:xfrm rot="21153140">
            <a:off x="4193071" y="1340322"/>
            <a:ext cx="262993" cy="273014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21153140">
            <a:off x="6682758" y="1340321"/>
            <a:ext cx="262993" cy="273014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7200" y="4596825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)+(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করে,  </a:t>
            </a:r>
            <a:endParaRPr lang="en-US" sz="3200" dirty="0"/>
          </a:p>
        </p:txBody>
      </p:sp>
      <p:grpSp>
        <p:nvGrpSpPr>
          <p:cNvPr id="26" name="Group 107"/>
          <p:cNvGrpSpPr/>
          <p:nvPr/>
        </p:nvGrpSpPr>
        <p:grpSpPr>
          <a:xfrm>
            <a:off x="914400" y="3276600"/>
            <a:ext cx="1181849" cy="584775"/>
            <a:chOff x="2743200" y="5334000"/>
            <a:chExt cx="1181849" cy="584775"/>
          </a:xfrm>
        </p:grpSpPr>
        <p:sp>
          <p:nvSpPr>
            <p:cNvPr id="89" name="TextBox 88"/>
            <p:cNvSpPr txBox="1"/>
            <p:nvPr/>
          </p:nvSpPr>
          <p:spPr>
            <a:xfrm>
              <a:off x="2895600" y="5334000"/>
              <a:ext cx="1029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BAC</a:t>
              </a:r>
              <a:endParaRPr lang="en-US" sz="3200" dirty="0"/>
            </a:p>
          </p:txBody>
        </p:sp>
        <p:grpSp>
          <p:nvGrpSpPr>
            <p:cNvPr id="27" name="Group 98"/>
            <p:cNvGrpSpPr/>
            <p:nvPr/>
          </p:nvGrpSpPr>
          <p:grpSpPr>
            <a:xfrm>
              <a:off x="2743200" y="5486400"/>
              <a:ext cx="228600" cy="230188"/>
              <a:chOff x="1600200" y="6172200"/>
              <a:chExt cx="228600" cy="230188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8" name="Group 109"/>
          <p:cNvGrpSpPr/>
          <p:nvPr/>
        </p:nvGrpSpPr>
        <p:grpSpPr>
          <a:xfrm>
            <a:off x="381000" y="4114800"/>
            <a:ext cx="1568058" cy="584775"/>
            <a:chOff x="3962400" y="5562600"/>
            <a:chExt cx="1568058" cy="584775"/>
          </a:xfrm>
        </p:grpSpPr>
        <p:grpSp>
          <p:nvGrpSpPr>
            <p:cNvPr id="29" name="Group 104"/>
            <p:cNvGrpSpPr/>
            <p:nvPr/>
          </p:nvGrpSpPr>
          <p:grpSpPr>
            <a:xfrm>
              <a:off x="4329332" y="5733340"/>
              <a:ext cx="228600" cy="230188"/>
              <a:chOff x="1600200" y="6172200"/>
              <a:chExt cx="228600" cy="230188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09" name="TextBox 108"/>
            <p:cNvSpPr txBox="1"/>
            <p:nvPr/>
          </p:nvSpPr>
          <p:spPr>
            <a:xfrm>
              <a:off x="3962400" y="5562600"/>
              <a:ext cx="15680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Times New Roman" pitchFamily="18" charset="0"/>
                  <a:cs typeface="Times New Roman" pitchFamily="18" charset="0"/>
                </a:rPr>
                <a:t>+ 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ABC</a:t>
              </a:r>
              <a:endParaRPr lang="en-US" sz="320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752600" y="409487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90932" y="324846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13"/>
          <p:cNvGrpSpPr/>
          <p:nvPr/>
        </p:nvGrpSpPr>
        <p:grpSpPr>
          <a:xfrm>
            <a:off x="2194997" y="3253361"/>
            <a:ext cx="1464836" cy="584775"/>
            <a:chOff x="3810000" y="5410200"/>
            <a:chExt cx="1464836" cy="584775"/>
          </a:xfrm>
        </p:grpSpPr>
        <p:grpSp>
          <p:nvGrpSpPr>
            <p:cNvPr id="31" name="Group 89"/>
            <p:cNvGrpSpPr/>
            <p:nvPr/>
          </p:nvGrpSpPr>
          <p:grpSpPr>
            <a:xfrm>
              <a:off x="3810000" y="5595008"/>
              <a:ext cx="228600" cy="230188"/>
              <a:chOff x="1600200" y="6172200"/>
              <a:chExt cx="228600" cy="23018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4038600" y="5410200"/>
              <a:ext cx="12362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ACE+</a:t>
              </a:r>
              <a:endParaRPr lang="en-US" sz="3200" dirty="0"/>
            </a:p>
          </p:txBody>
        </p:sp>
      </p:grpSp>
      <p:grpSp>
        <p:nvGrpSpPr>
          <p:cNvPr id="36" name="Group 115"/>
          <p:cNvGrpSpPr/>
          <p:nvPr/>
        </p:nvGrpSpPr>
        <p:grpSpPr>
          <a:xfrm>
            <a:off x="2057400" y="4086664"/>
            <a:ext cx="1234003" cy="584775"/>
            <a:chOff x="5181600" y="5715000"/>
            <a:chExt cx="1234003" cy="584775"/>
          </a:xfrm>
        </p:grpSpPr>
        <p:grpSp>
          <p:nvGrpSpPr>
            <p:cNvPr id="37" name="Group 101"/>
            <p:cNvGrpSpPr/>
            <p:nvPr/>
          </p:nvGrpSpPr>
          <p:grpSpPr>
            <a:xfrm>
              <a:off x="5181600" y="5895536"/>
              <a:ext cx="228600" cy="230188"/>
              <a:chOff x="1600200" y="6172200"/>
              <a:chExt cx="228600" cy="230188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15" name="TextBox 114"/>
            <p:cNvSpPr txBox="1"/>
            <p:nvPr/>
          </p:nvSpPr>
          <p:spPr>
            <a:xfrm>
              <a:off x="5410200" y="571500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ECD</a:t>
              </a:r>
              <a:endParaRPr lang="en-US" sz="3200" dirty="0"/>
            </a:p>
          </p:txBody>
        </p:sp>
      </p:grpSp>
      <p:grpSp>
        <p:nvGrpSpPr>
          <p:cNvPr id="40" name="Group 132"/>
          <p:cNvGrpSpPr/>
          <p:nvPr/>
        </p:nvGrpSpPr>
        <p:grpSpPr>
          <a:xfrm>
            <a:off x="228600" y="5115580"/>
            <a:ext cx="8021748" cy="523220"/>
            <a:chOff x="228600" y="5791200"/>
            <a:chExt cx="8021748" cy="523220"/>
          </a:xfrm>
        </p:grpSpPr>
        <p:sp>
          <p:nvSpPr>
            <p:cNvPr id="117" name="TextBox 116"/>
            <p:cNvSpPr txBox="1"/>
            <p:nvPr/>
          </p:nvSpPr>
          <p:spPr>
            <a:xfrm>
              <a:off x="228600" y="5791200"/>
              <a:ext cx="802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বা,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BAC+  ABC</a:t>
              </a:r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+  ACB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=   ACE +  ECD </a:t>
              </a:r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+   ACB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1" name="Group 95"/>
            <p:cNvGrpSpPr/>
            <p:nvPr/>
          </p:nvGrpSpPr>
          <p:grpSpPr>
            <a:xfrm>
              <a:off x="637736" y="5899808"/>
              <a:ext cx="228600" cy="230188"/>
              <a:chOff x="1600200" y="6172200"/>
              <a:chExt cx="228600" cy="230188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2" name="Group 117"/>
            <p:cNvGrpSpPr/>
            <p:nvPr/>
          </p:nvGrpSpPr>
          <p:grpSpPr>
            <a:xfrm>
              <a:off x="6858000" y="5895536"/>
              <a:ext cx="228601" cy="230188"/>
              <a:chOff x="1600200" y="6172200"/>
              <a:chExt cx="228601" cy="230188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600200" y="6400800"/>
                <a:ext cx="228601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3" name="Group 120"/>
            <p:cNvGrpSpPr/>
            <p:nvPr/>
          </p:nvGrpSpPr>
          <p:grpSpPr>
            <a:xfrm>
              <a:off x="5548532" y="5899808"/>
              <a:ext cx="228600" cy="230188"/>
              <a:chOff x="1600200" y="6172200"/>
              <a:chExt cx="228600" cy="230188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6" name="Group 123"/>
            <p:cNvGrpSpPr/>
            <p:nvPr/>
          </p:nvGrpSpPr>
          <p:grpSpPr>
            <a:xfrm>
              <a:off x="4267200" y="5885740"/>
              <a:ext cx="228600" cy="230188"/>
              <a:chOff x="1600200" y="6172200"/>
              <a:chExt cx="228600" cy="230188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9" name="Group 126"/>
            <p:cNvGrpSpPr/>
            <p:nvPr/>
          </p:nvGrpSpPr>
          <p:grpSpPr>
            <a:xfrm>
              <a:off x="3014004" y="5901396"/>
              <a:ext cx="228600" cy="230188"/>
              <a:chOff x="1600200" y="6172200"/>
              <a:chExt cx="228600" cy="230188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51" name="Group 129"/>
            <p:cNvGrpSpPr/>
            <p:nvPr/>
          </p:nvGrpSpPr>
          <p:grpSpPr>
            <a:xfrm>
              <a:off x="1828800" y="5915464"/>
              <a:ext cx="228600" cy="230188"/>
              <a:chOff x="1600200" y="6172200"/>
              <a:chExt cx="228600" cy="230188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53" name="Group 134"/>
          <p:cNvGrpSpPr/>
          <p:nvPr/>
        </p:nvGrpSpPr>
        <p:grpSpPr>
          <a:xfrm>
            <a:off x="7962266" y="4876800"/>
            <a:ext cx="1181734" cy="1077218"/>
            <a:chOff x="7915779" y="5334000"/>
            <a:chExt cx="1181734" cy="1077218"/>
          </a:xfrm>
        </p:grpSpPr>
        <p:sp>
          <p:nvSpPr>
            <p:cNvPr id="134" name="TextBox 133"/>
            <p:cNvSpPr txBox="1"/>
            <p:nvPr/>
          </p:nvSpPr>
          <p:spPr>
            <a:xfrm>
              <a:off x="7915779" y="5334000"/>
              <a:ext cx="1181734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ঊভয় পক্ষে</a:t>
              </a:r>
            </a:p>
            <a:p>
              <a:r>
                <a:rPr lang="bn-BD" sz="2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ACB</a:t>
              </a:r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যোগ  করে।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5" name="Group 92"/>
            <p:cNvGrpSpPr/>
            <p:nvPr/>
          </p:nvGrpSpPr>
          <p:grpSpPr>
            <a:xfrm>
              <a:off x="8001000" y="5715000"/>
              <a:ext cx="228600" cy="228600"/>
              <a:chOff x="1600200" y="6248400"/>
              <a:chExt cx="228600" cy="2286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600200" y="6475412"/>
                <a:ext cx="228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1562100" y="6286500"/>
                <a:ext cx="228600" cy="152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56" name="Group 155"/>
          <p:cNvGrpSpPr/>
          <p:nvPr/>
        </p:nvGrpSpPr>
        <p:grpSpPr>
          <a:xfrm>
            <a:off x="228600" y="5562600"/>
            <a:ext cx="3998210" cy="523220"/>
            <a:chOff x="0" y="6334780"/>
            <a:chExt cx="3998210" cy="523220"/>
          </a:xfrm>
        </p:grpSpPr>
        <p:sp>
          <p:nvSpPr>
            <p:cNvPr id="137" name="TextBox 136"/>
            <p:cNvSpPr txBox="1"/>
            <p:nvPr/>
          </p:nvSpPr>
          <p:spPr>
            <a:xfrm>
              <a:off x="0" y="6334780"/>
              <a:ext cx="3998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বা,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A+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B+  C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BCD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4" name="Group 95"/>
            <p:cNvGrpSpPr/>
            <p:nvPr/>
          </p:nvGrpSpPr>
          <p:grpSpPr>
            <a:xfrm>
              <a:off x="409136" y="6443388"/>
              <a:ext cx="228600" cy="230188"/>
              <a:chOff x="1600200" y="6172200"/>
              <a:chExt cx="228600" cy="23018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6" name="Group 123"/>
            <p:cNvGrpSpPr/>
            <p:nvPr/>
          </p:nvGrpSpPr>
          <p:grpSpPr>
            <a:xfrm>
              <a:off x="2672860" y="6461344"/>
              <a:ext cx="228600" cy="230188"/>
              <a:chOff x="1600200" y="6172200"/>
              <a:chExt cx="228600" cy="230188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7" name="Group 126"/>
            <p:cNvGrpSpPr/>
            <p:nvPr/>
          </p:nvGrpSpPr>
          <p:grpSpPr>
            <a:xfrm>
              <a:off x="1842868" y="6433208"/>
              <a:ext cx="228600" cy="230188"/>
              <a:chOff x="1600200" y="6172200"/>
              <a:chExt cx="228600" cy="230188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129"/>
            <p:cNvGrpSpPr/>
            <p:nvPr/>
          </p:nvGrpSpPr>
          <p:grpSpPr>
            <a:xfrm>
              <a:off x="1151208" y="6428936"/>
              <a:ext cx="228600" cy="230188"/>
              <a:chOff x="1600200" y="6172200"/>
              <a:chExt cx="228600" cy="230188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1600200" y="64008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1562100" y="62103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173" name="TextBox 172"/>
          <p:cNvSpPr txBox="1"/>
          <p:nvPr/>
        </p:nvSpPr>
        <p:spPr>
          <a:xfrm>
            <a:off x="3505200" y="6487180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(প্রমাণিত)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2" name="Group 182"/>
          <p:cNvGrpSpPr/>
          <p:nvPr/>
        </p:nvGrpSpPr>
        <p:grpSpPr>
          <a:xfrm>
            <a:off x="609600" y="3276600"/>
            <a:ext cx="6327718" cy="584775"/>
            <a:chOff x="4800600" y="6273225"/>
            <a:chExt cx="6327718" cy="584775"/>
          </a:xfrm>
        </p:grpSpPr>
        <p:grpSp>
          <p:nvGrpSpPr>
            <p:cNvPr id="73" name="Group 66"/>
            <p:cNvGrpSpPr/>
            <p:nvPr/>
          </p:nvGrpSpPr>
          <p:grpSpPr>
            <a:xfrm>
              <a:off x="5105400" y="6273225"/>
              <a:ext cx="6022918" cy="584775"/>
              <a:chOff x="533400" y="5715000"/>
              <a:chExt cx="6022918" cy="584775"/>
            </a:xfrm>
          </p:grpSpPr>
          <p:grpSp>
            <p:nvGrpSpPr>
              <p:cNvPr id="76" name="Group 65"/>
              <p:cNvGrpSpPr/>
              <p:nvPr/>
            </p:nvGrpSpPr>
            <p:grpSpPr>
              <a:xfrm>
                <a:off x="533400" y="5715000"/>
                <a:ext cx="6022918" cy="584775"/>
                <a:chOff x="533400" y="5715000"/>
                <a:chExt cx="6022918" cy="584775"/>
              </a:xfrm>
            </p:grpSpPr>
            <p:grpSp>
              <p:nvGrpSpPr>
                <p:cNvPr id="77" name="Group 36"/>
                <p:cNvGrpSpPr/>
                <p:nvPr/>
              </p:nvGrpSpPr>
              <p:grpSpPr>
                <a:xfrm>
                  <a:off x="533400" y="5867400"/>
                  <a:ext cx="228600" cy="230188"/>
                  <a:chOff x="1600200" y="6172200"/>
                  <a:chExt cx="228600" cy="230188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1600200" y="6400800"/>
                    <a:ext cx="2286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 flipH="1" flipV="1">
                    <a:off x="1562100" y="6210300"/>
                    <a:ext cx="228600" cy="15240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</p:cxnSp>
            </p:grpSp>
            <p:sp>
              <p:nvSpPr>
                <p:cNvPr id="65" name="TextBox 64"/>
                <p:cNvSpPr txBox="1"/>
                <p:nvPr/>
              </p:nvSpPr>
              <p:spPr>
                <a:xfrm>
                  <a:off x="685800" y="5715000"/>
                  <a:ext cx="58705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BAC= 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ACE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একান্তর কোণ)-----(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3200" dirty="0"/>
                </a:p>
              </p:txBody>
            </p:sp>
          </p:grpSp>
          <p:grpSp>
            <p:nvGrpSpPr>
              <p:cNvPr id="78" name="Group 35"/>
              <p:cNvGrpSpPr/>
              <p:nvPr/>
            </p:nvGrpSpPr>
            <p:grpSpPr>
              <a:xfrm>
                <a:off x="1828800" y="5865812"/>
                <a:ext cx="228600" cy="230188"/>
                <a:chOff x="1600200" y="6172200"/>
                <a:chExt cx="228600" cy="230188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00200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1562100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64770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9" name="Group 184"/>
          <p:cNvGrpSpPr/>
          <p:nvPr/>
        </p:nvGrpSpPr>
        <p:grpSpPr>
          <a:xfrm>
            <a:off x="457200" y="4114800"/>
            <a:ext cx="6934200" cy="584775"/>
            <a:chOff x="4419600" y="6262914"/>
            <a:chExt cx="6934200" cy="584775"/>
          </a:xfrm>
        </p:grpSpPr>
        <p:grpSp>
          <p:nvGrpSpPr>
            <p:cNvPr id="82" name="Group 76"/>
            <p:cNvGrpSpPr/>
            <p:nvPr/>
          </p:nvGrpSpPr>
          <p:grpSpPr>
            <a:xfrm>
              <a:off x="4724400" y="6262914"/>
              <a:ext cx="6629400" cy="584775"/>
              <a:chOff x="533400" y="5704689"/>
              <a:chExt cx="6629400" cy="584775"/>
            </a:xfrm>
          </p:grpSpPr>
          <p:grpSp>
            <p:nvGrpSpPr>
              <p:cNvPr id="90" name="Group 65"/>
              <p:cNvGrpSpPr/>
              <p:nvPr/>
            </p:nvGrpSpPr>
            <p:grpSpPr>
              <a:xfrm>
                <a:off x="533400" y="5704689"/>
                <a:ext cx="6629400" cy="584775"/>
                <a:chOff x="533400" y="5704689"/>
                <a:chExt cx="6629400" cy="584775"/>
              </a:xfrm>
            </p:grpSpPr>
            <p:grpSp>
              <p:nvGrpSpPr>
                <p:cNvPr id="93" name="Group 36"/>
                <p:cNvGrpSpPr/>
                <p:nvPr/>
              </p:nvGrpSpPr>
              <p:grpSpPr>
                <a:xfrm>
                  <a:off x="533400" y="5867400"/>
                  <a:ext cx="228600" cy="230188"/>
                  <a:chOff x="1600200" y="6172200"/>
                  <a:chExt cx="228600" cy="230188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1600200" y="6400800"/>
                    <a:ext cx="228600" cy="15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1562100" y="6210300"/>
                    <a:ext cx="228600" cy="15240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</p:cxn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689553" y="5704689"/>
                  <a:ext cx="64732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ABC= 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ECD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bn-BD" sz="3200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অনুরূপ  কোণ)--------(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ii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en-US" sz="3200" dirty="0"/>
                </a:p>
              </p:txBody>
            </p:sp>
          </p:grpSp>
          <p:grpSp>
            <p:nvGrpSpPr>
              <p:cNvPr id="96" name="Group 35"/>
              <p:cNvGrpSpPr/>
              <p:nvPr/>
            </p:nvGrpSpPr>
            <p:grpSpPr>
              <a:xfrm>
                <a:off x="1828800" y="5865812"/>
                <a:ext cx="228600" cy="230188"/>
                <a:chOff x="1600200" y="6172200"/>
                <a:chExt cx="228600" cy="230188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600200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 flipH="1" flipV="1">
                  <a:off x="1562100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64770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9" name="Group 207"/>
          <p:cNvGrpSpPr/>
          <p:nvPr/>
        </p:nvGrpSpPr>
        <p:grpSpPr>
          <a:xfrm>
            <a:off x="6324600" y="5638800"/>
            <a:ext cx="918841" cy="400110"/>
            <a:chOff x="7466774" y="6096000"/>
            <a:chExt cx="918841" cy="400110"/>
          </a:xfrm>
        </p:grpSpPr>
        <p:sp>
          <p:nvSpPr>
            <p:cNvPr id="150" name="TextBox 149"/>
            <p:cNvSpPr txBox="1"/>
            <p:nvPr/>
          </p:nvSpPr>
          <p:spPr>
            <a:xfrm>
              <a:off x="7466774" y="6096000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=   BCD</a:t>
              </a:r>
              <a:endParaRPr lang="en-US" sz="2000" dirty="0"/>
            </a:p>
          </p:txBody>
        </p:sp>
        <p:grpSp>
          <p:nvGrpSpPr>
            <p:cNvPr id="102" name="Group 168"/>
            <p:cNvGrpSpPr/>
            <p:nvPr/>
          </p:nvGrpSpPr>
          <p:grpSpPr>
            <a:xfrm>
              <a:off x="7675446" y="6220264"/>
              <a:ext cx="166468" cy="153988"/>
              <a:chOff x="7627382" y="3505200"/>
              <a:chExt cx="166468" cy="15398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7641450" y="3657600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7627382" y="3505200"/>
                <a:ext cx="152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9" name="Arc 188"/>
          <p:cNvSpPr/>
          <p:nvPr/>
        </p:nvSpPr>
        <p:spPr>
          <a:xfrm rot="5400000">
            <a:off x="5250543" y="235857"/>
            <a:ext cx="243114" cy="381000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Arc 189"/>
          <p:cNvSpPr/>
          <p:nvPr/>
        </p:nvSpPr>
        <p:spPr>
          <a:xfrm rot="21153140">
            <a:off x="4207585" y="1325362"/>
            <a:ext cx="262993" cy="273014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Arc 190"/>
          <p:cNvSpPr/>
          <p:nvPr/>
        </p:nvSpPr>
        <p:spPr>
          <a:xfrm flipH="1">
            <a:off x="6110067" y="1295400"/>
            <a:ext cx="345657" cy="304800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0" y="1400628"/>
            <a:ext cx="3000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মনেকরি,</a:t>
            </a:r>
            <a:endParaRPr lang="en-US" sz="2800" dirty="0" smtClean="0">
              <a:latin typeface="Times New Roman" pitchFamily="18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ABC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ত্রিভুজ।</a:t>
            </a:r>
            <a:endParaRPr lang="en-US" sz="2800" dirty="0"/>
          </a:p>
        </p:txBody>
      </p:sp>
      <p:grpSp>
        <p:nvGrpSpPr>
          <p:cNvPr id="105" name="Group 204"/>
          <p:cNvGrpSpPr/>
          <p:nvPr/>
        </p:nvGrpSpPr>
        <p:grpSpPr>
          <a:xfrm>
            <a:off x="4953000" y="5638800"/>
            <a:ext cx="894540" cy="400110"/>
            <a:chOff x="4953000" y="6353554"/>
            <a:chExt cx="894540" cy="400110"/>
          </a:xfrm>
        </p:grpSpPr>
        <p:grpSp>
          <p:nvGrpSpPr>
            <p:cNvPr id="108" name="Group 177"/>
            <p:cNvGrpSpPr/>
            <p:nvPr/>
          </p:nvGrpSpPr>
          <p:grpSpPr>
            <a:xfrm>
              <a:off x="5161682" y="6475412"/>
              <a:ext cx="152400" cy="153988"/>
              <a:chOff x="7772400" y="3505200"/>
              <a:chExt cx="152400" cy="153988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7772400" y="3657600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 flipH="1" flipV="1">
                <a:off x="7772400" y="3505200"/>
                <a:ext cx="152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TextBox 203"/>
            <p:cNvSpPr txBox="1"/>
            <p:nvPr/>
          </p:nvSpPr>
          <p:spPr>
            <a:xfrm>
              <a:off x="4953000" y="6353554"/>
              <a:ext cx="894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  ACE</a:t>
              </a:r>
              <a:endParaRPr lang="en-US" sz="2000" dirty="0"/>
            </a:p>
          </p:txBody>
        </p:sp>
      </p:grpSp>
      <p:grpSp>
        <p:nvGrpSpPr>
          <p:cNvPr id="110" name="Group 206"/>
          <p:cNvGrpSpPr/>
          <p:nvPr/>
        </p:nvGrpSpPr>
        <p:grpSpPr>
          <a:xfrm>
            <a:off x="5638800" y="5638800"/>
            <a:ext cx="908967" cy="400110"/>
            <a:chOff x="7010400" y="6248400"/>
            <a:chExt cx="908967" cy="400110"/>
          </a:xfrm>
        </p:grpSpPr>
        <p:grpSp>
          <p:nvGrpSpPr>
            <p:cNvPr id="114" name="Group 174"/>
            <p:cNvGrpSpPr/>
            <p:nvPr/>
          </p:nvGrpSpPr>
          <p:grpSpPr>
            <a:xfrm>
              <a:off x="7210864" y="6357008"/>
              <a:ext cx="152400" cy="153988"/>
              <a:chOff x="7772400" y="3505200"/>
              <a:chExt cx="152400" cy="153988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772400" y="3657600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7772400" y="3505200"/>
                <a:ext cx="1524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TextBox 205"/>
            <p:cNvSpPr txBox="1"/>
            <p:nvPr/>
          </p:nvSpPr>
          <p:spPr>
            <a:xfrm>
              <a:off x="7010400" y="6248400"/>
              <a:ext cx="908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  ACB</a:t>
              </a:r>
              <a:endParaRPr lang="en-US" sz="2000" dirty="0"/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5181600" y="-15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733800" y="13716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Arc 213"/>
          <p:cNvSpPr/>
          <p:nvPr/>
        </p:nvSpPr>
        <p:spPr>
          <a:xfrm rot="16391401">
            <a:off x="6044652" y="1239692"/>
            <a:ext cx="914400" cy="762001"/>
          </a:xfrm>
          <a:prstGeom prst="arc">
            <a:avLst>
              <a:gd name="adj1" fmla="val 16200000"/>
              <a:gd name="adj2" fmla="val 4913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6324600" y="1524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80010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186268" y="121920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bn-BD" sz="2400" baseline="30000" dirty="0" smtClean="0">
                <a:latin typeface="Times New Roman" pitchFamily="18" charset="0"/>
                <a:cs typeface="NikoshBAN" pitchFamily="2" charset="0"/>
              </a:rPr>
              <a:t>০ 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6" name="Group 219"/>
          <p:cNvGrpSpPr/>
          <p:nvPr/>
        </p:nvGrpSpPr>
        <p:grpSpPr>
          <a:xfrm>
            <a:off x="6547340" y="0"/>
            <a:ext cx="1705538" cy="1600200"/>
            <a:chOff x="6547340" y="0"/>
            <a:chExt cx="1705538" cy="1600200"/>
          </a:xfrm>
        </p:grpSpPr>
        <p:cxnSp>
          <p:nvCxnSpPr>
            <p:cNvPr id="216" name="Straight Connector 215"/>
            <p:cNvCxnSpPr/>
            <p:nvPr/>
          </p:nvCxnSpPr>
          <p:spPr>
            <a:xfrm rot="5400000" flipH="1" flipV="1">
              <a:off x="6547340" y="228600"/>
              <a:ext cx="1371600" cy="1371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7848600" y="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800" dirty="0"/>
            </a:p>
          </p:txBody>
        </p:sp>
      </p:grpSp>
      <p:sp>
        <p:nvSpPr>
          <p:cNvPr id="221" name="TextBox 220"/>
          <p:cNvSpPr txBox="1"/>
          <p:nvPr/>
        </p:nvSpPr>
        <p:spPr>
          <a:xfrm>
            <a:off x="7038536" y="556260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=180</a:t>
            </a:r>
            <a:r>
              <a:rPr lang="en-US" sz="2000" baseline="30000" dirty="0" smtClean="0"/>
              <a:t>0</a:t>
            </a:r>
            <a:r>
              <a:rPr lang="bn-BD" sz="2800" dirty="0" smtClean="0"/>
              <a:t>]</a:t>
            </a:r>
            <a:endParaRPr lang="en-US" sz="2800" dirty="0" smtClean="0"/>
          </a:p>
        </p:txBody>
      </p:sp>
      <p:grpSp>
        <p:nvGrpSpPr>
          <p:cNvPr id="118" name="Group 192"/>
          <p:cNvGrpSpPr/>
          <p:nvPr/>
        </p:nvGrpSpPr>
        <p:grpSpPr>
          <a:xfrm>
            <a:off x="228600" y="6106180"/>
            <a:ext cx="3583032" cy="523220"/>
            <a:chOff x="228600" y="6106180"/>
            <a:chExt cx="3583032" cy="523220"/>
          </a:xfrm>
        </p:grpSpPr>
        <p:grpSp>
          <p:nvGrpSpPr>
            <p:cNvPr id="121" name="Group 158"/>
            <p:cNvGrpSpPr/>
            <p:nvPr/>
          </p:nvGrpSpPr>
          <p:grpSpPr>
            <a:xfrm>
              <a:off x="228600" y="6106180"/>
              <a:ext cx="3583032" cy="523220"/>
              <a:chOff x="0" y="6334780"/>
              <a:chExt cx="3583032" cy="523220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0" y="6334780"/>
                <a:ext cx="3583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A+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B+  C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180</a:t>
                </a:r>
                <a:r>
                  <a:rPr lang="bn-BD" sz="2800" baseline="30000" dirty="0" smtClean="0">
                    <a:latin typeface="Times New Roman" pitchFamily="18" charset="0"/>
                    <a:cs typeface="NikoshBAN" pitchFamily="2" charset="0"/>
                  </a:rPr>
                  <a:t>০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24" name="Group 95"/>
              <p:cNvGrpSpPr/>
              <p:nvPr/>
            </p:nvGrpSpPr>
            <p:grpSpPr>
              <a:xfrm>
                <a:off x="409136" y="6443388"/>
                <a:ext cx="228600" cy="230188"/>
                <a:chOff x="1600200" y="6172200"/>
                <a:chExt cx="228600" cy="230188"/>
              </a:xfrm>
            </p:grpSpPr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600200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1562100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1876864" y="6433208"/>
                <a:ext cx="236808" cy="230188"/>
                <a:chOff x="1634196" y="6172200"/>
                <a:chExt cx="236808" cy="230188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1642404" y="6400800"/>
                  <a:ext cx="228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1596096" y="6210300"/>
                  <a:ext cx="228600" cy="152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1193412" y="6428936"/>
                <a:ext cx="228600" cy="230188"/>
                <a:chOff x="1642404" y="6172200"/>
                <a:chExt cx="228600" cy="230188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1642404" y="6400800"/>
                  <a:ext cx="228600" cy="15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5400000" flipH="1" flipV="1">
                  <a:off x="1604304" y="6210300"/>
                  <a:ext cx="228600" cy="1524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62484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3" name="Group 194"/>
          <p:cNvGrpSpPr/>
          <p:nvPr/>
        </p:nvGrpSpPr>
        <p:grpSpPr>
          <a:xfrm>
            <a:off x="3976468" y="5544644"/>
            <a:ext cx="1139296" cy="523220"/>
            <a:chOff x="3976468" y="5544644"/>
            <a:chExt cx="1139296" cy="523220"/>
          </a:xfrm>
        </p:grpSpPr>
        <p:grpSp>
          <p:nvGrpSpPr>
            <p:cNvPr id="135" name="Group 208"/>
            <p:cNvGrpSpPr/>
            <p:nvPr/>
          </p:nvGrpSpPr>
          <p:grpSpPr>
            <a:xfrm>
              <a:off x="4114800" y="5638800"/>
              <a:ext cx="1000964" cy="400110"/>
              <a:chOff x="4191000" y="5638800"/>
              <a:chExt cx="1000964" cy="400110"/>
            </a:xfrm>
          </p:grpSpPr>
          <p:pic>
            <p:nvPicPr>
              <p:cNvPr id="18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4191000" y="5715000"/>
                <a:ext cx="359229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6" name="Group 202"/>
              <p:cNvGrpSpPr/>
              <p:nvPr/>
            </p:nvGrpSpPr>
            <p:grpSpPr>
              <a:xfrm>
                <a:off x="4495800" y="5638800"/>
                <a:ext cx="696164" cy="400110"/>
                <a:chOff x="6533272" y="6324600"/>
                <a:chExt cx="696164" cy="400110"/>
              </a:xfrm>
            </p:grpSpPr>
            <p:grpSp>
              <p:nvGrpSpPr>
                <p:cNvPr id="138" name="Group 161"/>
                <p:cNvGrpSpPr/>
                <p:nvPr/>
              </p:nvGrpSpPr>
              <p:grpSpPr>
                <a:xfrm>
                  <a:off x="6533272" y="6448864"/>
                  <a:ext cx="152400" cy="153988"/>
                  <a:chOff x="7772400" y="3505200"/>
                  <a:chExt cx="152400" cy="153988"/>
                </a:xfrm>
              </p:grpSpPr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7772400" y="3657600"/>
                    <a:ext cx="1524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 flipH="1" flipV="1">
                    <a:off x="7772400" y="3505200"/>
                    <a:ext cx="152400" cy="152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2" name="TextBox 201"/>
                <p:cNvSpPr txBox="1"/>
                <p:nvPr/>
              </p:nvSpPr>
              <p:spPr>
                <a:xfrm>
                  <a:off x="6629400" y="6324600"/>
                  <a:ext cx="6000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ECD</a:t>
                  </a:r>
                  <a:endParaRPr lang="en-US" sz="2000" dirty="0"/>
                </a:p>
              </p:txBody>
            </p:sp>
          </p:grpSp>
        </p:grpSp>
        <p:sp>
          <p:nvSpPr>
            <p:cNvPr id="194" name="TextBox 193"/>
            <p:cNvSpPr txBox="1"/>
            <p:nvPr/>
          </p:nvSpPr>
          <p:spPr>
            <a:xfrm>
              <a:off x="3976468" y="554464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/>
                <a:t>[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71138E-6 L 0.275 -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1351E-6 L 0.16042 0.1926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6 L 0.32257 0.0684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2054E-6 L 0.30382 0.19472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9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7438E-6 L 0.31892 0.0714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014E-8 L 0.31319 0.194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6235E-6 L 0.48264 0.07261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57" grpId="0"/>
      <p:bldP spid="60" grpId="0" animBg="1"/>
      <p:bldP spid="60" grpId="1" animBg="1"/>
      <p:bldP spid="63" grpId="0" animBg="1"/>
      <p:bldP spid="63" grpId="1" animBg="1"/>
      <p:bldP spid="63" grpId="2" animBg="1"/>
      <p:bldP spid="69" grpId="0"/>
      <p:bldP spid="86" grpId="0" animBg="1"/>
      <p:bldP spid="86" grpId="1" animBg="1"/>
      <p:bldP spid="87" grpId="0" animBg="1"/>
      <p:bldP spid="87" grpId="1" animBg="1"/>
      <p:bldP spid="87" grpId="2" animBg="1"/>
      <p:bldP spid="87" grpId="3" animBg="1"/>
      <p:bldP spid="88" grpId="0"/>
      <p:bldP spid="111" grpId="0"/>
      <p:bldP spid="111" grpId="1"/>
      <p:bldP spid="112" grpId="0"/>
      <p:bldP spid="112" grpId="1"/>
      <p:bldP spid="173" grpId="0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1" grpId="2" animBg="1"/>
      <p:bldP spid="191" grpId="3" animBg="1"/>
      <p:bldP spid="192" grpId="0"/>
      <p:bldP spid="210" grpId="0"/>
      <p:bldP spid="213" grpId="0"/>
      <p:bldP spid="214" grpId="0" animBg="1"/>
      <p:bldP spid="214" grpId="1" animBg="1"/>
      <p:bldP spid="215" grpId="0"/>
      <p:bldP spid="218" grpId="0"/>
      <p:bldP spid="218" grpId="1"/>
      <p:bldP spid="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828800"/>
            <a:ext cx="9144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ত্রিভুজ আঁক এবং এর তিনটি কোণ কেটে এমন ভাবে সাজাও যেন কোণ গুলো একটি সরল কোণ বা ১৮০</a:t>
            </a:r>
            <a:r>
              <a:rPr lang="bn-BD" sz="4800" baseline="300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হয়।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438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অনুসিদ্ধান্ত-১। ত্রিভুজের একটি বাহুকে বর্ধিত করলে যে বহিঃস্থ কোণ উৎপন্ন হয়, তা এর বিপরীত অন্তঃস্থ  কোণদ্বয়ের সমষ্টির 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অনুসিদ্ধান্ত-২। ত্রিভুজের একটি বাহুকে বর্ধিত করলে যে বহিঃস্থ কোণ উৎপন্ন হয়, তা এর বিপরীত অন্তঃস্থ  কোণদ্বয়ের প্রত্যকটি অপেক্ষা বৃহত্তর।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82425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অনুসিদ্ধান্ত-৩। সমকোণী ত্রিভুজের সূক্ষকোণদ্বয় পরস্পর পূরক।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77825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অনুসিদ্ধান্ত-৪। সমবাহু ত্রিভুজের প্রত্যেকটি কোণের পরিমান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529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PowerPoint Presentation</vt:lpstr>
      <vt:lpstr>    মোঃ আসাদুল ইসলাম (আসাদ)        সহকারী শিক্ষক (গণিত)     সূফয়াবাদ ফাজিল (ডিগ্রি) মাদরাসা                নবীনগর, ব্রাহ্মণবাড়িয়া।     মোবাইলঃ  ০১৮১৪৮৬৮২৮৯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ASUS-PC</cp:lastModifiedBy>
  <cp:revision>2</cp:revision>
  <dcterms:created xsi:type="dcterms:W3CDTF">2006-08-16T00:00:00Z</dcterms:created>
  <dcterms:modified xsi:type="dcterms:W3CDTF">2020-10-08T15:24:34Z</dcterms:modified>
</cp:coreProperties>
</file>