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1" r:id="rId2"/>
    <p:sldId id="256" r:id="rId3"/>
    <p:sldId id="258" r:id="rId4"/>
    <p:sldId id="259" r:id="rId5"/>
    <p:sldId id="260" r:id="rId6"/>
    <p:sldId id="276" r:id="rId7"/>
    <p:sldId id="278" r:id="rId8"/>
    <p:sldId id="279" r:id="rId9"/>
    <p:sldId id="280" r:id="rId10"/>
    <p:sldId id="262" r:id="rId11"/>
    <p:sldId id="263" r:id="rId12"/>
    <p:sldId id="269" r:id="rId13"/>
    <p:sldId id="270" r:id="rId14"/>
    <p:sldId id="271" r:id="rId15"/>
    <p:sldId id="272" r:id="rId16"/>
    <p:sldId id="273" r:id="rId17"/>
    <p:sldId id="275" r:id="rId18"/>
    <p:sldId id="274" r:id="rId19"/>
    <p:sldId id="282" r:id="rId20"/>
    <p:sldId id="28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8B34010-4517-4FAD-AB6D-0D9F32223F1E}" type="datetimeFigureOut">
              <a:rPr lang="en-US" smtClean="0"/>
              <a:t>10/4/2020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58D6C7-D901-4F58-8152-5910ACBD1B08}" type="slidenum">
              <a:rPr lang="en-US" smtClean="0"/>
              <a:t>‹#›</a:t>
            </a:fld>
            <a:endParaRPr lang="en-US"/>
          </a:p>
        </p:txBody>
      </p:sp>
    </p:spTree>
    <p:extLst>
      <p:ext uri="{BB962C8B-B14F-4D97-AF65-F5344CB8AC3E}">
        <p14:creationId xmlns:p14="http://schemas.microsoft.com/office/powerpoint/2010/main" val="1247873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B34010-4517-4FAD-AB6D-0D9F32223F1E}" type="datetimeFigureOut">
              <a:rPr lang="en-US" smtClean="0"/>
              <a:t>10/4/2020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58D6C7-D901-4F58-8152-5910ACBD1B08}" type="slidenum">
              <a:rPr lang="en-US" smtClean="0"/>
              <a:t>‹#›</a:t>
            </a:fld>
            <a:endParaRPr lang="en-US"/>
          </a:p>
        </p:txBody>
      </p:sp>
    </p:spTree>
    <p:extLst>
      <p:ext uri="{BB962C8B-B14F-4D97-AF65-F5344CB8AC3E}">
        <p14:creationId xmlns:p14="http://schemas.microsoft.com/office/powerpoint/2010/main" val="703031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B34010-4517-4FAD-AB6D-0D9F32223F1E}" type="datetimeFigureOut">
              <a:rPr lang="en-US" smtClean="0"/>
              <a:t>10/4/2020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58D6C7-D901-4F58-8152-5910ACBD1B08}" type="slidenum">
              <a:rPr lang="en-US" smtClean="0"/>
              <a:t>‹#›</a:t>
            </a:fld>
            <a:endParaRPr lang="en-US"/>
          </a:p>
        </p:txBody>
      </p:sp>
    </p:spTree>
    <p:extLst>
      <p:ext uri="{BB962C8B-B14F-4D97-AF65-F5344CB8AC3E}">
        <p14:creationId xmlns:p14="http://schemas.microsoft.com/office/powerpoint/2010/main" val="2628962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B34010-4517-4FAD-AB6D-0D9F32223F1E}" type="datetimeFigureOut">
              <a:rPr lang="en-US" smtClean="0"/>
              <a:t>10/4/2020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58D6C7-D901-4F58-8152-5910ACBD1B08}" type="slidenum">
              <a:rPr lang="en-US" smtClean="0"/>
              <a:t>‹#›</a:t>
            </a:fld>
            <a:endParaRPr lang="en-US"/>
          </a:p>
        </p:txBody>
      </p:sp>
    </p:spTree>
    <p:extLst>
      <p:ext uri="{BB962C8B-B14F-4D97-AF65-F5344CB8AC3E}">
        <p14:creationId xmlns:p14="http://schemas.microsoft.com/office/powerpoint/2010/main" val="2376335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8B34010-4517-4FAD-AB6D-0D9F32223F1E}" type="datetimeFigureOut">
              <a:rPr lang="en-US" smtClean="0"/>
              <a:t>10/4/2020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58D6C7-D901-4F58-8152-5910ACBD1B08}" type="slidenum">
              <a:rPr lang="en-US" smtClean="0"/>
              <a:t>‹#›</a:t>
            </a:fld>
            <a:endParaRPr lang="en-US"/>
          </a:p>
        </p:txBody>
      </p:sp>
    </p:spTree>
    <p:extLst>
      <p:ext uri="{BB962C8B-B14F-4D97-AF65-F5344CB8AC3E}">
        <p14:creationId xmlns:p14="http://schemas.microsoft.com/office/powerpoint/2010/main" val="2231452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B34010-4517-4FAD-AB6D-0D9F32223F1E}" type="datetimeFigureOut">
              <a:rPr lang="en-US" smtClean="0"/>
              <a:t>10/4/2020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58D6C7-D901-4F58-8152-5910ACBD1B08}" type="slidenum">
              <a:rPr lang="en-US" smtClean="0"/>
              <a:t>‹#›</a:t>
            </a:fld>
            <a:endParaRPr lang="en-US"/>
          </a:p>
        </p:txBody>
      </p:sp>
    </p:spTree>
    <p:extLst>
      <p:ext uri="{BB962C8B-B14F-4D97-AF65-F5344CB8AC3E}">
        <p14:creationId xmlns:p14="http://schemas.microsoft.com/office/powerpoint/2010/main" val="1994853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B34010-4517-4FAD-AB6D-0D9F32223F1E}" type="datetimeFigureOut">
              <a:rPr lang="en-US" smtClean="0"/>
              <a:t>10/4/2020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58D6C7-D901-4F58-8152-5910ACBD1B08}" type="slidenum">
              <a:rPr lang="en-US" smtClean="0"/>
              <a:t>‹#›</a:t>
            </a:fld>
            <a:endParaRPr lang="en-US"/>
          </a:p>
        </p:txBody>
      </p:sp>
    </p:spTree>
    <p:extLst>
      <p:ext uri="{BB962C8B-B14F-4D97-AF65-F5344CB8AC3E}">
        <p14:creationId xmlns:p14="http://schemas.microsoft.com/office/powerpoint/2010/main" val="1318931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B34010-4517-4FAD-AB6D-0D9F32223F1E}" type="datetimeFigureOut">
              <a:rPr lang="en-US" smtClean="0"/>
              <a:t>10/4/2020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58D6C7-D901-4F58-8152-5910ACBD1B08}" type="slidenum">
              <a:rPr lang="en-US" smtClean="0"/>
              <a:t>‹#›</a:t>
            </a:fld>
            <a:endParaRPr lang="en-US"/>
          </a:p>
        </p:txBody>
      </p:sp>
    </p:spTree>
    <p:extLst>
      <p:ext uri="{BB962C8B-B14F-4D97-AF65-F5344CB8AC3E}">
        <p14:creationId xmlns:p14="http://schemas.microsoft.com/office/powerpoint/2010/main" val="143766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B34010-4517-4FAD-AB6D-0D9F32223F1E}" type="datetimeFigureOut">
              <a:rPr lang="en-US" smtClean="0"/>
              <a:t>10/4/2020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58D6C7-D901-4F58-8152-5910ACBD1B08}" type="slidenum">
              <a:rPr lang="en-US" smtClean="0"/>
              <a:t>‹#›</a:t>
            </a:fld>
            <a:endParaRPr lang="en-US"/>
          </a:p>
        </p:txBody>
      </p:sp>
    </p:spTree>
    <p:extLst>
      <p:ext uri="{BB962C8B-B14F-4D97-AF65-F5344CB8AC3E}">
        <p14:creationId xmlns:p14="http://schemas.microsoft.com/office/powerpoint/2010/main" val="1301781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8B34010-4517-4FAD-AB6D-0D9F32223F1E}" type="datetimeFigureOut">
              <a:rPr lang="en-US" smtClean="0"/>
              <a:t>10/4/2020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58D6C7-D901-4F58-8152-5910ACBD1B08}" type="slidenum">
              <a:rPr lang="en-US" smtClean="0"/>
              <a:t>‹#›</a:t>
            </a:fld>
            <a:endParaRPr lang="en-US"/>
          </a:p>
        </p:txBody>
      </p:sp>
    </p:spTree>
    <p:extLst>
      <p:ext uri="{BB962C8B-B14F-4D97-AF65-F5344CB8AC3E}">
        <p14:creationId xmlns:p14="http://schemas.microsoft.com/office/powerpoint/2010/main" val="2207987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8B34010-4517-4FAD-AB6D-0D9F32223F1E}" type="datetimeFigureOut">
              <a:rPr lang="en-US" smtClean="0"/>
              <a:t>10/4/2020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58D6C7-D901-4F58-8152-5910ACBD1B08}" type="slidenum">
              <a:rPr lang="en-US" smtClean="0"/>
              <a:t>‹#›</a:t>
            </a:fld>
            <a:endParaRPr lang="en-US"/>
          </a:p>
        </p:txBody>
      </p:sp>
    </p:spTree>
    <p:extLst>
      <p:ext uri="{BB962C8B-B14F-4D97-AF65-F5344CB8AC3E}">
        <p14:creationId xmlns:p14="http://schemas.microsoft.com/office/powerpoint/2010/main" val="1851143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B34010-4517-4FAD-AB6D-0D9F32223F1E}" type="datetimeFigureOut">
              <a:rPr lang="en-US" smtClean="0"/>
              <a:t>10/4/2020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58D6C7-D901-4F58-8152-5910ACBD1B08}" type="slidenum">
              <a:rPr lang="en-US" smtClean="0"/>
              <a:t>‹#›</a:t>
            </a:fld>
            <a:endParaRPr lang="en-US"/>
          </a:p>
        </p:txBody>
      </p:sp>
    </p:spTree>
    <p:extLst>
      <p:ext uri="{BB962C8B-B14F-4D97-AF65-F5344CB8AC3E}">
        <p14:creationId xmlns:p14="http://schemas.microsoft.com/office/powerpoint/2010/main" val="19366613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529" y="138546"/>
            <a:ext cx="11817926" cy="6553200"/>
          </a:xfrm>
          <a:prstGeom prst="rect">
            <a:avLst/>
          </a:prstGeom>
        </p:spPr>
      </p:pic>
    </p:spTree>
    <p:extLst>
      <p:ext uri="{BB962C8B-B14F-4D97-AF65-F5344CB8AC3E}">
        <p14:creationId xmlns:p14="http://schemas.microsoft.com/office/powerpoint/2010/main" val="28830999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94509" y="623456"/>
            <a:ext cx="10737273" cy="830997"/>
          </a:xfrm>
          <a:prstGeom prst="rect">
            <a:avLst/>
          </a:prstGeom>
          <a:noFill/>
        </p:spPr>
        <p:txBody>
          <a:bodyPr wrap="square" rtlCol="0">
            <a:spAutoFit/>
          </a:bodyPr>
          <a:lstStyle/>
          <a:p>
            <a:r>
              <a:rPr lang="en-US" sz="4800" dirty="0" smtClean="0"/>
              <a:t>Observe    </a:t>
            </a:r>
            <a:r>
              <a:rPr lang="en-US" sz="4800" dirty="0" smtClean="0">
                <a:solidFill>
                  <a:srgbClr val="00B0F0"/>
                </a:solidFill>
              </a:rPr>
              <a:t>(Verb)</a:t>
            </a:r>
            <a:r>
              <a:rPr lang="en-US" sz="4800" dirty="0" smtClean="0"/>
              <a:t>.</a:t>
            </a:r>
            <a:endParaRPr lang="en-US" sz="4800" dirty="0"/>
          </a:p>
        </p:txBody>
      </p:sp>
      <p:sp>
        <p:nvSpPr>
          <p:cNvPr id="3" name="Rectangle 2"/>
          <p:cNvSpPr/>
          <p:nvPr/>
        </p:nvSpPr>
        <p:spPr>
          <a:xfrm>
            <a:off x="207818" y="5375564"/>
            <a:ext cx="10737273" cy="984885"/>
          </a:xfrm>
          <a:prstGeom prst="rect">
            <a:avLst/>
          </a:prstGeom>
        </p:spPr>
        <p:txBody>
          <a:bodyPr wrap="square">
            <a:spAutoFit/>
          </a:bodyPr>
          <a:lstStyle/>
          <a:p>
            <a:r>
              <a:rPr lang="en-US" dirty="0" smtClean="0"/>
              <a:t> </a:t>
            </a:r>
            <a:endParaRPr lang="en-US" dirty="0"/>
          </a:p>
          <a:p>
            <a:r>
              <a:rPr lang="en-US" sz="4000" dirty="0" err="1" smtClean="0"/>
              <a:t>Example:We</a:t>
            </a:r>
            <a:r>
              <a:rPr lang="en-US" sz="4000" dirty="0" smtClean="0"/>
              <a:t> observe Shaheed </a:t>
            </a:r>
            <a:r>
              <a:rPr lang="en-US" sz="4000" dirty="0" err="1" smtClean="0"/>
              <a:t>Dibos</a:t>
            </a:r>
            <a:r>
              <a:rPr lang="en-US" sz="4000" dirty="0" smtClean="0"/>
              <a:t> every year.</a:t>
            </a:r>
            <a:endParaRPr lang="en-US" sz="4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885" y="2088222"/>
            <a:ext cx="6097733" cy="2927123"/>
          </a:xfrm>
          <a:prstGeom prst="rect">
            <a:avLst/>
          </a:prstGeom>
        </p:spPr>
      </p:pic>
      <p:sp>
        <p:nvSpPr>
          <p:cNvPr id="6" name="TextBox 5"/>
          <p:cNvSpPr txBox="1"/>
          <p:nvPr/>
        </p:nvSpPr>
        <p:spPr>
          <a:xfrm>
            <a:off x="7010400" y="2895600"/>
            <a:ext cx="4821382" cy="1323439"/>
          </a:xfrm>
          <a:prstGeom prst="rect">
            <a:avLst/>
          </a:prstGeom>
          <a:noFill/>
        </p:spPr>
        <p:txBody>
          <a:bodyPr wrap="square" rtlCol="0">
            <a:spAutoFit/>
          </a:bodyPr>
          <a:lstStyle/>
          <a:p>
            <a:r>
              <a:rPr lang="en-US" sz="4000" dirty="0">
                <a:solidFill>
                  <a:schemeClr val="accent6"/>
                </a:solidFill>
              </a:rPr>
              <a:t>See or behold with attention</a:t>
            </a:r>
          </a:p>
        </p:txBody>
      </p:sp>
    </p:spTree>
    <p:extLst>
      <p:ext uri="{BB962C8B-B14F-4D97-AF65-F5344CB8AC3E}">
        <p14:creationId xmlns:p14="http://schemas.microsoft.com/office/powerpoint/2010/main" val="32437261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2109" y="401782"/>
            <a:ext cx="10709564" cy="830997"/>
          </a:xfrm>
          <a:prstGeom prst="rect">
            <a:avLst/>
          </a:prstGeom>
          <a:noFill/>
        </p:spPr>
        <p:txBody>
          <a:bodyPr wrap="square" rtlCol="0">
            <a:spAutoFit/>
          </a:bodyPr>
          <a:lstStyle/>
          <a:p>
            <a:r>
              <a:rPr lang="en-US" sz="4800" dirty="0" smtClean="0"/>
              <a:t>Martyrs   </a:t>
            </a:r>
            <a:endParaRPr lang="en-US" sz="4800" dirty="0"/>
          </a:p>
        </p:txBody>
      </p:sp>
      <p:sp>
        <p:nvSpPr>
          <p:cNvPr id="3" name="Down Arrow 2"/>
          <p:cNvSpPr/>
          <p:nvPr/>
        </p:nvSpPr>
        <p:spPr>
          <a:xfrm flipH="1">
            <a:off x="1634837" y="1232779"/>
            <a:ext cx="512618" cy="886691"/>
          </a:xfrm>
          <a:prstGeom prst="downArrow">
            <a:avLst>
              <a:gd name="adj1" fmla="val 44594"/>
              <a:gd name="adj2" fmla="val 5000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942109" y="2576945"/>
            <a:ext cx="5140036" cy="1446550"/>
          </a:xfrm>
          <a:prstGeom prst="rect">
            <a:avLst/>
          </a:prstGeom>
          <a:noFill/>
        </p:spPr>
        <p:txBody>
          <a:bodyPr wrap="square" rtlCol="0">
            <a:spAutoFit/>
          </a:bodyPr>
          <a:lstStyle/>
          <a:p>
            <a:r>
              <a:rPr lang="en-US" sz="4400" dirty="0" smtClean="0"/>
              <a:t>A  sufferer for devotion to cause.</a:t>
            </a:r>
            <a:endParaRPr lang="en-US" sz="4400" dirty="0"/>
          </a:p>
        </p:txBody>
      </p:sp>
      <p:sp>
        <p:nvSpPr>
          <p:cNvPr id="5" name="TextBox 4"/>
          <p:cNvSpPr txBox="1"/>
          <p:nvPr/>
        </p:nvSpPr>
        <p:spPr>
          <a:xfrm>
            <a:off x="360218" y="4705941"/>
            <a:ext cx="11291455" cy="1323439"/>
          </a:xfrm>
          <a:prstGeom prst="rect">
            <a:avLst/>
          </a:prstGeom>
          <a:noFill/>
        </p:spPr>
        <p:txBody>
          <a:bodyPr wrap="square" rtlCol="0">
            <a:spAutoFit/>
          </a:bodyPr>
          <a:lstStyle/>
          <a:p>
            <a:r>
              <a:rPr lang="en-US" sz="4000" dirty="0" smtClean="0">
                <a:solidFill>
                  <a:srgbClr val="FF33CC"/>
                </a:solidFill>
              </a:rPr>
              <a:t>Example: </a:t>
            </a:r>
            <a:r>
              <a:rPr lang="en-US" sz="4000" dirty="0" smtClean="0"/>
              <a:t>The martyrs laid down their lives to establish Bengali language</a:t>
            </a:r>
            <a:r>
              <a:rPr lang="en-US" dirty="0" smtClean="0"/>
              <a:t>.</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7383" y="103634"/>
            <a:ext cx="4239490" cy="2584148"/>
          </a:xfrm>
          <a:prstGeom prst="rect">
            <a:avLst/>
          </a:prstGeom>
          <a:ln>
            <a:solidFill>
              <a:schemeClr val="accent2">
                <a:lumMod val="40000"/>
                <a:lumOff val="60000"/>
              </a:schemeClr>
            </a:solidFill>
          </a:ln>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7708" y="1759527"/>
            <a:ext cx="4433455" cy="2946414"/>
          </a:xfrm>
          <a:prstGeom prst="rect">
            <a:avLst/>
          </a:prstGeom>
          <a:ln>
            <a:solidFill>
              <a:schemeClr val="tx2">
                <a:lumMod val="75000"/>
              </a:schemeClr>
            </a:solidFill>
          </a:ln>
        </p:spPr>
      </p:pic>
    </p:spTree>
    <p:extLst>
      <p:ext uri="{BB962C8B-B14F-4D97-AF65-F5344CB8AC3E}">
        <p14:creationId xmlns:p14="http://schemas.microsoft.com/office/powerpoint/2010/main" val="20249210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7817" y="138545"/>
            <a:ext cx="11762509" cy="3477875"/>
          </a:xfrm>
          <a:prstGeom prst="rect">
            <a:avLst/>
          </a:prstGeom>
          <a:noFill/>
        </p:spPr>
        <p:txBody>
          <a:bodyPr wrap="square" rtlCol="0">
            <a:spAutoFit/>
          </a:bodyPr>
          <a:lstStyle/>
          <a:p>
            <a:r>
              <a:rPr lang="en-US" sz="4000" dirty="0" smtClean="0">
                <a:solidFill>
                  <a:schemeClr val="bg2">
                    <a:lumMod val="25000"/>
                  </a:schemeClr>
                </a:solidFill>
              </a:rPr>
              <a:t>Read the text</a:t>
            </a:r>
            <a:r>
              <a:rPr lang="en-US" sz="4000" dirty="0" smtClean="0"/>
              <a:t>.</a:t>
            </a:r>
          </a:p>
          <a:p>
            <a:r>
              <a:rPr lang="en-US" sz="3600" dirty="0" smtClean="0"/>
              <a:t>21 February is observed as Shaheed </a:t>
            </a:r>
            <a:r>
              <a:rPr lang="en-US" sz="3600" dirty="0" err="1" smtClean="0"/>
              <a:t>Dibosh</a:t>
            </a:r>
            <a:r>
              <a:rPr lang="en-US" sz="3600" dirty="0" smtClean="0"/>
              <a:t> every year throughout the country in remembrance of the martyrs of language movement of 1952.The commemoration begins at the early hours of the day with mourning songs that recall the supreme sacrifices of our language martyrs.</a:t>
            </a:r>
            <a:endParaRPr lang="en-US" sz="36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3616420"/>
            <a:ext cx="11277599" cy="3019907"/>
          </a:xfrm>
          <a:prstGeom prst="rect">
            <a:avLst/>
          </a:prstGeom>
        </p:spPr>
      </p:pic>
    </p:spTree>
    <p:extLst>
      <p:ext uri="{BB962C8B-B14F-4D97-AF65-F5344CB8AC3E}">
        <p14:creationId xmlns:p14="http://schemas.microsoft.com/office/powerpoint/2010/main" val="42543945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6256" y="263236"/>
            <a:ext cx="11928762" cy="3785652"/>
          </a:xfrm>
          <a:prstGeom prst="rect">
            <a:avLst/>
          </a:prstGeom>
          <a:noFill/>
        </p:spPr>
        <p:txBody>
          <a:bodyPr wrap="square" rtlCol="0">
            <a:spAutoFit/>
          </a:bodyPr>
          <a:lstStyle/>
          <a:p>
            <a:r>
              <a:rPr lang="en-US" sz="4000" dirty="0" smtClean="0"/>
              <a:t>People wear black badges and go to the Shaheed </a:t>
            </a:r>
            <a:r>
              <a:rPr lang="en-US" sz="4000" dirty="0" err="1" smtClean="0"/>
              <a:t>Minar</a:t>
            </a:r>
            <a:r>
              <a:rPr lang="en-US" sz="4000" dirty="0" smtClean="0"/>
              <a:t> in barefoot </a:t>
            </a:r>
            <a:r>
              <a:rPr lang="en-US" sz="4000" dirty="0" err="1" smtClean="0"/>
              <a:t>processions,singing</a:t>
            </a:r>
            <a:r>
              <a:rPr lang="en-US" sz="4000" dirty="0" smtClean="0"/>
              <a:t> mourning </a:t>
            </a:r>
            <a:r>
              <a:rPr lang="en-US" sz="4000" dirty="0" err="1" smtClean="0"/>
              <a:t>songs.They</a:t>
            </a:r>
            <a:r>
              <a:rPr lang="en-US" sz="4000" dirty="0" smtClean="0"/>
              <a:t> place wreaths at the </a:t>
            </a:r>
            <a:r>
              <a:rPr lang="en-US" sz="4000" dirty="0" err="1" smtClean="0"/>
              <a:t>Minar</a:t>
            </a:r>
            <a:r>
              <a:rPr lang="en-US" sz="4000" dirty="0" smtClean="0"/>
              <a:t>. Many of them visit the graves of the martyrs at </a:t>
            </a:r>
            <a:r>
              <a:rPr lang="en-US" sz="4000" dirty="0" err="1" smtClean="0"/>
              <a:t>Azimpur</a:t>
            </a:r>
            <a:r>
              <a:rPr lang="en-US" sz="4000" dirty="0" smtClean="0"/>
              <a:t> graveyard and pray for </a:t>
            </a:r>
            <a:r>
              <a:rPr lang="en-US" sz="4000" dirty="0" err="1" smtClean="0"/>
              <a:t>them.They</a:t>
            </a:r>
            <a:r>
              <a:rPr lang="en-US" sz="4000" dirty="0" smtClean="0"/>
              <a:t> also attend various </a:t>
            </a:r>
            <a:r>
              <a:rPr lang="en-US" sz="4000" dirty="0" err="1" smtClean="0"/>
              <a:t>programmes</a:t>
            </a:r>
            <a:r>
              <a:rPr lang="en-US" sz="4000" dirty="0" smtClean="0"/>
              <a:t> </a:t>
            </a:r>
            <a:r>
              <a:rPr lang="en-US" sz="4000" dirty="0" err="1" smtClean="0"/>
              <a:t>organised</a:t>
            </a:r>
            <a:r>
              <a:rPr lang="en-US" sz="4000" dirty="0" smtClean="0"/>
              <a:t> in remembrance of the language martyrs.</a:t>
            </a:r>
            <a:endParaRPr lang="en-US" sz="40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1527" y="4048888"/>
            <a:ext cx="5763491" cy="2563091"/>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 y="4048888"/>
            <a:ext cx="5198918" cy="2462748"/>
          </a:xfrm>
          <a:prstGeom prst="rect">
            <a:avLst/>
          </a:prstGeom>
        </p:spPr>
      </p:pic>
    </p:spTree>
    <p:extLst>
      <p:ext uri="{BB962C8B-B14F-4D97-AF65-F5344CB8AC3E}">
        <p14:creationId xmlns:p14="http://schemas.microsoft.com/office/powerpoint/2010/main" val="14637791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5527" y="235527"/>
            <a:ext cx="11693238" cy="3970318"/>
          </a:xfrm>
          <a:prstGeom prst="rect">
            <a:avLst/>
          </a:prstGeom>
          <a:noFill/>
        </p:spPr>
        <p:txBody>
          <a:bodyPr wrap="square" rtlCol="0">
            <a:spAutoFit/>
          </a:bodyPr>
          <a:lstStyle/>
          <a:p>
            <a:r>
              <a:rPr lang="en-US" sz="3600" dirty="0" smtClean="0"/>
              <a:t>The UNESCO (United Nations Educational, Scientific and Cultural </a:t>
            </a:r>
            <a:r>
              <a:rPr lang="en-US" sz="3600" dirty="0" err="1" smtClean="0"/>
              <a:t>Organisation</a:t>
            </a:r>
            <a:r>
              <a:rPr lang="en-US" sz="3600" dirty="0" smtClean="0"/>
              <a:t>) on 17  November in 1999 proclaimed February 21 as the  International </a:t>
            </a:r>
            <a:r>
              <a:rPr lang="en-US" sz="3600" dirty="0" err="1" smtClean="0"/>
              <a:t>Morther</a:t>
            </a:r>
            <a:r>
              <a:rPr lang="en-US" sz="3600" dirty="0" smtClean="0"/>
              <a:t> Language Day in recognition of the sacrifices of the martyrs for the rightful place of Bangla. The day is now annually observed worldwide to promote awareness of linguistic and cultural diversity and multilingualism.</a:t>
            </a:r>
            <a:endParaRPr lang="en-US" sz="36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2545" y="4205845"/>
            <a:ext cx="5777345" cy="2347355"/>
          </a:xfrm>
          <a:prstGeom prst="rect">
            <a:avLst/>
          </a:prstGeom>
          <a:solidFill>
            <a:schemeClr val="accent4">
              <a:lumMod val="60000"/>
              <a:lumOff val="40000"/>
            </a:schemeClr>
          </a:solidFill>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036" y="4419600"/>
            <a:ext cx="4405746" cy="2133600"/>
          </a:xfrm>
          <a:prstGeom prst="rect">
            <a:avLst/>
          </a:prstGeom>
        </p:spPr>
      </p:pic>
    </p:spTree>
    <p:extLst>
      <p:ext uri="{BB962C8B-B14F-4D97-AF65-F5344CB8AC3E}">
        <p14:creationId xmlns:p14="http://schemas.microsoft.com/office/powerpoint/2010/main" val="31825440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9491" y="858982"/>
            <a:ext cx="11083636" cy="4555093"/>
          </a:xfrm>
          <a:prstGeom prst="rect">
            <a:avLst/>
          </a:prstGeom>
          <a:solidFill>
            <a:schemeClr val="accent6">
              <a:lumMod val="20000"/>
              <a:lumOff val="80000"/>
            </a:schemeClr>
          </a:solidFill>
        </p:spPr>
        <p:txBody>
          <a:bodyPr wrap="square" rtlCol="0">
            <a:spAutoFit/>
          </a:bodyPr>
          <a:lstStyle/>
          <a:p>
            <a:r>
              <a:rPr lang="en-US" sz="3600" b="1" dirty="0" smtClean="0">
                <a:solidFill>
                  <a:schemeClr val="accent2"/>
                </a:solidFill>
              </a:rPr>
              <a:t>				</a:t>
            </a:r>
            <a:r>
              <a:rPr lang="en-US" sz="4800" b="1" u="sng" dirty="0" smtClean="0">
                <a:solidFill>
                  <a:schemeClr val="accent2"/>
                </a:solidFill>
              </a:rPr>
              <a:t>Pair Work</a:t>
            </a:r>
          </a:p>
          <a:p>
            <a:pPr marL="571500" indent="-571500" algn="just">
              <a:buFont typeface="Wingdings" panose="05000000000000000000" pitchFamily="2" charset="2"/>
              <a:buChar char="q"/>
            </a:pPr>
            <a:r>
              <a:rPr lang="en-US" sz="4400" dirty="0" smtClean="0">
                <a:solidFill>
                  <a:srgbClr val="00B0F0"/>
                </a:solidFill>
              </a:rPr>
              <a:t>Answer the questions.</a:t>
            </a:r>
          </a:p>
          <a:p>
            <a:pPr algn="just"/>
            <a:r>
              <a:rPr lang="en-US" sz="3600" dirty="0" smtClean="0"/>
              <a:t>1.Why is 21 February called Shaheed </a:t>
            </a:r>
            <a:r>
              <a:rPr lang="en-US" sz="3600" dirty="0" err="1" smtClean="0"/>
              <a:t>Dibosh</a:t>
            </a:r>
            <a:r>
              <a:rPr lang="en-US" sz="3600" dirty="0" smtClean="0"/>
              <a:t>?</a:t>
            </a:r>
          </a:p>
          <a:p>
            <a:pPr algn="just"/>
            <a:r>
              <a:rPr lang="en-US" sz="3600" dirty="0" smtClean="0"/>
              <a:t>2.Why do people go to the Shaheed </a:t>
            </a:r>
            <a:r>
              <a:rPr lang="en-US" sz="3600" dirty="0" err="1" smtClean="0"/>
              <a:t>Minar</a:t>
            </a:r>
            <a:r>
              <a:rPr lang="en-US" sz="3600" dirty="0" smtClean="0"/>
              <a:t>? How do they go there?</a:t>
            </a:r>
          </a:p>
          <a:p>
            <a:pPr algn="just"/>
            <a:r>
              <a:rPr lang="en-US" sz="3600" dirty="0" smtClean="0"/>
              <a:t>3.Why is 21 February now observed throughout the world every year?</a:t>
            </a:r>
          </a:p>
          <a:p>
            <a:endParaRPr lang="en-US" dirty="0"/>
          </a:p>
        </p:txBody>
      </p:sp>
    </p:spTree>
    <p:extLst>
      <p:ext uri="{BB962C8B-B14F-4D97-AF65-F5344CB8AC3E}">
        <p14:creationId xmlns:p14="http://schemas.microsoft.com/office/powerpoint/2010/main" val="6774456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72836" y="928255"/>
            <a:ext cx="10695709" cy="5632311"/>
          </a:xfrm>
          <a:prstGeom prst="rect">
            <a:avLst/>
          </a:prstGeom>
          <a:noFill/>
        </p:spPr>
        <p:txBody>
          <a:bodyPr wrap="square" rtlCol="0">
            <a:spAutoFit/>
          </a:bodyPr>
          <a:lstStyle/>
          <a:p>
            <a:r>
              <a:rPr lang="en-US" sz="4000" b="1" u="sng" dirty="0" smtClean="0">
                <a:solidFill>
                  <a:srgbClr val="FF33CC"/>
                </a:solidFill>
              </a:rPr>
              <a:t> </a:t>
            </a:r>
            <a:r>
              <a:rPr lang="en-US" sz="4000" b="1" u="sng" dirty="0">
                <a:solidFill>
                  <a:schemeClr val="tx1">
                    <a:lumMod val="65000"/>
                    <a:lumOff val="35000"/>
                  </a:schemeClr>
                </a:solidFill>
              </a:rPr>
              <a:t>Match the </a:t>
            </a:r>
            <a:r>
              <a:rPr lang="en-US" sz="4000" b="1" u="sng" dirty="0" smtClean="0">
                <a:solidFill>
                  <a:schemeClr val="tx1">
                    <a:lumMod val="65000"/>
                    <a:lumOff val="35000"/>
                  </a:schemeClr>
                </a:solidFill>
              </a:rPr>
              <a:t>answer.</a:t>
            </a:r>
          </a:p>
          <a:p>
            <a:r>
              <a:rPr lang="en-US" sz="4000" dirty="0" smtClean="0">
                <a:solidFill>
                  <a:srgbClr val="00B0F0"/>
                </a:solidFill>
              </a:rPr>
              <a:t>1.It is called Shaheed </a:t>
            </a:r>
            <a:r>
              <a:rPr lang="en-US" sz="4000" dirty="0" err="1" smtClean="0">
                <a:solidFill>
                  <a:srgbClr val="00B0F0"/>
                </a:solidFill>
              </a:rPr>
              <a:t>Dibosh</a:t>
            </a:r>
            <a:r>
              <a:rPr lang="en-US" sz="4000" dirty="0" smtClean="0">
                <a:solidFill>
                  <a:srgbClr val="00B0F0"/>
                </a:solidFill>
              </a:rPr>
              <a:t>’ as our martyrs sacrificed their lives on this day for our language.</a:t>
            </a:r>
          </a:p>
          <a:p>
            <a:r>
              <a:rPr lang="en-US" sz="4000" dirty="0" smtClean="0">
                <a:solidFill>
                  <a:srgbClr val="FF0000"/>
                </a:solidFill>
              </a:rPr>
              <a:t>2.People go to the Shaheed </a:t>
            </a:r>
            <a:r>
              <a:rPr lang="en-US" sz="4000" dirty="0" err="1" smtClean="0">
                <a:solidFill>
                  <a:srgbClr val="FF0000"/>
                </a:solidFill>
              </a:rPr>
              <a:t>Minar</a:t>
            </a:r>
            <a:r>
              <a:rPr lang="en-US" sz="4000" dirty="0" smtClean="0">
                <a:solidFill>
                  <a:srgbClr val="FF0000"/>
                </a:solidFill>
              </a:rPr>
              <a:t> to show respect to the </a:t>
            </a:r>
            <a:r>
              <a:rPr lang="en-US" sz="4000" dirty="0" err="1" smtClean="0">
                <a:solidFill>
                  <a:srgbClr val="FF0000"/>
                </a:solidFill>
              </a:rPr>
              <a:t>martyrs.They</a:t>
            </a:r>
            <a:r>
              <a:rPr lang="en-US" sz="4000" dirty="0" smtClean="0">
                <a:solidFill>
                  <a:srgbClr val="FF0000"/>
                </a:solidFill>
              </a:rPr>
              <a:t> go there barefooted in procession singing mourning song.</a:t>
            </a:r>
          </a:p>
          <a:p>
            <a:r>
              <a:rPr lang="en-US" sz="4000" dirty="0" smtClean="0">
                <a:solidFill>
                  <a:srgbClr val="92D050"/>
                </a:solidFill>
              </a:rPr>
              <a:t>3.21 February is observed throughout the world every year as on 17 November 1999 UNESCO has declared it as ‘International Mother Language Day’</a:t>
            </a:r>
            <a:endParaRPr lang="en-US" sz="4000" dirty="0">
              <a:solidFill>
                <a:srgbClr val="92D050"/>
              </a:solidFill>
            </a:endParaRPr>
          </a:p>
        </p:txBody>
      </p:sp>
    </p:spTree>
    <p:extLst>
      <p:ext uri="{BB962C8B-B14F-4D97-AF65-F5344CB8AC3E}">
        <p14:creationId xmlns:p14="http://schemas.microsoft.com/office/powerpoint/2010/main" val="36232431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609600"/>
            <a:ext cx="10626436" cy="5816977"/>
          </a:xfrm>
          <a:prstGeom prst="rect">
            <a:avLst/>
          </a:prstGeom>
          <a:noFill/>
        </p:spPr>
        <p:txBody>
          <a:bodyPr wrap="square" rtlCol="0">
            <a:spAutoFit/>
          </a:bodyPr>
          <a:lstStyle/>
          <a:p>
            <a:r>
              <a:rPr lang="en-US" sz="4400" dirty="0" smtClean="0"/>
              <a:t>				</a:t>
            </a:r>
            <a:r>
              <a:rPr lang="en-US" sz="4400" b="1" u="sng" dirty="0" smtClean="0">
                <a:solidFill>
                  <a:srgbClr val="FF33CC"/>
                </a:solidFill>
              </a:rPr>
              <a:t>Group Work</a:t>
            </a:r>
          </a:p>
          <a:p>
            <a:pPr marL="571500" indent="-571500">
              <a:buFont typeface="Wingdings" panose="05000000000000000000" pitchFamily="2" charset="2"/>
              <a:buChar char="v"/>
            </a:pPr>
            <a:r>
              <a:rPr lang="en-US" sz="4000" dirty="0" smtClean="0">
                <a:solidFill>
                  <a:srgbClr val="0070C0"/>
                </a:solidFill>
              </a:rPr>
              <a:t>Complete the passage with suitable words</a:t>
            </a:r>
            <a:r>
              <a:rPr lang="en-US" dirty="0" smtClean="0"/>
              <a:t>.</a:t>
            </a:r>
          </a:p>
          <a:p>
            <a:r>
              <a:rPr lang="en-US" sz="3600" dirty="0" smtClean="0"/>
              <a:t>On 21 February 1952 </a:t>
            </a:r>
            <a:r>
              <a:rPr lang="en-US" sz="3600" dirty="0" smtClean="0">
                <a:solidFill>
                  <a:srgbClr val="FF0000"/>
                </a:solidFill>
              </a:rPr>
              <a:t>---blood-------</a:t>
            </a:r>
            <a:r>
              <a:rPr lang="en-US" sz="3600" dirty="0" smtClean="0"/>
              <a:t> was shed at a place between Dhaka  Medical College and Dhaka University---</a:t>
            </a:r>
            <a:r>
              <a:rPr lang="en-US" sz="3600" dirty="0" smtClean="0">
                <a:solidFill>
                  <a:srgbClr val="FF0000"/>
                </a:solidFill>
              </a:rPr>
              <a:t>-area-</a:t>
            </a:r>
            <a:r>
              <a:rPr lang="en-US" sz="3600" dirty="0" smtClean="0"/>
              <a:t>-- to establish Bangla as a state -</a:t>
            </a:r>
            <a:r>
              <a:rPr lang="en-US" sz="3600" dirty="0" smtClean="0">
                <a:solidFill>
                  <a:srgbClr val="FF0000"/>
                </a:solidFill>
              </a:rPr>
              <a:t>-language-</a:t>
            </a:r>
            <a:r>
              <a:rPr lang="en-US" sz="3600" dirty="0" smtClean="0"/>
              <a:t>-----of Pakistan. All subsequent movements </a:t>
            </a:r>
            <a:r>
              <a:rPr lang="en-US" sz="3600" dirty="0" smtClean="0">
                <a:solidFill>
                  <a:srgbClr val="FF0000"/>
                </a:solidFill>
              </a:rPr>
              <a:t>including</a:t>
            </a:r>
            <a:r>
              <a:rPr lang="en-US" sz="3600" dirty="0" smtClean="0"/>
              <a:t>----- struggles for independence had their origin in the historic language --</a:t>
            </a:r>
            <a:r>
              <a:rPr lang="en-US" sz="3600" dirty="0" smtClean="0">
                <a:solidFill>
                  <a:srgbClr val="FF0000"/>
                </a:solidFill>
              </a:rPr>
              <a:t>movement</a:t>
            </a:r>
            <a:r>
              <a:rPr lang="en-US" sz="3600" dirty="0" smtClean="0"/>
              <a:t>-------. Shaheed </a:t>
            </a:r>
            <a:r>
              <a:rPr lang="en-US" sz="3600" dirty="0" err="1" smtClean="0"/>
              <a:t>Minar</a:t>
            </a:r>
            <a:r>
              <a:rPr lang="en-US" sz="3600" dirty="0" smtClean="0"/>
              <a:t> is the -</a:t>
            </a:r>
            <a:r>
              <a:rPr lang="en-US" sz="3600" dirty="0" smtClean="0">
                <a:solidFill>
                  <a:srgbClr val="FF0000"/>
                </a:solidFill>
              </a:rPr>
              <a:t>symbol</a:t>
            </a:r>
            <a:r>
              <a:rPr lang="en-US" sz="3600" dirty="0" smtClean="0"/>
              <a:t>----------- of the supreme sacrifice -</a:t>
            </a:r>
            <a:r>
              <a:rPr lang="en-US" sz="3600" dirty="0" smtClean="0">
                <a:solidFill>
                  <a:srgbClr val="FF0000"/>
                </a:solidFill>
              </a:rPr>
              <a:t>for</a:t>
            </a:r>
            <a:r>
              <a:rPr lang="en-US" sz="3600" dirty="0" smtClean="0"/>
              <a:t>------- the mother tongue.</a:t>
            </a:r>
            <a:endParaRPr lang="en-US" sz="3600" dirty="0"/>
          </a:p>
        </p:txBody>
      </p:sp>
    </p:spTree>
    <p:extLst>
      <p:ext uri="{BB962C8B-B14F-4D97-AF65-F5344CB8AC3E}">
        <p14:creationId xmlns:p14="http://schemas.microsoft.com/office/powerpoint/2010/main" val="27151343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2727" y="997527"/>
            <a:ext cx="10737273" cy="2431435"/>
          </a:xfrm>
          <a:prstGeom prst="rect">
            <a:avLst/>
          </a:prstGeom>
          <a:solidFill>
            <a:schemeClr val="accent1">
              <a:lumMod val="20000"/>
              <a:lumOff val="80000"/>
            </a:schemeClr>
          </a:solidFill>
        </p:spPr>
        <p:txBody>
          <a:bodyPr wrap="square" rtlCol="0">
            <a:spAutoFit/>
          </a:bodyPr>
          <a:lstStyle/>
          <a:p>
            <a:r>
              <a:rPr lang="en-US" sz="4400" dirty="0" smtClean="0">
                <a:solidFill>
                  <a:srgbClr val="7030A0"/>
                </a:solidFill>
              </a:rPr>
              <a:t> 			</a:t>
            </a:r>
            <a:r>
              <a:rPr lang="en-US" sz="4400" b="1" u="sng" dirty="0" smtClean="0">
                <a:solidFill>
                  <a:srgbClr val="7030A0"/>
                </a:solidFill>
              </a:rPr>
              <a:t>Evaluation</a:t>
            </a:r>
          </a:p>
          <a:p>
            <a:r>
              <a:rPr lang="en-US" sz="3600" dirty="0" smtClean="0"/>
              <a:t>1.What is the other name of 21 February?</a:t>
            </a:r>
          </a:p>
          <a:p>
            <a:r>
              <a:rPr lang="en-US" sz="3600" dirty="0" smtClean="0"/>
              <a:t>2.When did UNESCO proclamation come?</a:t>
            </a:r>
          </a:p>
          <a:p>
            <a:r>
              <a:rPr lang="en-US" sz="3600" dirty="0" smtClean="0"/>
              <a:t>3.Where do people go  with wreaths on 21 February?</a:t>
            </a:r>
            <a:endParaRPr lang="en-US" sz="3600" dirty="0"/>
          </a:p>
        </p:txBody>
      </p:sp>
    </p:spTree>
    <p:extLst>
      <p:ext uri="{BB962C8B-B14F-4D97-AF65-F5344CB8AC3E}">
        <p14:creationId xmlns:p14="http://schemas.microsoft.com/office/powerpoint/2010/main" val="3179977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1164" y="4045527"/>
            <a:ext cx="11540836" cy="2031325"/>
          </a:xfrm>
          <a:prstGeom prst="rect">
            <a:avLst/>
          </a:prstGeom>
          <a:noFill/>
        </p:spPr>
        <p:txBody>
          <a:bodyPr wrap="square" rtlCol="0">
            <a:spAutoFit/>
          </a:bodyPr>
          <a:lstStyle/>
          <a:p>
            <a:r>
              <a:rPr lang="en-US" sz="5400" dirty="0" smtClean="0"/>
              <a:t>			</a:t>
            </a:r>
            <a:r>
              <a:rPr lang="en-US" sz="5400" b="1" dirty="0">
                <a:solidFill>
                  <a:srgbClr val="00B0F0"/>
                </a:solidFill>
              </a:rPr>
              <a:t> </a:t>
            </a:r>
            <a:r>
              <a:rPr lang="en-US" sz="5400" b="1" dirty="0" smtClean="0">
                <a:solidFill>
                  <a:srgbClr val="00B0F0"/>
                </a:solidFill>
              </a:rPr>
              <a:t> </a:t>
            </a:r>
          </a:p>
          <a:p>
            <a:r>
              <a:rPr lang="en-US" sz="3600" dirty="0" smtClean="0"/>
              <a:t>How did you observe this year’s 21 February at your </a:t>
            </a:r>
            <a:r>
              <a:rPr lang="en-US" sz="3600" dirty="0" err="1" smtClean="0"/>
              <a:t>school?Write</a:t>
            </a:r>
            <a:r>
              <a:rPr lang="en-US" sz="3600" dirty="0" smtClean="0"/>
              <a:t> about it in ten sentences at your own word.</a:t>
            </a:r>
            <a:endParaRPr lang="en-US" sz="36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3248" y="1787236"/>
            <a:ext cx="4164060" cy="2701637"/>
          </a:xfrm>
          <a:prstGeom prst="rect">
            <a:avLst/>
          </a:prstGeom>
        </p:spPr>
      </p:pic>
      <p:sp>
        <p:nvSpPr>
          <p:cNvPr id="4" name="TextBox 3"/>
          <p:cNvSpPr txBox="1"/>
          <p:nvPr/>
        </p:nvSpPr>
        <p:spPr>
          <a:xfrm>
            <a:off x="2687782" y="471055"/>
            <a:ext cx="7703127" cy="923330"/>
          </a:xfrm>
          <a:prstGeom prst="rect">
            <a:avLst/>
          </a:prstGeom>
          <a:noFill/>
        </p:spPr>
        <p:txBody>
          <a:bodyPr wrap="square" rtlCol="0">
            <a:spAutoFit/>
          </a:bodyPr>
          <a:lstStyle/>
          <a:p>
            <a:r>
              <a:rPr lang="en-US" sz="5400" dirty="0" smtClean="0"/>
              <a:t>      </a:t>
            </a:r>
            <a:r>
              <a:rPr lang="en-US" sz="5400" b="1" dirty="0" smtClean="0"/>
              <a:t>Homework</a:t>
            </a:r>
            <a:endParaRPr lang="en-US" sz="5400" b="1" dirty="0"/>
          </a:p>
        </p:txBody>
      </p:sp>
    </p:spTree>
    <p:extLst>
      <p:ext uri="{BB962C8B-B14F-4D97-AF65-F5344CB8AC3E}">
        <p14:creationId xmlns:p14="http://schemas.microsoft.com/office/powerpoint/2010/main" val="3784107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70363" y="1122363"/>
            <a:ext cx="7994074" cy="2387600"/>
          </a:xfrm>
        </p:spPr>
        <p:txBody>
          <a:bodyPr/>
          <a:lstStyle/>
          <a:p>
            <a:r>
              <a:rPr lang="en-US" dirty="0" smtClean="0"/>
              <a:t>                                                                                                                                                                                                                                                                                                                                                                                                                                                                                                                                                                                                                                                                                                                                                                                                                                                                                                                                                                                                                                                                                                                                                                                                                                                                                                                                                                                     </a:t>
            </a:r>
            <a:endParaRPr lang="en-US" dirty="0"/>
          </a:p>
        </p:txBody>
      </p:sp>
      <p:sp>
        <p:nvSpPr>
          <p:cNvPr id="4" name="TextBox 3"/>
          <p:cNvSpPr txBox="1"/>
          <p:nvPr/>
        </p:nvSpPr>
        <p:spPr>
          <a:xfrm>
            <a:off x="2978727" y="2466109"/>
            <a:ext cx="7772400" cy="2800767"/>
          </a:xfrm>
          <a:prstGeom prst="rect">
            <a:avLst/>
          </a:prstGeom>
          <a:noFill/>
        </p:spPr>
        <p:txBody>
          <a:bodyPr wrap="square" rtlCol="0">
            <a:spAutoFit/>
          </a:bodyPr>
          <a:lstStyle/>
          <a:p>
            <a:r>
              <a:rPr lang="en-US" sz="4400" dirty="0" err="1" smtClean="0"/>
              <a:t>Anjuman</a:t>
            </a:r>
            <a:r>
              <a:rPr lang="en-US" sz="4400" dirty="0" smtClean="0"/>
              <a:t> </a:t>
            </a:r>
            <a:r>
              <a:rPr lang="en-US" sz="4400" dirty="0" err="1" smtClean="0"/>
              <a:t>Ara</a:t>
            </a:r>
            <a:r>
              <a:rPr lang="en-US" sz="4400" dirty="0" smtClean="0"/>
              <a:t> </a:t>
            </a:r>
            <a:r>
              <a:rPr lang="en-US" sz="4400" dirty="0" err="1" smtClean="0"/>
              <a:t>Runu</a:t>
            </a:r>
            <a:endParaRPr lang="en-US" sz="4400" dirty="0" smtClean="0"/>
          </a:p>
          <a:p>
            <a:r>
              <a:rPr lang="en-US" sz="4400" dirty="0" smtClean="0"/>
              <a:t>Assistant Teacher( English)</a:t>
            </a:r>
            <a:endParaRPr lang="en-US" sz="4400" dirty="0"/>
          </a:p>
          <a:p>
            <a:r>
              <a:rPr lang="en-US" sz="4400" dirty="0" err="1" smtClean="0"/>
              <a:t>Lohalia</a:t>
            </a:r>
            <a:r>
              <a:rPr lang="en-US" sz="4400" dirty="0" smtClean="0"/>
              <a:t> Union Secondary School.</a:t>
            </a:r>
          </a:p>
          <a:p>
            <a:r>
              <a:rPr lang="en-US" sz="4400" dirty="0" err="1" smtClean="0"/>
              <a:t>Patuakhali</a:t>
            </a:r>
            <a:r>
              <a:rPr lang="en-US" sz="4400" dirty="0" smtClean="0"/>
              <a:t> </a:t>
            </a:r>
            <a:r>
              <a:rPr lang="en-US" sz="4400" dirty="0" err="1" smtClean="0"/>
              <a:t>sadar</a:t>
            </a:r>
            <a:r>
              <a:rPr lang="en-US" sz="4400" dirty="0" smtClean="0"/>
              <a:t>.</a:t>
            </a:r>
            <a:endParaRPr lang="en-US" sz="44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4182" y="2590801"/>
            <a:ext cx="2175163" cy="2439474"/>
          </a:xfrm>
          <a:prstGeom prst="rect">
            <a:avLst/>
          </a:prstGeom>
        </p:spPr>
      </p:pic>
      <p:sp>
        <p:nvSpPr>
          <p:cNvPr id="6" name="TextBox 5"/>
          <p:cNvSpPr txBox="1"/>
          <p:nvPr/>
        </p:nvSpPr>
        <p:spPr>
          <a:xfrm>
            <a:off x="1011382" y="775855"/>
            <a:ext cx="10806545" cy="769441"/>
          </a:xfrm>
          <a:prstGeom prst="rect">
            <a:avLst/>
          </a:prstGeom>
          <a:noFill/>
        </p:spPr>
        <p:txBody>
          <a:bodyPr wrap="square" rtlCol="0">
            <a:spAutoFit/>
          </a:bodyPr>
          <a:lstStyle/>
          <a:p>
            <a:r>
              <a:rPr lang="en-US" sz="4400" dirty="0" smtClean="0"/>
              <a:t>	English 1</a:t>
            </a:r>
            <a:r>
              <a:rPr lang="en-US" sz="4400" baseline="30000" dirty="0" smtClean="0"/>
              <a:t>st</a:t>
            </a:r>
            <a:r>
              <a:rPr lang="en-US" sz="4400" dirty="0" smtClean="0"/>
              <a:t> Paper, Class 9-10</a:t>
            </a:r>
            <a:endParaRPr lang="en-US" sz="4400" dirty="0"/>
          </a:p>
        </p:txBody>
      </p:sp>
    </p:spTree>
    <p:extLst>
      <p:ext uri="{BB962C8B-B14F-4D97-AF65-F5344CB8AC3E}">
        <p14:creationId xmlns:p14="http://schemas.microsoft.com/office/powerpoint/2010/main" val="37469282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818" y="249382"/>
            <a:ext cx="11513127" cy="6068292"/>
          </a:xfrm>
          <a:prstGeom prst="rect">
            <a:avLst/>
          </a:prstGeom>
          <a:solidFill>
            <a:schemeClr val="accent4">
              <a:lumMod val="20000"/>
              <a:lumOff val="80000"/>
            </a:schemeClr>
          </a:solidFill>
        </p:spPr>
      </p:pic>
    </p:spTree>
    <p:extLst>
      <p:ext uri="{BB962C8B-B14F-4D97-AF65-F5344CB8AC3E}">
        <p14:creationId xmlns:p14="http://schemas.microsoft.com/office/powerpoint/2010/main" val="4205060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109" y="174062"/>
            <a:ext cx="11443855" cy="5492447"/>
          </a:xfrm>
          <a:prstGeom prst="rect">
            <a:avLst/>
          </a:prstGeom>
          <a:ln>
            <a:solidFill>
              <a:srgbClr val="C00000"/>
            </a:solidFill>
          </a:ln>
        </p:spPr>
      </p:pic>
      <p:sp>
        <p:nvSpPr>
          <p:cNvPr id="3" name="TextBox 2"/>
          <p:cNvSpPr txBox="1"/>
          <p:nvPr/>
        </p:nvSpPr>
        <p:spPr>
          <a:xfrm>
            <a:off x="665018" y="5888182"/>
            <a:ext cx="11152909" cy="1077218"/>
          </a:xfrm>
          <a:prstGeom prst="rect">
            <a:avLst/>
          </a:prstGeom>
          <a:noFill/>
        </p:spPr>
        <p:txBody>
          <a:bodyPr wrap="square" rtlCol="0">
            <a:spAutoFit/>
          </a:bodyPr>
          <a:lstStyle/>
          <a:p>
            <a:r>
              <a:rPr lang="en-US" sz="3200" dirty="0" smtClean="0"/>
              <a:t>1.What do you see in the picture?</a:t>
            </a:r>
          </a:p>
          <a:p>
            <a:r>
              <a:rPr lang="en-US" sz="3200" dirty="0" smtClean="0"/>
              <a:t>2.What is the other name of this day?</a:t>
            </a:r>
            <a:endParaRPr lang="en-US" sz="3200" dirty="0"/>
          </a:p>
        </p:txBody>
      </p:sp>
    </p:spTree>
    <p:extLst>
      <p:ext uri="{BB962C8B-B14F-4D97-AF65-F5344CB8AC3E}">
        <p14:creationId xmlns:p14="http://schemas.microsoft.com/office/powerpoint/2010/main" val="8273603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509" y="318655"/>
            <a:ext cx="11180618" cy="6248400"/>
          </a:xfrm>
          <a:prstGeom prst="rect">
            <a:avLst/>
          </a:prstGeom>
          <a:solidFill>
            <a:schemeClr val="tx1">
              <a:lumMod val="75000"/>
              <a:lumOff val="25000"/>
            </a:schemeClr>
          </a:solidFill>
        </p:spPr>
      </p:pic>
      <p:sp>
        <p:nvSpPr>
          <p:cNvPr id="2" name="TextBox 1"/>
          <p:cNvSpPr txBox="1"/>
          <p:nvPr/>
        </p:nvSpPr>
        <p:spPr>
          <a:xfrm>
            <a:off x="1510146" y="5555673"/>
            <a:ext cx="8077200" cy="707886"/>
          </a:xfrm>
          <a:prstGeom prst="rect">
            <a:avLst/>
          </a:prstGeom>
          <a:noFill/>
        </p:spPr>
        <p:txBody>
          <a:bodyPr wrap="square" rtlCol="0">
            <a:spAutoFit/>
          </a:bodyPr>
          <a:lstStyle/>
          <a:p>
            <a:r>
              <a:rPr lang="en-US" sz="4000" dirty="0" smtClean="0"/>
              <a:t>		Unit 3, Lesson -4</a:t>
            </a:r>
            <a:endParaRPr lang="en-US" sz="4000" dirty="0"/>
          </a:p>
        </p:txBody>
      </p:sp>
      <p:sp>
        <p:nvSpPr>
          <p:cNvPr id="3" name="TextBox 2"/>
          <p:cNvSpPr txBox="1"/>
          <p:nvPr/>
        </p:nvSpPr>
        <p:spPr>
          <a:xfrm>
            <a:off x="7329055" y="1136073"/>
            <a:ext cx="900545" cy="707886"/>
          </a:xfrm>
          <a:prstGeom prst="rect">
            <a:avLst/>
          </a:prstGeom>
          <a:noFill/>
        </p:spPr>
        <p:txBody>
          <a:bodyPr wrap="square" rtlCol="0">
            <a:spAutoFit/>
          </a:bodyPr>
          <a:lstStyle/>
          <a:p>
            <a:r>
              <a:rPr lang="en-US" sz="4000" b="1" dirty="0" smtClean="0">
                <a:solidFill>
                  <a:srgbClr val="C00000"/>
                </a:solidFill>
              </a:rPr>
              <a:t>2</a:t>
            </a:r>
            <a:endParaRPr lang="en-US" sz="4000" b="1" dirty="0">
              <a:solidFill>
                <a:srgbClr val="C00000"/>
              </a:solidFill>
            </a:endParaRPr>
          </a:p>
        </p:txBody>
      </p:sp>
    </p:spTree>
    <p:extLst>
      <p:ext uri="{BB962C8B-B14F-4D97-AF65-F5344CB8AC3E}">
        <p14:creationId xmlns:p14="http://schemas.microsoft.com/office/powerpoint/2010/main" val="3635233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36073" y="1634836"/>
            <a:ext cx="10557163" cy="3662541"/>
          </a:xfrm>
          <a:prstGeom prst="rect">
            <a:avLst/>
          </a:prstGeom>
          <a:noFill/>
        </p:spPr>
        <p:txBody>
          <a:bodyPr wrap="square" rtlCol="0">
            <a:spAutoFit/>
          </a:bodyPr>
          <a:lstStyle/>
          <a:p>
            <a:r>
              <a:rPr lang="en-US" sz="4000" b="1" u="sng" dirty="0" smtClean="0"/>
              <a:t>Learning Outcomes</a:t>
            </a:r>
            <a:r>
              <a:rPr lang="en-US" sz="4000" dirty="0" smtClean="0"/>
              <a:t>:</a:t>
            </a:r>
          </a:p>
          <a:p>
            <a:r>
              <a:rPr lang="en-US" sz="4000" dirty="0" smtClean="0">
                <a:solidFill>
                  <a:schemeClr val="tx2"/>
                </a:solidFill>
              </a:rPr>
              <a:t>At the end of the lesson ,</a:t>
            </a:r>
            <a:r>
              <a:rPr lang="en-US" sz="4000" dirty="0" err="1" smtClean="0">
                <a:solidFill>
                  <a:schemeClr val="tx2"/>
                </a:solidFill>
              </a:rPr>
              <a:t>ss</a:t>
            </a:r>
            <a:r>
              <a:rPr lang="en-US" sz="4000" dirty="0" smtClean="0">
                <a:solidFill>
                  <a:schemeClr val="tx2"/>
                </a:solidFill>
              </a:rPr>
              <a:t> will be able to-</a:t>
            </a:r>
          </a:p>
          <a:p>
            <a:pPr marL="571500" indent="-571500">
              <a:buFont typeface="Courier New" panose="02070309020205020404" pitchFamily="49" charset="0"/>
              <a:buChar char="o"/>
            </a:pPr>
            <a:r>
              <a:rPr lang="en-US" sz="4000" dirty="0" smtClean="0"/>
              <a:t>read and understand the text.</a:t>
            </a:r>
          </a:p>
          <a:p>
            <a:pPr marL="571500" indent="-571500">
              <a:buFont typeface="Courier New" panose="02070309020205020404" pitchFamily="49" charset="0"/>
              <a:buChar char="o"/>
            </a:pPr>
            <a:r>
              <a:rPr lang="en-US" sz="4000" dirty="0" smtClean="0"/>
              <a:t>Write answers to the questions.</a:t>
            </a:r>
          </a:p>
          <a:p>
            <a:pPr marL="571500" indent="-571500">
              <a:buFont typeface="Courier New" panose="02070309020205020404" pitchFamily="49" charset="0"/>
              <a:buChar char="o"/>
            </a:pPr>
            <a:r>
              <a:rPr lang="en-US" sz="4000" dirty="0" smtClean="0"/>
              <a:t>Complete the passage with suitable words.</a:t>
            </a:r>
          </a:p>
          <a:p>
            <a:r>
              <a:rPr lang="en-US" sz="3200" dirty="0" smtClean="0"/>
              <a:t>  </a:t>
            </a:r>
            <a:endParaRPr lang="en-US" sz="3200" dirty="0"/>
          </a:p>
        </p:txBody>
      </p:sp>
    </p:spTree>
    <p:extLst>
      <p:ext uri="{BB962C8B-B14F-4D97-AF65-F5344CB8AC3E}">
        <p14:creationId xmlns:p14="http://schemas.microsoft.com/office/powerpoint/2010/main" val="4276360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62545" y="152400"/>
            <a:ext cx="9892145" cy="2769989"/>
          </a:xfrm>
          <a:prstGeom prst="rect">
            <a:avLst/>
          </a:prstGeom>
          <a:noFill/>
        </p:spPr>
        <p:txBody>
          <a:bodyPr wrap="square" rtlCol="0">
            <a:spAutoFit/>
          </a:bodyPr>
          <a:lstStyle/>
          <a:p>
            <a:r>
              <a:rPr lang="en-US" sz="4800" dirty="0" smtClean="0"/>
              <a:t>			 </a:t>
            </a:r>
            <a:r>
              <a:rPr lang="en-US" sz="6000" b="1" u="sng" dirty="0" smtClean="0"/>
              <a:t>New Vocabs</a:t>
            </a:r>
          </a:p>
          <a:p>
            <a:r>
              <a:rPr lang="en-US" sz="4800" dirty="0" smtClean="0"/>
              <a:t>Diversity       </a:t>
            </a:r>
            <a:r>
              <a:rPr lang="en-US" sz="4800" dirty="0" smtClean="0">
                <a:solidFill>
                  <a:srgbClr val="FF33CC"/>
                </a:solidFill>
              </a:rPr>
              <a:t>(Noun)</a:t>
            </a:r>
            <a:r>
              <a:rPr lang="en-US" sz="4800" dirty="0" smtClean="0"/>
              <a:t>  </a:t>
            </a:r>
          </a:p>
          <a:p>
            <a:r>
              <a:rPr lang="en-US" sz="4800" dirty="0" smtClean="0"/>
              <a:t> </a:t>
            </a:r>
            <a:endParaRPr lang="en-US" dirty="0" smtClean="0"/>
          </a:p>
          <a:p>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5636" y="2286001"/>
            <a:ext cx="6373091" cy="3906981"/>
          </a:xfrm>
          <a:prstGeom prst="rect">
            <a:avLst/>
          </a:prstGeom>
        </p:spPr>
      </p:pic>
      <p:sp>
        <p:nvSpPr>
          <p:cNvPr id="4" name="TextBox 3"/>
          <p:cNvSpPr txBox="1"/>
          <p:nvPr/>
        </p:nvSpPr>
        <p:spPr>
          <a:xfrm>
            <a:off x="7329055" y="2604655"/>
            <a:ext cx="4655127" cy="1446550"/>
          </a:xfrm>
          <a:prstGeom prst="rect">
            <a:avLst/>
          </a:prstGeom>
          <a:noFill/>
        </p:spPr>
        <p:txBody>
          <a:bodyPr wrap="square" rtlCol="0">
            <a:spAutoFit/>
          </a:bodyPr>
          <a:lstStyle/>
          <a:p>
            <a:r>
              <a:rPr lang="en-US" sz="4400" dirty="0" smtClean="0"/>
              <a:t>Meaning-variety, multiplicity.</a:t>
            </a:r>
            <a:endParaRPr lang="en-US" sz="4400" dirty="0"/>
          </a:p>
        </p:txBody>
      </p:sp>
      <p:sp>
        <p:nvSpPr>
          <p:cNvPr id="5" name="TextBox 4"/>
          <p:cNvSpPr txBox="1"/>
          <p:nvPr/>
        </p:nvSpPr>
        <p:spPr>
          <a:xfrm>
            <a:off x="7093527" y="4890655"/>
            <a:ext cx="4890655" cy="1323439"/>
          </a:xfrm>
          <a:prstGeom prst="rect">
            <a:avLst/>
          </a:prstGeom>
          <a:noFill/>
        </p:spPr>
        <p:txBody>
          <a:bodyPr wrap="square" rtlCol="0">
            <a:spAutoFit/>
          </a:bodyPr>
          <a:lstStyle/>
          <a:p>
            <a:r>
              <a:rPr lang="en-US" sz="4000" dirty="0" smtClean="0"/>
              <a:t>Example: Flowers have the diversity of </a:t>
            </a:r>
            <a:r>
              <a:rPr lang="en-US" sz="4000" dirty="0" err="1" smtClean="0"/>
              <a:t>colour</a:t>
            </a:r>
            <a:r>
              <a:rPr lang="en-US" dirty="0" smtClean="0"/>
              <a:t>.</a:t>
            </a:r>
            <a:endParaRPr lang="en-US" dirty="0"/>
          </a:p>
        </p:txBody>
      </p:sp>
    </p:spTree>
    <p:extLst>
      <p:ext uri="{BB962C8B-B14F-4D97-AF65-F5344CB8AC3E}">
        <p14:creationId xmlns:p14="http://schemas.microsoft.com/office/powerpoint/2010/main" val="3074631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52944" y="263237"/>
            <a:ext cx="10861965" cy="1754326"/>
          </a:xfrm>
          <a:prstGeom prst="rect">
            <a:avLst/>
          </a:prstGeom>
          <a:noFill/>
        </p:spPr>
        <p:txBody>
          <a:bodyPr wrap="square" rtlCol="0">
            <a:spAutoFit/>
          </a:bodyPr>
          <a:lstStyle/>
          <a:p>
            <a:r>
              <a:rPr lang="en-US" sz="5400" dirty="0" smtClean="0"/>
              <a:t>Wreaths </a:t>
            </a:r>
            <a:r>
              <a:rPr lang="en-US" sz="5400" dirty="0" smtClean="0">
                <a:solidFill>
                  <a:srgbClr val="FF33CC"/>
                </a:solidFill>
              </a:rPr>
              <a:t>(Noun ) </a:t>
            </a:r>
            <a:r>
              <a:rPr lang="en-US" sz="5400" dirty="0" smtClean="0"/>
              <a:t>– </a:t>
            </a:r>
          </a:p>
          <a:p>
            <a:r>
              <a:rPr lang="en-US" sz="5400" dirty="0" smtClean="0"/>
              <a:t>   </a:t>
            </a:r>
          </a:p>
        </p:txBody>
      </p:sp>
      <p:sp>
        <p:nvSpPr>
          <p:cNvPr id="4" name="Rounded Rectangle 3"/>
          <p:cNvSpPr/>
          <p:nvPr/>
        </p:nvSpPr>
        <p:spPr>
          <a:xfrm>
            <a:off x="6858001" y="1435396"/>
            <a:ext cx="5056909" cy="2937164"/>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564582" y="2272145"/>
            <a:ext cx="4350328" cy="1323439"/>
          </a:xfrm>
          <a:prstGeom prst="rect">
            <a:avLst/>
          </a:prstGeom>
          <a:noFill/>
        </p:spPr>
        <p:txBody>
          <a:bodyPr wrap="square" rtlCol="0">
            <a:spAutoFit/>
          </a:bodyPr>
          <a:lstStyle/>
          <a:p>
            <a:r>
              <a:rPr lang="en-US" sz="4000" dirty="0" smtClean="0"/>
              <a:t>Meaning – A garland, A chaplet</a:t>
            </a:r>
            <a:endParaRPr lang="en-US" sz="4000" dirty="0"/>
          </a:p>
        </p:txBody>
      </p:sp>
      <p:sp>
        <p:nvSpPr>
          <p:cNvPr id="6" name="TextBox 5"/>
          <p:cNvSpPr txBox="1"/>
          <p:nvPr/>
        </p:nvSpPr>
        <p:spPr>
          <a:xfrm>
            <a:off x="762000" y="5292436"/>
            <a:ext cx="11014364" cy="1446550"/>
          </a:xfrm>
          <a:prstGeom prst="rect">
            <a:avLst/>
          </a:prstGeom>
          <a:noFill/>
        </p:spPr>
        <p:txBody>
          <a:bodyPr wrap="square" rtlCol="0">
            <a:spAutoFit/>
          </a:bodyPr>
          <a:lstStyle/>
          <a:p>
            <a:r>
              <a:rPr lang="en-US" sz="4400" b="1" dirty="0" smtClean="0">
                <a:solidFill>
                  <a:srgbClr val="00B0F0"/>
                </a:solidFill>
              </a:rPr>
              <a:t>Example:  </a:t>
            </a:r>
            <a:r>
              <a:rPr lang="en-US" sz="4400" dirty="0" smtClean="0"/>
              <a:t>In 21 February we place wreaths at the Shaheed </a:t>
            </a:r>
            <a:r>
              <a:rPr lang="en-US" sz="4400" dirty="0" err="1" smtClean="0"/>
              <a:t>Minar</a:t>
            </a:r>
            <a:r>
              <a:rPr lang="en-US" sz="4400" dirty="0" smtClean="0"/>
              <a:t>.</a:t>
            </a:r>
            <a:endParaRPr lang="en-US" sz="4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236" y="1435396"/>
            <a:ext cx="6234546" cy="3704640"/>
          </a:xfrm>
          <a:prstGeom prst="rect">
            <a:avLst/>
          </a:prstGeom>
        </p:spPr>
      </p:pic>
    </p:spTree>
    <p:extLst>
      <p:ext uri="{BB962C8B-B14F-4D97-AF65-F5344CB8AC3E}">
        <p14:creationId xmlns:p14="http://schemas.microsoft.com/office/powerpoint/2010/main" val="2856847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36072" y="1"/>
            <a:ext cx="10543309" cy="769441"/>
          </a:xfrm>
          <a:prstGeom prst="rect">
            <a:avLst/>
          </a:prstGeom>
          <a:noFill/>
        </p:spPr>
        <p:txBody>
          <a:bodyPr wrap="square" rtlCol="0">
            <a:spAutoFit/>
          </a:bodyPr>
          <a:lstStyle/>
          <a:p>
            <a:r>
              <a:rPr lang="en-US" sz="4400" dirty="0" smtClean="0"/>
              <a:t>Procession </a:t>
            </a:r>
            <a:r>
              <a:rPr lang="en-US" sz="4400" dirty="0">
                <a:solidFill>
                  <a:schemeClr val="accent2">
                    <a:lumMod val="60000"/>
                    <a:lumOff val="40000"/>
                  </a:schemeClr>
                </a:solidFill>
              </a:rPr>
              <a:t>(</a:t>
            </a:r>
            <a:r>
              <a:rPr lang="en-US" sz="4400" dirty="0" smtClean="0">
                <a:solidFill>
                  <a:schemeClr val="accent2">
                    <a:lumMod val="60000"/>
                    <a:lumOff val="40000"/>
                  </a:schemeClr>
                </a:solidFill>
              </a:rPr>
              <a:t>Noun)</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109" y="1149929"/>
            <a:ext cx="7453746" cy="3768436"/>
          </a:xfrm>
          <a:prstGeom prst="rect">
            <a:avLst/>
          </a:prstGeom>
        </p:spPr>
      </p:pic>
      <p:sp>
        <p:nvSpPr>
          <p:cNvPr id="4" name="TextBox 3"/>
          <p:cNvSpPr txBox="1"/>
          <p:nvPr/>
        </p:nvSpPr>
        <p:spPr>
          <a:xfrm>
            <a:off x="8077200" y="1551709"/>
            <a:ext cx="3726873" cy="1938992"/>
          </a:xfrm>
          <a:prstGeom prst="rect">
            <a:avLst/>
          </a:prstGeom>
          <a:noFill/>
        </p:spPr>
        <p:txBody>
          <a:bodyPr wrap="square" rtlCol="0">
            <a:spAutoFit/>
          </a:bodyPr>
          <a:lstStyle/>
          <a:p>
            <a:r>
              <a:rPr lang="en-US" sz="4000" dirty="0" smtClean="0"/>
              <a:t>A train of persons in a formal march</a:t>
            </a:r>
            <a:endParaRPr lang="en-US" sz="4000" dirty="0"/>
          </a:p>
        </p:txBody>
      </p:sp>
      <p:sp>
        <p:nvSpPr>
          <p:cNvPr id="5" name="TextBox 4"/>
          <p:cNvSpPr txBox="1"/>
          <p:nvPr/>
        </p:nvSpPr>
        <p:spPr>
          <a:xfrm>
            <a:off x="180109" y="5403273"/>
            <a:ext cx="11388436" cy="1384995"/>
          </a:xfrm>
          <a:prstGeom prst="rect">
            <a:avLst/>
          </a:prstGeom>
          <a:noFill/>
        </p:spPr>
        <p:txBody>
          <a:bodyPr wrap="square" rtlCol="0">
            <a:spAutoFit/>
          </a:bodyPr>
          <a:lstStyle/>
          <a:p>
            <a:r>
              <a:rPr lang="en-US" sz="4400" dirty="0" smtClean="0">
                <a:solidFill>
                  <a:srgbClr val="FF0000"/>
                </a:solidFill>
              </a:rPr>
              <a:t>Example: </a:t>
            </a:r>
            <a:r>
              <a:rPr lang="en-US" sz="4000" dirty="0" smtClean="0"/>
              <a:t>Police opened fire on the procession of students in 1952.</a:t>
            </a:r>
            <a:endParaRPr lang="en-US" sz="4000" dirty="0"/>
          </a:p>
        </p:txBody>
      </p:sp>
    </p:spTree>
    <p:extLst>
      <p:ext uri="{BB962C8B-B14F-4D97-AF65-F5344CB8AC3E}">
        <p14:creationId xmlns:p14="http://schemas.microsoft.com/office/powerpoint/2010/main" val="2262203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8255" y="443345"/>
            <a:ext cx="10986654" cy="830997"/>
          </a:xfrm>
          <a:prstGeom prst="rect">
            <a:avLst/>
          </a:prstGeom>
          <a:noFill/>
        </p:spPr>
        <p:txBody>
          <a:bodyPr wrap="square" rtlCol="0">
            <a:spAutoFit/>
          </a:bodyPr>
          <a:lstStyle/>
          <a:p>
            <a:r>
              <a:rPr lang="en-US" sz="4800" dirty="0" err="1" smtClean="0"/>
              <a:t>Organise</a:t>
            </a:r>
            <a:r>
              <a:rPr lang="en-US" sz="4800" dirty="0" smtClean="0"/>
              <a:t>     </a:t>
            </a:r>
            <a:r>
              <a:rPr lang="en-US" sz="4800" dirty="0" smtClean="0">
                <a:solidFill>
                  <a:srgbClr val="FF33CC"/>
                </a:solidFill>
              </a:rPr>
              <a:t>(Verb) </a:t>
            </a:r>
            <a:endParaRPr lang="en-US" sz="4800" dirty="0" smtClean="0"/>
          </a:p>
        </p:txBody>
      </p:sp>
      <p:sp>
        <p:nvSpPr>
          <p:cNvPr id="3" name="Rounded Rectangle 2"/>
          <p:cNvSpPr/>
          <p:nvPr/>
        </p:nvSpPr>
        <p:spPr>
          <a:xfrm>
            <a:off x="6913418" y="2521527"/>
            <a:ext cx="5001491" cy="26739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051963" y="2812472"/>
            <a:ext cx="4682837" cy="1938992"/>
          </a:xfrm>
          <a:prstGeom prst="rect">
            <a:avLst/>
          </a:prstGeom>
          <a:solidFill>
            <a:schemeClr val="accent2">
              <a:lumMod val="40000"/>
              <a:lumOff val="60000"/>
            </a:schemeClr>
          </a:solidFill>
        </p:spPr>
        <p:txBody>
          <a:bodyPr wrap="square" rtlCol="0">
            <a:spAutoFit/>
          </a:bodyPr>
          <a:lstStyle/>
          <a:p>
            <a:r>
              <a:rPr lang="en-US" sz="4000" dirty="0" smtClean="0"/>
              <a:t> Meaning -Bring </a:t>
            </a:r>
            <a:r>
              <a:rPr lang="en-US" sz="4000" dirty="0"/>
              <a:t>into unity or working order.</a:t>
            </a:r>
          </a:p>
        </p:txBody>
      </p:sp>
      <p:sp>
        <p:nvSpPr>
          <p:cNvPr id="5" name="TextBox 4"/>
          <p:cNvSpPr txBox="1"/>
          <p:nvPr/>
        </p:nvSpPr>
        <p:spPr>
          <a:xfrm>
            <a:off x="221674" y="5624945"/>
            <a:ext cx="11790218" cy="1323439"/>
          </a:xfrm>
          <a:prstGeom prst="rect">
            <a:avLst/>
          </a:prstGeom>
          <a:noFill/>
        </p:spPr>
        <p:txBody>
          <a:bodyPr wrap="square" rtlCol="0">
            <a:spAutoFit/>
          </a:bodyPr>
          <a:lstStyle/>
          <a:p>
            <a:r>
              <a:rPr lang="en-US" sz="4000" dirty="0" err="1" smtClean="0"/>
              <a:t>Example:Students</a:t>
            </a:r>
            <a:r>
              <a:rPr lang="en-US" sz="4000" dirty="0" smtClean="0"/>
              <a:t> organized a procession on the  21 February.</a:t>
            </a:r>
            <a:endParaRPr lang="en-US" sz="40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018" y="1703833"/>
            <a:ext cx="6137561" cy="3727149"/>
          </a:xfrm>
          <a:prstGeom prst="rect">
            <a:avLst/>
          </a:prstGeom>
        </p:spPr>
      </p:pic>
    </p:spTree>
    <p:extLst>
      <p:ext uri="{BB962C8B-B14F-4D97-AF65-F5344CB8AC3E}">
        <p14:creationId xmlns:p14="http://schemas.microsoft.com/office/powerpoint/2010/main" val="4525217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411</TotalTime>
  <Words>424</Words>
  <Application>Microsoft Office PowerPoint</Application>
  <PresentationFormat>Widescreen</PresentationFormat>
  <Paragraphs>61</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Courier New</vt:lpstr>
      <vt:lpstr>Wingdings</vt:lpstr>
      <vt:lpstr>Office Theme</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ICT_LAB</dc:creator>
  <cp:lastModifiedBy>ICT_LAB</cp:lastModifiedBy>
  <cp:revision>90</cp:revision>
  <dcterms:created xsi:type="dcterms:W3CDTF">2020-10-03T04:29:57Z</dcterms:created>
  <dcterms:modified xsi:type="dcterms:W3CDTF">2020-10-04T03:15:57Z</dcterms:modified>
</cp:coreProperties>
</file>