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0" r:id="rId13"/>
    <p:sldId id="27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1F61E-2CFD-4CA5-BBF5-0EB5C6A92E7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B138F-ADC1-4A7D-B7A6-A518BC01AC63}">
      <dgm:prSet phldrT="[Text]"/>
      <dgm:spPr/>
      <dgm:t>
        <a:bodyPr/>
        <a:lstStyle/>
        <a:p>
          <a:r>
            <a:rPr lang="ar-SA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المركب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F39DEAB-7FBB-4CC1-8CB2-A2C3C88DED15}" type="parTrans" cxnId="{1BD05D50-9E33-4D29-855B-B0B7A605CE1B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628043A-8D01-42D6-8D68-91C7C33B962B}" type="sibTrans" cxnId="{1BD05D50-9E33-4D29-855B-B0B7A605CE1B}">
      <dgm:prSet/>
      <dgm:spPr/>
      <dgm:t>
        <a:bodyPr/>
        <a:lstStyle/>
        <a:p>
          <a:pPr algn="ctr"/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যৌগিক শব্দ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/</a:t>
          </a:r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যুক্ত শব্দ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11A65B6-EDB3-48A4-A756-829E0D0FEBB2}">
      <dgm:prSet phldrT="[Text]"/>
      <dgm:spPr/>
      <dgm:t>
        <a:bodyPr/>
        <a:lstStyle/>
        <a:p>
          <a:r>
            <a:rPr lang="ar-SA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المفرد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4EDD4CA-9554-40BA-8172-E80FDBF92A84}" type="sibTrans" cxnId="{15B2EC29-D1E1-4D90-B570-7E66D11CE74E}">
      <dgm:prSet/>
      <dgm:spPr/>
      <dgm:t>
        <a:bodyPr/>
        <a:lstStyle/>
        <a:p>
          <a:pPr algn="ctr"/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একক শব্দ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69EF788-E453-4D98-A627-7E910F948D35}" type="parTrans" cxnId="{15B2EC29-D1E1-4D90-B570-7E66D11CE74E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6F17361-8D72-48E5-9069-79ABA6CEDEB7}">
      <dgm:prSet phldrT="[Text]"/>
      <dgm:spPr/>
      <dgm:t>
        <a:bodyPr/>
        <a:lstStyle/>
        <a:p>
          <a:r>
            <a:rPr lang="ar-SA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لَفْظٌ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11B5CAC-9FDB-4353-AEEB-AFD26F4BFA73}" type="sibTrans" cxnId="{D322737D-31D0-43CB-993A-E3DFEA7E549D}">
      <dgm:prSet/>
      <dgm:spPr/>
      <dgm:t>
        <a:bodyPr/>
        <a:lstStyle/>
        <a:p>
          <a:pPr algn="ctr"/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শব্দ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D6E3577-769B-4A9E-B42F-C13DF38E0A31}" type="parTrans" cxnId="{D322737D-31D0-43CB-993A-E3DFEA7E549D}">
      <dgm:prSet/>
      <dgm:spPr/>
      <dgm:t>
        <a:bodyPr/>
        <a:lstStyle/>
        <a:p>
          <a:endParaRPr 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84F2FE8-AF6A-493B-B19B-D53A4941A7C7}" type="pres">
      <dgm:prSet presAssocID="{8DC1F61E-2CFD-4CA5-BBF5-0EB5C6A92E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93EFF5-084D-4607-B403-FC8985E707E6}" type="pres">
      <dgm:prSet presAssocID="{06F17361-8D72-48E5-9069-79ABA6CEDEB7}" presName="hierRoot1" presStyleCnt="0">
        <dgm:presLayoutVars>
          <dgm:hierBranch val="init"/>
        </dgm:presLayoutVars>
      </dgm:prSet>
      <dgm:spPr/>
    </dgm:pt>
    <dgm:pt modelId="{53564EBE-BE30-4A5E-A058-7B528AA56660}" type="pres">
      <dgm:prSet presAssocID="{06F17361-8D72-48E5-9069-79ABA6CEDEB7}" presName="rootComposite1" presStyleCnt="0"/>
      <dgm:spPr/>
    </dgm:pt>
    <dgm:pt modelId="{C17FC569-D09E-4A1B-AE66-69FF3A572BBF}" type="pres">
      <dgm:prSet presAssocID="{06F17361-8D72-48E5-9069-79ABA6CEDEB7}" presName="rootText1" presStyleLbl="node0" presStyleIdx="0" presStyleCnt="1" custLinFactNeighborX="-2735" custLinFactNeighborY="2987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AB903B3-503F-4F81-963B-DE27E50265D6}" type="pres">
      <dgm:prSet presAssocID="{06F17361-8D72-48E5-9069-79ABA6CEDEB7}" presName="titleText1" presStyleLbl="fgAcc0" presStyleIdx="0" presStyleCnt="1" custLinFactNeighborX="215" custLinFactNeighborY="355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66F9A2-610F-4656-9007-C6B9D9AD46FC}" type="pres">
      <dgm:prSet presAssocID="{06F17361-8D72-48E5-9069-79ABA6CEDEB7}" presName="rootConnector1" presStyleLbl="node1" presStyleIdx="0" presStyleCnt="2"/>
      <dgm:spPr/>
      <dgm:t>
        <a:bodyPr/>
        <a:lstStyle/>
        <a:p>
          <a:endParaRPr lang="en-US"/>
        </a:p>
      </dgm:t>
    </dgm:pt>
    <dgm:pt modelId="{3C51BEF2-DDC8-4256-8F0C-954B038A3080}" type="pres">
      <dgm:prSet presAssocID="{06F17361-8D72-48E5-9069-79ABA6CEDEB7}" presName="hierChild2" presStyleCnt="0"/>
      <dgm:spPr/>
    </dgm:pt>
    <dgm:pt modelId="{3CE3DD9A-2334-4310-803E-13034DECEB3A}" type="pres">
      <dgm:prSet presAssocID="{369EF788-E453-4D98-A627-7E910F948D3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BEA89BC-DF8D-4AF9-BE68-428786F19DF2}" type="pres">
      <dgm:prSet presAssocID="{A11A65B6-EDB3-48A4-A756-829E0D0FEBB2}" presName="hierRoot2" presStyleCnt="0">
        <dgm:presLayoutVars>
          <dgm:hierBranch val="init"/>
        </dgm:presLayoutVars>
      </dgm:prSet>
      <dgm:spPr/>
    </dgm:pt>
    <dgm:pt modelId="{087CC708-B84F-409D-99DA-9A1D692ACDB2}" type="pres">
      <dgm:prSet presAssocID="{A11A65B6-EDB3-48A4-A756-829E0D0FEBB2}" presName="rootComposite" presStyleCnt="0"/>
      <dgm:spPr/>
    </dgm:pt>
    <dgm:pt modelId="{DDFDE359-48E7-466F-8ACA-93574AD8E79F}" type="pres">
      <dgm:prSet presAssocID="{A11A65B6-EDB3-48A4-A756-829E0D0FEBB2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564E488-9F2B-46D0-9F62-79B3397458CC}" type="pres">
      <dgm:prSet presAssocID="{A11A65B6-EDB3-48A4-A756-829E0D0FEBB2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1187712-9B00-4CDA-BD4B-54ED6EAC4049}" type="pres">
      <dgm:prSet presAssocID="{A11A65B6-EDB3-48A4-A756-829E0D0FEBB2}" presName="rootConnector" presStyleLbl="node2" presStyleIdx="0" presStyleCnt="0"/>
      <dgm:spPr/>
      <dgm:t>
        <a:bodyPr/>
        <a:lstStyle/>
        <a:p>
          <a:endParaRPr lang="en-US"/>
        </a:p>
      </dgm:t>
    </dgm:pt>
    <dgm:pt modelId="{23E23CEF-8CE8-4904-9BAC-A8566BEDBB3D}" type="pres">
      <dgm:prSet presAssocID="{A11A65B6-EDB3-48A4-A756-829E0D0FEBB2}" presName="hierChild4" presStyleCnt="0"/>
      <dgm:spPr/>
    </dgm:pt>
    <dgm:pt modelId="{F676C571-F3CD-446C-9E70-6E826A58F88A}" type="pres">
      <dgm:prSet presAssocID="{A11A65B6-EDB3-48A4-A756-829E0D0FEBB2}" presName="hierChild5" presStyleCnt="0"/>
      <dgm:spPr/>
    </dgm:pt>
    <dgm:pt modelId="{9715312C-6950-4456-8A77-6643345CAAD3}" type="pres">
      <dgm:prSet presAssocID="{4F39DEAB-7FBB-4CC1-8CB2-A2C3C88DED1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A36CD3A-105D-4BC7-8BC7-67042DC77321}" type="pres">
      <dgm:prSet presAssocID="{E1EB138F-ADC1-4A7D-B7A6-A518BC01AC63}" presName="hierRoot2" presStyleCnt="0">
        <dgm:presLayoutVars>
          <dgm:hierBranch val="init"/>
        </dgm:presLayoutVars>
      </dgm:prSet>
      <dgm:spPr/>
    </dgm:pt>
    <dgm:pt modelId="{E5EFF9E4-6163-4AFF-BD36-9C5F2DEF43ED}" type="pres">
      <dgm:prSet presAssocID="{E1EB138F-ADC1-4A7D-B7A6-A518BC01AC63}" presName="rootComposite" presStyleCnt="0"/>
      <dgm:spPr/>
    </dgm:pt>
    <dgm:pt modelId="{F05B24B4-6CB9-44DF-90C5-F26F6456888C}" type="pres">
      <dgm:prSet presAssocID="{E1EB138F-ADC1-4A7D-B7A6-A518BC01AC63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A705992-1DAA-4A42-825D-43A9E5F88E84}" type="pres">
      <dgm:prSet presAssocID="{E1EB138F-ADC1-4A7D-B7A6-A518BC01AC63}" presName="titleText2" presStyleLbl="fgAcc1" presStyleIdx="1" presStyleCnt="2" custLinFactNeighborX="880" custLinFactNeighborY="103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4E64E2-0C66-4AB2-B2DB-E436FEC4FC71}" type="pres">
      <dgm:prSet presAssocID="{E1EB138F-ADC1-4A7D-B7A6-A518BC01AC63}" presName="rootConnector" presStyleLbl="node2" presStyleIdx="0" presStyleCnt="0"/>
      <dgm:spPr/>
      <dgm:t>
        <a:bodyPr/>
        <a:lstStyle/>
        <a:p>
          <a:endParaRPr lang="en-US"/>
        </a:p>
      </dgm:t>
    </dgm:pt>
    <dgm:pt modelId="{2EF40BE5-2181-407F-BD85-DAD36EF5992E}" type="pres">
      <dgm:prSet presAssocID="{E1EB138F-ADC1-4A7D-B7A6-A518BC01AC63}" presName="hierChild4" presStyleCnt="0"/>
      <dgm:spPr/>
    </dgm:pt>
    <dgm:pt modelId="{F04BF468-6AF0-46B1-BB1C-A60F26778040}" type="pres">
      <dgm:prSet presAssocID="{E1EB138F-ADC1-4A7D-B7A6-A518BC01AC63}" presName="hierChild5" presStyleCnt="0"/>
      <dgm:spPr/>
    </dgm:pt>
    <dgm:pt modelId="{5E3D9CEC-D71E-4B2D-890B-20361FC96647}" type="pres">
      <dgm:prSet presAssocID="{06F17361-8D72-48E5-9069-79ABA6CEDEB7}" presName="hierChild3" presStyleCnt="0"/>
      <dgm:spPr/>
    </dgm:pt>
  </dgm:ptLst>
  <dgm:cxnLst>
    <dgm:cxn modelId="{E2720244-36A7-442B-B770-F4E0662DB079}" type="presOf" srcId="{E1EB138F-ADC1-4A7D-B7A6-A518BC01AC63}" destId="{DA4E64E2-0C66-4AB2-B2DB-E436FEC4FC71}" srcOrd="1" destOrd="0" presId="urn:microsoft.com/office/officeart/2008/layout/NameandTitleOrganizationalChart"/>
    <dgm:cxn modelId="{F56706EA-D9EC-46FF-AF05-9CF6962075EF}" type="presOf" srcId="{A11A65B6-EDB3-48A4-A756-829E0D0FEBB2}" destId="{DDFDE359-48E7-466F-8ACA-93574AD8E79F}" srcOrd="0" destOrd="0" presId="urn:microsoft.com/office/officeart/2008/layout/NameandTitleOrganizationalChart"/>
    <dgm:cxn modelId="{EDAF59B3-98D0-4417-9EE2-2019B7A4F4F6}" type="presOf" srcId="{34EDD4CA-9554-40BA-8172-E80FDBF92A84}" destId="{B564E488-9F2B-46D0-9F62-79B3397458CC}" srcOrd="0" destOrd="0" presId="urn:microsoft.com/office/officeart/2008/layout/NameandTitleOrganizationalChart"/>
    <dgm:cxn modelId="{1FEE00FC-C0B0-44F7-A45B-1850755C6732}" type="presOf" srcId="{06F17361-8D72-48E5-9069-79ABA6CEDEB7}" destId="{C17FC569-D09E-4A1B-AE66-69FF3A572BBF}" srcOrd="0" destOrd="0" presId="urn:microsoft.com/office/officeart/2008/layout/NameandTitleOrganizationalChart"/>
    <dgm:cxn modelId="{83E33C8E-8ADA-4FDD-AE01-D755288A876E}" type="presOf" srcId="{4F39DEAB-7FBB-4CC1-8CB2-A2C3C88DED15}" destId="{9715312C-6950-4456-8A77-6643345CAAD3}" srcOrd="0" destOrd="0" presId="urn:microsoft.com/office/officeart/2008/layout/NameandTitleOrganizationalChart"/>
    <dgm:cxn modelId="{04B403C4-B29E-47DA-9A7B-43B80A5AF8A4}" type="presOf" srcId="{A11B5CAC-9FDB-4353-AEEB-AFD26F4BFA73}" destId="{6AB903B3-503F-4F81-963B-DE27E50265D6}" srcOrd="0" destOrd="0" presId="urn:microsoft.com/office/officeart/2008/layout/NameandTitleOrganizationalChart"/>
    <dgm:cxn modelId="{D322737D-31D0-43CB-993A-E3DFEA7E549D}" srcId="{8DC1F61E-2CFD-4CA5-BBF5-0EB5C6A92E75}" destId="{06F17361-8D72-48E5-9069-79ABA6CEDEB7}" srcOrd="0" destOrd="0" parTransId="{AD6E3577-769B-4A9E-B42F-C13DF38E0A31}" sibTransId="{A11B5CAC-9FDB-4353-AEEB-AFD26F4BFA73}"/>
    <dgm:cxn modelId="{3C56B253-F6CB-4944-B0F2-1831082D8318}" type="presOf" srcId="{E1EB138F-ADC1-4A7D-B7A6-A518BC01AC63}" destId="{F05B24B4-6CB9-44DF-90C5-F26F6456888C}" srcOrd="0" destOrd="0" presId="urn:microsoft.com/office/officeart/2008/layout/NameandTitleOrganizationalChart"/>
    <dgm:cxn modelId="{D603A9AC-57BC-4AFC-9B7B-B5D109FEE4CE}" type="presOf" srcId="{369EF788-E453-4D98-A627-7E910F948D35}" destId="{3CE3DD9A-2334-4310-803E-13034DECEB3A}" srcOrd="0" destOrd="0" presId="urn:microsoft.com/office/officeart/2008/layout/NameandTitleOrganizationalChart"/>
    <dgm:cxn modelId="{15B2EC29-D1E1-4D90-B570-7E66D11CE74E}" srcId="{06F17361-8D72-48E5-9069-79ABA6CEDEB7}" destId="{A11A65B6-EDB3-48A4-A756-829E0D0FEBB2}" srcOrd="0" destOrd="0" parTransId="{369EF788-E453-4D98-A627-7E910F948D35}" sibTransId="{34EDD4CA-9554-40BA-8172-E80FDBF92A84}"/>
    <dgm:cxn modelId="{031285FA-E96F-407A-92DB-1A33D438191B}" type="presOf" srcId="{4628043A-8D01-42D6-8D68-91C7C33B962B}" destId="{9A705992-1DAA-4A42-825D-43A9E5F88E84}" srcOrd="0" destOrd="0" presId="urn:microsoft.com/office/officeart/2008/layout/NameandTitleOrganizationalChart"/>
    <dgm:cxn modelId="{CAD41E56-41D7-4C3D-B74D-9D57B4B21AB0}" type="presOf" srcId="{A11A65B6-EDB3-48A4-A756-829E0D0FEBB2}" destId="{71187712-9B00-4CDA-BD4B-54ED6EAC4049}" srcOrd="1" destOrd="0" presId="urn:microsoft.com/office/officeart/2008/layout/NameandTitleOrganizationalChart"/>
    <dgm:cxn modelId="{1BD05D50-9E33-4D29-855B-B0B7A605CE1B}" srcId="{06F17361-8D72-48E5-9069-79ABA6CEDEB7}" destId="{E1EB138F-ADC1-4A7D-B7A6-A518BC01AC63}" srcOrd="1" destOrd="0" parTransId="{4F39DEAB-7FBB-4CC1-8CB2-A2C3C88DED15}" sibTransId="{4628043A-8D01-42D6-8D68-91C7C33B962B}"/>
    <dgm:cxn modelId="{9E45D11B-80C4-40DD-B281-079C2449D01A}" type="presOf" srcId="{8DC1F61E-2CFD-4CA5-BBF5-0EB5C6A92E75}" destId="{684F2FE8-AF6A-493B-B19B-D53A4941A7C7}" srcOrd="0" destOrd="0" presId="urn:microsoft.com/office/officeart/2008/layout/NameandTitleOrganizationalChart"/>
    <dgm:cxn modelId="{D1B15C48-875F-4686-BC0A-A8130D559023}" type="presOf" srcId="{06F17361-8D72-48E5-9069-79ABA6CEDEB7}" destId="{F166F9A2-610F-4656-9007-C6B9D9AD46FC}" srcOrd="1" destOrd="0" presId="urn:microsoft.com/office/officeart/2008/layout/NameandTitleOrganizationalChart"/>
    <dgm:cxn modelId="{2F546A92-1B12-452F-9A89-B0A2DB045C15}" type="presParOf" srcId="{684F2FE8-AF6A-493B-B19B-D53A4941A7C7}" destId="{D193EFF5-084D-4607-B403-FC8985E707E6}" srcOrd="0" destOrd="0" presId="urn:microsoft.com/office/officeart/2008/layout/NameandTitleOrganizationalChart"/>
    <dgm:cxn modelId="{850947F8-AD7E-40C1-811F-68B8EE9AFDAC}" type="presParOf" srcId="{D193EFF5-084D-4607-B403-FC8985E707E6}" destId="{53564EBE-BE30-4A5E-A058-7B528AA56660}" srcOrd="0" destOrd="0" presId="urn:microsoft.com/office/officeart/2008/layout/NameandTitleOrganizationalChart"/>
    <dgm:cxn modelId="{EAB59797-2A47-4014-8771-E95F2B9248EB}" type="presParOf" srcId="{53564EBE-BE30-4A5E-A058-7B528AA56660}" destId="{C17FC569-D09E-4A1B-AE66-69FF3A572BBF}" srcOrd="0" destOrd="0" presId="urn:microsoft.com/office/officeart/2008/layout/NameandTitleOrganizationalChart"/>
    <dgm:cxn modelId="{2944514B-9DAC-4691-9C75-87DD6C7DA808}" type="presParOf" srcId="{53564EBE-BE30-4A5E-A058-7B528AA56660}" destId="{6AB903B3-503F-4F81-963B-DE27E50265D6}" srcOrd="1" destOrd="0" presId="urn:microsoft.com/office/officeart/2008/layout/NameandTitleOrganizationalChart"/>
    <dgm:cxn modelId="{33A09343-E4D8-4E4B-8DA4-6F48E129C6B1}" type="presParOf" srcId="{53564EBE-BE30-4A5E-A058-7B528AA56660}" destId="{F166F9A2-610F-4656-9007-C6B9D9AD46FC}" srcOrd="2" destOrd="0" presId="urn:microsoft.com/office/officeart/2008/layout/NameandTitleOrganizationalChart"/>
    <dgm:cxn modelId="{33FF7A39-86E8-4C99-B53D-743EC902C7E2}" type="presParOf" srcId="{D193EFF5-084D-4607-B403-FC8985E707E6}" destId="{3C51BEF2-DDC8-4256-8F0C-954B038A3080}" srcOrd="1" destOrd="0" presId="urn:microsoft.com/office/officeart/2008/layout/NameandTitleOrganizationalChart"/>
    <dgm:cxn modelId="{944C50B7-4E13-430D-8108-B44D2C222EBA}" type="presParOf" srcId="{3C51BEF2-DDC8-4256-8F0C-954B038A3080}" destId="{3CE3DD9A-2334-4310-803E-13034DECEB3A}" srcOrd="0" destOrd="0" presId="urn:microsoft.com/office/officeart/2008/layout/NameandTitleOrganizationalChart"/>
    <dgm:cxn modelId="{3A0DA0CB-0DB5-42DB-928C-6E0338D82D94}" type="presParOf" srcId="{3C51BEF2-DDC8-4256-8F0C-954B038A3080}" destId="{BBEA89BC-DF8D-4AF9-BE68-428786F19DF2}" srcOrd="1" destOrd="0" presId="urn:microsoft.com/office/officeart/2008/layout/NameandTitleOrganizationalChart"/>
    <dgm:cxn modelId="{DFDD569A-0694-4184-B775-ACEFA6CFAC31}" type="presParOf" srcId="{BBEA89BC-DF8D-4AF9-BE68-428786F19DF2}" destId="{087CC708-B84F-409D-99DA-9A1D692ACDB2}" srcOrd="0" destOrd="0" presId="urn:microsoft.com/office/officeart/2008/layout/NameandTitleOrganizationalChart"/>
    <dgm:cxn modelId="{E65D9529-9F10-44DB-A559-2D091A7D0539}" type="presParOf" srcId="{087CC708-B84F-409D-99DA-9A1D692ACDB2}" destId="{DDFDE359-48E7-466F-8ACA-93574AD8E79F}" srcOrd="0" destOrd="0" presId="urn:microsoft.com/office/officeart/2008/layout/NameandTitleOrganizationalChart"/>
    <dgm:cxn modelId="{F916044C-3BAB-4FDA-A503-DBC0277C69F6}" type="presParOf" srcId="{087CC708-B84F-409D-99DA-9A1D692ACDB2}" destId="{B564E488-9F2B-46D0-9F62-79B3397458CC}" srcOrd="1" destOrd="0" presId="urn:microsoft.com/office/officeart/2008/layout/NameandTitleOrganizationalChart"/>
    <dgm:cxn modelId="{E4330F3B-4A74-4EE2-9E01-4FF82C8275F2}" type="presParOf" srcId="{087CC708-B84F-409D-99DA-9A1D692ACDB2}" destId="{71187712-9B00-4CDA-BD4B-54ED6EAC4049}" srcOrd="2" destOrd="0" presId="urn:microsoft.com/office/officeart/2008/layout/NameandTitleOrganizationalChart"/>
    <dgm:cxn modelId="{BBE7946D-62D9-40D9-B2B0-F2324E87E736}" type="presParOf" srcId="{BBEA89BC-DF8D-4AF9-BE68-428786F19DF2}" destId="{23E23CEF-8CE8-4904-9BAC-A8566BEDBB3D}" srcOrd="1" destOrd="0" presId="urn:microsoft.com/office/officeart/2008/layout/NameandTitleOrganizationalChart"/>
    <dgm:cxn modelId="{8F1570E1-15AB-407E-AA14-22D9B4141390}" type="presParOf" srcId="{BBEA89BC-DF8D-4AF9-BE68-428786F19DF2}" destId="{F676C571-F3CD-446C-9E70-6E826A58F88A}" srcOrd="2" destOrd="0" presId="urn:microsoft.com/office/officeart/2008/layout/NameandTitleOrganizationalChart"/>
    <dgm:cxn modelId="{F31D1DE1-FC17-46D5-BBFB-6BA5FF6C5C68}" type="presParOf" srcId="{3C51BEF2-DDC8-4256-8F0C-954B038A3080}" destId="{9715312C-6950-4456-8A77-6643345CAAD3}" srcOrd="2" destOrd="0" presId="urn:microsoft.com/office/officeart/2008/layout/NameandTitleOrganizationalChart"/>
    <dgm:cxn modelId="{F18B1C34-B378-4C84-8074-7289CDAA931C}" type="presParOf" srcId="{3C51BEF2-DDC8-4256-8F0C-954B038A3080}" destId="{2A36CD3A-105D-4BC7-8BC7-67042DC77321}" srcOrd="3" destOrd="0" presId="urn:microsoft.com/office/officeart/2008/layout/NameandTitleOrganizationalChart"/>
    <dgm:cxn modelId="{BDACD3E8-6B64-4A7A-ADC5-587849064935}" type="presParOf" srcId="{2A36CD3A-105D-4BC7-8BC7-67042DC77321}" destId="{E5EFF9E4-6163-4AFF-BD36-9C5F2DEF43ED}" srcOrd="0" destOrd="0" presId="urn:microsoft.com/office/officeart/2008/layout/NameandTitleOrganizationalChart"/>
    <dgm:cxn modelId="{06F4460D-68F8-4A1F-8C65-FD68288BD815}" type="presParOf" srcId="{E5EFF9E4-6163-4AFF-BD36-9C5F2DEF43ED}" destId="{F05B24B4-6CB9-44DF-90C5-F26F6456888C}" srcOrd="0" destOrd="0" presId="urn:microsoft.com/office/officeart/2008/layout/NameandTitleOrganizationalChart"/>
    <dgm:cxn modelId="{E609660E-EF04-452A-8FAB-A934E5A461EE}" type="presParOf" srcId="{E5EFF9E4-6163-4AFF-BD36-9C5F2DEF43ED}" destId="{9A705992-1DAA-4A42-825D-43A9E5F88E84}" srcOrd="1" destOrd="0" presId="urn:microsoft.com/office/officeart/2008/layout/NameandTitleOrganizationalChart"/>
    <dgm:cxn modelId="{219B893D-7004-4BF7-B418-8311BAC6FD69}" type="presParOf" srcId="{E5EFF9E4-6163-4AFF-BD36-9C5F2DEF43ED}" destId="{DA4E64E2-0C66-4AB2-B2DB-E436FEC4FC71}" srcOrd="2" destOrd="0" presId="urn:microsoft.com/office/officeart/2008/layout/NameandTitleOrganizationalChart"/>
    <dgm:cxn modelId="{128CB067-1BB0-47B0-9BDC-1ECEABE66936}" type="presParOf" srcId="{2A36CD3A-105D-4BC7-8BC7-67042DC77321}" destId="{2EF40BE5-2181-407F-BD85-DAD36EF5992E}" srcOrd="1" destOrd="0" presId="urn:microsoft.com/office/officeart/2008/layout/NameandTitleOrganizationalChart"/>
    <dgm:cxn modelId="{0ED1F7B7-5C63-4D3B-B359-CC9C8DD706A4}" type="presParOf" srcId="{2A36CD3A-105D-4BC7-8BC7-67042DC77321}" destId="{F04BF468-6AF0-46B1-BB1C-A60F26778040}" srcOrd="2" destOrd="0" presId="urn:microsoft.com/office/officeart/2008/layout/NameandTitleOrganizationalChart"/>
    <dgm:cxn modelId="{6332A9CC-8678-4DDB-ABEF-0777002558D2}" type="presParOf" srcId="{D193EFF5-084D-4607-B403-FC8985E707E6}" destId="{5E3D9CEC-D71E-4B2D-890B-20361FC9664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5312C-6950-4456-8A77-6643345CAAD3}">
      <dsp:nvSpPr>
        <dsp:cNvPr id="0" name=""/>
        <dsp:cNvSpPr/>
      </dsp:nvSpPr>
      <dsp:spPr>
        <a:xfrm>
          <a:off x="2857496" y="1324944"/>
          <a:ext cx="1375592" cy="284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55"/>
              </a:lnTo>
              <a:lnTo>
                <a:pt x="1375592" y="46655"/>
              </a:lnTo>
              <a:lnTo>
                <a:pt x="1375592" y="28468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3DD9A-2334-4310-803E-13034DECEB3A}">
      <dsp:nvSpPr>
        <dsp:cNvPr id="0" name=""/>
        <dsp:cNvSpPr/>
      </dsp:nvSpPr>
      <dsp:spPr>
        <a:xfrm>
          <a:off x="1589680" y="1324944"/>
          <a:ext cx="1267816" cy="284688"/>
        </a:xfrm>
        <a:custGeom>
          <a:avLst/>
          <a:gdLst/>
          <a:ahLst/>
          <a:cxnLst/>
          <a:rect l="0" t="0" r="0" b="0"/>
          <a:pathLst>
            <a:path>
              <a:moveTo>
                <a:pt x="1267816" y="0"/>
              </a:moveTo>
              <a:lnTo>
                <a:pt x="1267816" y="46655"/>
              </a:lnTo>
              <a:lnTo>
                <a:pt x="0" y="46655"/>
              </a:lnTo>
              <a:lnTo>
                <a:pt x="0" y="28468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FC569-D09E-4A1B-AE66-69FF3A572BBF}">
      <dsp:nvSpPr>
        <dsp:cNvPr id="0" name=""/>
        <dsp:cNvSpPr/>
      </dsp:nvSpPr>
      <dsp:spPr>
        <a:xfrm>
          <a:off x="1872340" y="304804"/>
          <a:ext cx="1970311" cy="1020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143953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3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لَفْظٌ</a:t>
          </a:r>
          <a:endParaRPr lang="en-US" sz="6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72340" y="304804"/>
        <a:ext cx="1970311" cy="1020140"/>
      </dsp:txXfrm>
    </dsp:sp>
    <dsp:sp modelId="{6AB903B3-503F-4F81-963B-DE27E50265D6}">
      <dsp:nvSpPr>
        <dsp:cNvPr id="0" name=""/>
        <dsp:cNvSpPr/>
      </dsp:nvSpPr>
      <dsp:spPr>
        <a:xfrm>
          <a:off x="2324103" y="914400"/>
          <a:ext cx="1773280" cy="340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শব্দ</a:t>
          </a:r>
          <a:endParaRPr lang="en-US" sz="2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324103" y="914400"/>
        <a:ext cx="1773280" cy="340046"/>
      </dsp:txXfrm>
    </dsp:sp>
    <dsp:sp modelId="{DDFDE359-48E7-466F-8ACA-93574AD8E79F}">
      <dsp:nvSpPr>
        <dsp:cNvPr id="0" name=""/>
        <dsp:cNvSpPr/>
      </dsp:nvSpPr>
      <dsp:spPr>
        <a:xfrm>
          <a:off x="604524" y="1609632"/>
          <a:ext cx="1970311" cy="1020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143953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3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المفرد</a:t>
          </a:r>
          <a:endParaRPr lang="en-US" sz="6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604524" y="1609632"/>
        <a:ext cx="1970311" cy="1020140"/>
      </dsp:txXfrm>
    </dsp:sp>
    <dsp:sp modelId="{B564E488-9F2B-46D0-9F62-79B3397458CC}">
      <dsp:nvSpPr>
        <dsp:cNvPr id="0" name=""/>
        <dsp:cNvSpPr/>
      </dsp:nvSpPr>
      <dsp:spPr>
        <a:xfrm>
          <a:off x="998586" y="2403074"/>
          <a:ext cx="1773280" cy="340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একক শব্দ</a:t>
          </a:r>
          <a:endParaRPr lang="en-US" sz="2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998586" y="2403074"/>
        <a:ext cx="1773280" cy="340046"/>
      </dsp:txXfrm>
    </dsp:sp>
    <dsp:sp modelId="{F05B24B4-6CB9-44DF-90C5-F26F6456888C}">
      <dsp:nvSpPr>
        <dsp:cNvPr id="0" name=""/>
        <dsp:cNvSpPr/>
      </dsp:nvSpPr>
      <dsp:spPr>
        <a:xfrm>
          <a:off x="3247932" y="1609632"/>
          <a:ext cx="1970311" cy="1020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143953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3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المركب</a:t>
          </a:r>
          <a:endParaRPr lang="en-US" sz="6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247932" y="1609632"/>
        <a:ext cx="1970311" cy="1020140"/>
      </dsp:txXfrm>
    </dsp:sp>
    <dsp:sp modelId="{9A705992-1DAA-4A42-825D-43A9E5F88E84}">
      <dsp:nvSpPr>
        <dsp:cNvPr id="0" name=""/>
        <dsp:cNvSpPr/>
      </dsp:nvSpPr>
      <dsp:spPr>
        <a:xfrm>
          <a:off x="3657599" y="2403153"/>
          <a:ext cx="1773280" cy="3400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যৌগিক শব্দ</a:t>
          </a:r>
          <a:r>
            <a:rPr lang="en-US" sz="21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/</a:t>
          </a:r>
          <a:r>
            <a:rPr lang="bn-BD" sz="21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যুক্ত শব্দ</a:t>
          </a:r>
          <a:endParaRPr lang="en-US" sz="21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657599" y="2403153"/>
        <a:ext cx="1773280" cy="340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</a:rPr>
              <a:t>বিসমিল্লাহির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রাহমানির</a:t>
            </a: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</a:rPr>
              <a:t>রাহিম</a:t>
            </a:r>
            <a:endParaRPr lang="en-US" sz="66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24000"/>
            <a:ext cx="792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9906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 </a:t>
            </a:r>
            <a:r>
              <a:rPr lang="ar-SA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اَلْمُفْرَدٌ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3557" y="304800"/>
            <a:ext cx="186604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যাহার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।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1287" y="990600"/>
            <a:ext cx="8882441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</a:t>
            </a:r>
            <a:r>
              <a:rPr lang="ar-SA" sz="28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ْمُفْرَد</a:t>
            </a:r>
            <a:r>
              <a:rPr lang="en-US" sz="3600" dirty="0" smtClean="0"/>
              <a:t>      ঐ</a:t>
            </a:r>
            <a:r>
              <a:rPr lang="en-US" sz="2800" dirty="0" smtClean="0"/>
              <a:t>  </a:t>
            </a:r>
            <a:r>
              <a:rPr lang="ar-SA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لَفْظ</a:t>
            </a:r>
            <a:r>
              <a:rPr lang="en-US" sz="2800" dirty="0" smtClean="0"/>
              <a:t>       </a:t>
            </a:r>
            <a:r>
              <a:rPr lang="en-US" sz="3600" dirty="0" err="1" smtClean="0"/>
              <a:t>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,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 </a:t>
            </a:r>
            <a:r>
              <a:rPr lang="ar-SA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لَفْظ</a:t>
            </a:r>
            <a:r>
              <a:rPr lang="en-US" sz="2800" dirty="0" smtClean="0"/>
              <a:t>      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মায়না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দালালাত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2400" dirty="0" smtClean="0"/>
              <a:t>।</a:t>
            </a:r>
            <a:r>
              <a:rPr lang="ar-SA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َلْمُفْرَد</a:t>
            </a:r>
            <a:r>
              <a:rPr lang="en-US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  </a:t>
            </a:r>
            <a:r>
              <a:rPr lang="en-US" sz="2000" cap="all" dirty="0" err="1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এর</a:t>
            </a:r>
            <a:r>
              <a:rPr lang="en-US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 </a:t>
            </a:r>
            <a:r>
              <a:rPr lang="en-US" sz="2000" cap="all" dirty="0" err="1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অপর</a:t>
            </a:r>
            <a:r>
              <a:rPr lang="en-US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 </a:t>
            </a:r>
            <a:r>
              <a:rPr lang="en-US" sz="2000" cap="all" dirty="0" err="1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নাম</a:t>
            </a:r>
            <a:r>
              <a:rPr lang="en-US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 </a:t>
            </a:r>
            <a:r>
              <a:rPr lang="en-US" sz="2000" cap="all" dirty="0" err="1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কালিমা</a:t>
            </a:r>
            <a:r>
              <a:rPr lang="en-US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cs typeface="Tahoma"/>
              </a:rPr>
              <a:t>  </a:t>
            </a:r>
            <a:r>
              <a:rPr lang="ar-SA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اَلْكَلِمَةٌ</a:t>
            </a:r>
            <a:r>
              <a:rPr lang="en-US" sz="20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362200"/>
            <a:ext cx="3886200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AE" sz="6600" dirty="0"/>
              <a:t>تعريف الكلمة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810000"/>
            <a:ext cx="8839200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ar-SA" sz="4000" dirty="0">
                <a:solidFill>
                  <a:prstClr val="black"/>
                </a:solidFill>
                <a:latin typeface="Franklin Gothic Book"/>
                <a:cs typeface="Tahoma"/>
              </a:rPr>
              <a:t>:</a:t>
            </a:r>
            <a:r>
              <a:rPr lang="ar-SA" sz="4000" u="sng" dirty="0">
                <a:solidFill>
                  <a:prstClr val="black"/>
                </a:solidFill>
                <a:latin typeface="Franklin Gothic Book"/>
                <a:cs typeface="Tahoma"/>
              </a:rPr>
              <a:t>معنى الكلمة لغة</a:t>
            </a:r>
            <a:r>
              <a:rPr lang="bn-BD" sz="4000" u="sng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ar-SA" sz="4000" dirty="0">
                <a:solidFill>
                  <a:prstClr val="black"/>
                </a:solidFill>
                <a:latin typeface="Franklin Gothic Book"/>
                <a:cs typeface="Tahoma"/>
              </a:rPr>
              <a:t>الكلمة</a:t>
            </a:r>
            <a:r>
              <a:rPr lang="bn-BD" sz="4000" dirty="0">
                <a:solidFill>
                  <a:prstClr val="black"/>
                </a:solidFill>
                <a:latin typeface="Franklin Gothic Book"/>
              </a:rPr>
              <a:t>শব্দটি </a:t>
            </a:r>
            <a:r>
              <a:rPr lang="ar-SA" sz="4000" dirty="0">
                <a:solidFill>
                  <a:prstClr val="black"/>
                </a:solidFill>
                <a:latin typeface="Franklin Gothic Book"/>
                <a:cs typeface="Tahoma"/>
              </a:rPr>
              <a:t>كِلَمٌ</a:t>
            </a:r>
            <a:r>
              <a:rPr lang="bn-BD" sz="4000" dirty="0">
                <a:solidFill>
                  <a:prstClr val="black"/>
                </a:solidFill>
                <a:latin typeface="Franklin Gothic Book"/>
              </a:rPr>
              <a:t>হতে নির্গত,যার অর্থ অর্থপূর্ণ শব্দ।</a:t>
            </a:r>
          </a:p>
          <a:p>
            <a:pPr lvl="0"/>
            <a:r>
              <a:rPr lang="ar-SA" sz="4000" u="sng" dirty="0">
                <a:solidFill>
                  <a:prstClr val="black"/>
                </a:solidFill>
                <a:latin typeface="Franklin Gothic Book"/>
                <a:cs typeface="Tahoma"/>
              </a:rPr>
              <a:t>:معنى الكلمة اصطلاحا</a:t>
            </a:r>
          </a:p>
          <a:p>
            <a:pPr lvl="0"/>
            <a:r>
              <a:rPr lang="ar-SA" sz="4000" dirty="0">
                <a:solidFill>
                  <a:prstClr val="black"/>
                </a:solidFill>
                <a:latin typeface="Franklin Gothic Book"/>
                <a:cs typeface="Tahoma"/>
              </a:rPr>
              <a:t>الكلمة لفظ وضع لمعنى مفرد</a:t>
            </a:r>
            <a:r>
              <a:rPr lang="ar-SA" dirty="0">
                <a:solidFill>
                  <a:prstClr val="black"/>
                </a:solidFill>
                <a:latin typeface="Franklin Gothic Book"/>
                <a:cs typeface="Tahoma"/>
              </a:rPr>
              <a:t>   </a:t>
            </a:r>
            <a:r>
              <a:rPr lang="ar-SA" sz="800" dirty="0">
                <a:solidFill>
                  <a:prstClr val="black"/>
                </a:solidFill>
                <a:latin typeface="Franklin Gothic Book"/>
                <a:cs typeface="Tahoma"/>
              </a:rPr>
              <a:t> </a:t>
            </a:r>
            <a:r>
              <a:rPr lang="ar-SA" sz="3200" dirty="0">
                <a:solidFill>
                  <a:prstClr val="black"/>
                </a:solidFill>
                <a:latin typeface="Franklin Gothic Book"/>
                <a:cs typeface="Tahoma"/>
              </a:rPr>
              <a:t>الكلمة</a:t>
            </a:r>
            <a:r>
              <a:rPr lang="bn-BD" sz="3200" dirty="0">
                <a:solidFill>
                  <a:prstClr val="black"/>
                </a:solidFill>
                <a:latin typeface="Franklin Gothic Book"/>
              </a:rPr>
              <a:t>এমন শব্দ যাকে একক অর্থের জন্য গঠন করা হয়েছে</a:t>
            </a:r>
            <a:r>
              <a:rPr lang="bn-BD" sz="1000" dirty="0">
                <a:solidFill>
                  <a:prstClr val="black"/>
                </a:solidFill>
                <a:latin typeface="Franklin Gothic Book"/>
              </a:rPr>
              <a:t>।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27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7800" y="-1143000"/>
            <a:ext cx="6248400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3429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امثال الاسم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76500"/>
            <a:ext cx="2438400" cy="2281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34" y="2476500"/>
            <a:ext cx="2447612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39609" t="16993" r="27890"/>
          <a:stretch>
            <a:fillRect/>
          </a:stretch>
        </p:blipFill>
        <p:spPr>
          <a:xfrm>
            <a:off x="7162800" y="2507491"/>
            <a:ext cx="1143000" cy="2189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800600"/>
            <a:ext cx="173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الزهرة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480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المدينة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7677" y="4776121"/>
            <a:ext cx="109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الكتاب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45943"/>
            <a:ext cx="4495800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ar-SA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الاسم \ تعريف الاسم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228109"/>
            <a:ext cx="3200400" cy="70249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54107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ar-SA" sz="3200" u="sng" dirty="0">
                <a:solidFill>
                  <a:srgbClr val="4E3B30"/>
                </a:solidFill>
                <a:latin typeface="Franklin Gothic Book"/>
                <a:cs typeface="Tahoma"/>
              </a:rPr>
              <a:t>معنى الاسم لغة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اسم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শব্দটি একবচন বহুবচনে</a:t>
            </a: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اسماء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আভিধানিক অর্থঃ বিশেষ্য বা নাম।</a:t>
            </a:r>
            <a:endParaRPr lang="ar-SA" sz="3200" dirty="0">
              <a:solidFill>
                <a:srgbClr val="4E3B30"/>
              </a:solidFill>
              <a:latin typeface="Franklin Gothic Book"/>
              <a:cs typeface="Tahoma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ar-SA" sz="3200" u="sng" dirty="0">
                <a:solidFill>
                  <a:srgbClr val="4E3B30"/>
                </a:solidFill>
                <a:latin typeface="Franklin Gothic Book"/>
                <a:cs typeface="Tahoma"/>
              </a:rPr>
              <a:t>:معنى الاسم اصطلاحا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ar-SA" sz="32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Book"/>
                <a:cs typeface="Tahoma"/>
              </a:rPr>
              <a:t>الاسم كلمة تدل على معنى فى نفسها غير مقترن باحد الازمنة الثلاثة اعنى الماضى و الحال و الاستقبال</a:t>
            </a:r>
            <a:endParaRPr lang="bn-BD" sz="3200" dirty="0">
              <a:solidFill>
                <a:prstClr val="black">
                  <a:lumMod val="95000"/>
                  <a:lumOff val="5000"/>
                </a:prstClr>
              </a:solidFill>
              <a:latin typeface="Franklin Gothic Book"/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الاسم </a:t>
            </a:r>
            <a:r>
              <a:rPr lang="bn-BD" sz="32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Book"/>
              </a:rPr>
              <a:t>এমন শব্দ যা অতীত, বর্তমান, ভবিষ্যত তিন কালের কোন এক কালের সহিত মিলিত না হয়ে নিজের অর্থ নিজে প্রকাশ করতে পারে তাকে বলে।</a:t>
            </a:r>
            <a:endParaRPr lang="ar-SA" sz="3200" dirty="0">
              <a:solidFill>
                <a:prstClr val="black">
                  <a:lumMod val="95000"/>
                  <a:lumOff val="5000"/>
                </a:prstClr>
              </a:solidFill>
              <a:latin typeface="Franklin Gothic Book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504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71324"/>
            <a:ext cx="2971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تعريف الاسم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62270"/>
            <a:ext cx="8839200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</a:t>
            </a:r>
            <a:r>
              <a:rPr lang="en-US" sz="3200" dirty="0" smtClean="0"/>
              <a:t> </a:t>
            </a:r>
            <a:r>
              <a:rPr lang="en-US" sz="3200" dirty="0" err="1" smtClean="0"/>
              <a:t>অপরের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সাহায্য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ব্যতিত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নিজের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নিজে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প্রকাশ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মধ্যে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এক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পাওয়া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যাবেনা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তাকেই</a:t>
            </a:r>
            <a:r>
              <a:rPr lang="en-US" sz="3200" dirty="0" smtClean="0"/>
              <a:t> </a:t>
            </a:r>
            <a:r>
              <a:rPr lang="en-US" sz="3200" dirty="0" err="1" smtClean="0"/>
              <a:t>ইসেম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</a:t>
            </a:r>
          </a:p>
          <a:p>
            <a:r>
              <a:rPr lang="en-US" sz="3200" dirty="0" err="1" smtClean="0"/>
              <a:t>সহজ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ভাষায়</a:t>
            </a:r>
            <a:r>
              <a:rPr lang="en-US" sz="3200" dirty="0" smtClean="0"/>
              <a:t> ,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দ্বারা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ব্যক্তি</a:t>
            </a:r>
            <a:r>
              <a:rPr lang="en-US" sz="3200" dirty="0" smtClean="0"/>
              <a:t> , </a:t>
            </a:r>
            <a:r>
              <a:rPr lang="en-US" sz="3200" dirty="0" err="1" smtClean="0"/>
              <a:t>বস্তু</a:t>
            </a:r>
            <a:r>
              <a:rPr lang="en-US" sz="3200" dirty="0" smtClean="0"/>
              <a:t> ও </a:t>
            </a:r>
            <a:r>
              <a:rPr lang="en-US" sz="3200" dirty="0" err="1" smtClean="0"/>
              <a:t>স্থানের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, </a:t>
            </a:r>
            <a:r>
              <a:rPr lang="en-US" sz="3200" dirty="0" err="1" smtClean="0"/>
              <a:t>দোষ</a:t>
            </a:r>
            <a:r>
              <a:rPr lang="en-US" sz="3200" dirty="0" smtClean="0"/>
              <a:t> , </a:t>
            </a:r>
            <a:r>
              <a:rPr lang="en-US" sz="3200" dirty="0" err="1" smtClean="0"/>
              <a:t>গুন</a:t>
            </a:r>
            <a:r>
              <a:rPr lang="en-US" sz="3200" dirty="0" smtClean="0"/>
              <a:t> , </a:t>
            </a:r>
            <a:r>
              <a:rPr lang="en-US" sz="3200" dirty="0" err="1" smtClean="0"/>
              <a:t>সংখ্যা</a:t>
            </a:r>
            <a:r>
              <a:rPr lang="en-US" sz="3200" dirty="0" smtClean="0"/>
              <a:t> , </a:t>
            </a:r>
            <a:r>
              <a:rPr lang="en-US" sz="3200" dirty="0" err="1" smtClean="0"/>
              <a:t>অবস্থা</a:t>
            </a:r>
            <a:r>
              <a:rPr lang="en-US" sz="3200" dirty="0" smtClean="0"/>
              <a:t>, </a:t>
            </a:r>
            <a:r>
              <a:rPr lang="en-US" sz="3200" dirty="0" err="1" smtClean="0"/>
              <a:t>অবস্থান</a:t>
            </a:r>
            <a:r>
              <a:rPr lang="en-US" sz="3200" dirty="0" smtClean="0"/>
              <a:t> , </a:t>
            </a:r>
            <a:r>
              <a:rPr lang="en-US" sz="3200" dirty="0" err="1" smtClean="0"/>
              <a:t>পরিমাপ</a:t>
            </a:r>
            <a:r>
              <a:rPr lang="en-US" sz="3200" dirty="0" smtClean="0"/>
              <a:t> ও </a:t>
            </a:r>
            <a:r>
              <a:rPr lang="en-US" sz="3200" dirty="0" err="1" smtClean="0"/>
              <a:t>পরিমান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বুঝায়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ইসেম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24100" y="3608963"/>
            <a:ext cx="36195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AE" sz="5400" dirty="0"/>
              <a:t>تعريف الفعل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532294"/>
            <a:ext cx="88392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ar-SA" sz="2800" u="sng" dirty="0">
                <a:solidFill>
                  <a:prstClr val="black"/>
                </a:solidFill>
                <a:latin typeface="Franklin Gothic Book"/>
                <a:cs typeface="Tahoma"/>
              </a:rPr>
              <a:t>معنى الفعل لغة</a:t>
            </a:r>
          </a:p>
          <a:p>
            <a:pPr lvl="0" algn="ctr"/>
            <a:r>
              <a:rPr lang="ar-SA" sz="2800" dirty="0">
                <a:solidFill>
                  <a:prstClr val="black"/>
                </a:solidFill>
                <a:latin typeface="Franklin Gothic Book"/>
                <a:cs typeface="Tahoma"/>
              </a:rPr>
              <a:t>الفعل</a:t>
            </a:r>
            <a:r>
              <a:rPr lang="bn-BD" sz="2800" dirty="0">
                <a:solidFill>
                  <a:prstClr val="black"/>
                </a:solidFill>
                <a:latin typeface="Franklin Gothic Book"/>
              </a:rPr>
              <a:t>শব্দটি একবচন বহুবচনে</a:t>
            </a:r>
            <a:r>
              <a:rPr lang="ar-SA" sz="2800" dirty="0">
                <a:solidFill>
                  <a:prstClr val="black"/>
                </a:solidFill>
                <a:latin typeface="Franklin Gothic Book"/>
                <a:cs typeface="Tahoma"/>
              </a:rPr>
              <a:t>افعال\فعال\افاعيل </a:t>
            </a:r>
            <a:r>
              <a:rPr lang="bn-BD" sz="2800" dirty="0">
                <a:solidFill>
                  <a:prstClr val="black"/>
                </a:solidFill>
                <a:latin typeface="Franklin Gothic Book"/>
              </a:rPr>
              <a:t>আভিধানিক অর্থঃ কর্মসম্ম্পাদন করা</a:t>
            </a:r>
            <a:r>
              <a:rPr lang="en-US" sz="2800" dirty="0">
                <a:solidFill>
                  <a:prstClr val="black"/>
                </a:solidFill>
                <a:latin typeface="Franklin Gothic Book"/>
              </a:rPr>
              <a:t>.</a:t>
            </a:r>
            <a:endParaRPr lang="bn-BD" sz="28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45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0"/>
            <a:ext cx="8839200" cy="20005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ar-SA" sz="2800" u="sng" dirty="0">
                <a:solidFill>
                  <a:prstClr val="black"/>
                </a:solidFill>
                <a:latin typeface="Franklin Gothic Book"/>
                <a:cs typeface="Tahoma"/>
              </a:rPr>
              <a:t>معنى الفعل اصطلاحا</a:t>
            </a:r>
            <a:endParaRPr lang="bn-BD" sz="2800" dirty="0">
              <a:solidFill>
                <a:prstClr val="black"/>
              </a:solidFill>
              <a:latin typeface="Franklin Gothic Book"/>
            </a:endParaRPr>
          </a:p>
          <a:p>
            <a:pPr lvl="0" algn="ctr"/>
            <a:r>
              <a:rPr lang="ar-SA" sz="2800" dirty="0">
                <a:solidFill>
                  <a:prstClr val="black"/>
                </a:solidFill>
                <a:latin typeface="Franklin Gothic Book"/>
                <a:cs typeface="Tahoma"/>
              </a:rPr>
              <a:t>الفعل كلمة تدل على معنى فى نفسها دلالة مقترنة باحد الازمنة الثلاثة</a:t>
            </a:r>
            <a:endParaRPr lang="bn-BD" sz="2800" dirty="0">
              <a:solidFill>
                <a:prstClr val="black"/>
              </a:solidFill>
              <a:latin typeface="Franklin Gothic Book"/>
            </a:endParaRPr>
          </a:p>
          <a:p>
            <a:pPr lvl="0" algn="ctr"/>
            <a:r>
              <a:rPr lang="bn-BD" sz="20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Book"/>
              </a:rPr>
              <a:t>এমন শব্দ যা অতীত, বর্তমান, ভবিষ্যত তিন কালের কোন এক কালের সহিত মিলিত না হয়ে নিজের অর্থ নিজে প্রকাশ করতে পারে তাকে বলে।</a:t>
            </a:r>
            <a:r>
              <a:rPr lang="ar-SA" sz="2000" dirty="0">
                <a:solidFill>
                  <a:prstClr val="black"/>
                </a:solidFill>
                <a:latin typeface="Franklin Gothic Book"/>
                <a:cs typeface="Tahoma"/>
              </a:rPr>
              <a:t> </a:t>
            </a:r>
            <a:endParaRPr lang="en-US" sz="20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264" y="4267200"/>
            <a:ext cx="8839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অপরের</a:t>
            </a:r>
            <a:r>
              <a:rPr lang="en-US" dirty="0" smtClean="0"/>
              <a:t> </a:t>
            </a:r>
            <a:r>
              <a:rPr lang="en-US" dirty="0" err="1" smtClean="0"/>
              <a:t>সাহায্য</a:t>
            </a:r>
            <a:r>
              <a:rPr lang="en-US" dirty="0" smtClean="0"/>
              <a:t> </a:t>
            </a:r>
            <a:r>
              <a:rPr lang="en-US" dirty="0" err="1" smtClean="0"/>
              <a:t>ব্যতিত</a:t>
            </a:r>
            <a:r>
              <a:rPr lang="en-US" dirty="0" smtClean="0"/>
              <a:t> </a:t>
            </a:r>
            <a:r>
              <a:rPr lang="en-US" dirty="0" err="1" smtClean="0"/>
              <a:t>নিজের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নিজে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করিতে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যার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তিন</a:t>
            </a:r>
            <a:r>
              <a:rPr lang="en-US" dirty="0" smtClean="0"/>
              <a:t> </a:t>
            </a:r>
            <a:r>
              <a:rPr lang="en-US" dirty="0" err="1" smtClean="0"/>
              <a:t>কালের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কাল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যাবে</a:t>
            </a:r>
            <a:r>
              <a:rPr lang="en-US" dirty="0" smtClean="0"/>
              <a:t>,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ফেল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সহজ</a:t>
            </a:r>
            <a:r>
              <a:rPr lang="en-US" dirty="0" smtClean="0"/>
              <a:t> </a:t>
            </a:r>
            <a:r>
              <a:rPr lang="en-US" dirty="0" err="1" smtClean="0"/>
              <a:t>ভাষায়</a:t>
            </a:r>
            <a:r>
              <a:rPr lang="en-US" dirty="0" smtClean="0"/>
              <a:t> ,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কালিমা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অতিত</a:t>
            </a:r>
            <a:r>
              <a:rPr lang="en-US" dirty="0" smtClean="0"/>
              <a:t> ,</a:t>
            </a:r>
            <a:r>
              <a:rPr lang="en-US" dirty="0" err="1" smtClean="0"/>
              <a:t>বর্তমান</a:t>
            </a:r>
            <a:r>
              <a:rPr lang="en-US" dirty="0" smtClean="0"/>
              <a:t> ও </a:t>
            </a:r>
            <a:r>
              <a:rPr lang="en-US" dirty="0" err="1" smtClean="0"/>
              <a:t>ভবিষ্যত</a:t>
            </a:r>
            <a:r>
              <a:rPr lang="en-US" dirty="0" smtClean="0"/>
              <a:t> </a:t>
            </a:r>
            <a:r>
              <a:rPr lang="en-US" dirty="0" err="1" smtClean="0"/>
              <a:t>কালে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r>
              <a:rPr lang="en-US" dirty="0" smtClean="0"/>
              <a:t> </a:t>
            </a:r>
            <a:r>
              <a:rPr lang="en-US" dirty="0" err="1" smtClean="0"/>
              <a:t>বুযায়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ফেল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2578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/>
              <a:t>امثال الفعل 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7234" y="3827835"/>
            <a:ext cx="3214447" cy="174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905000"/>
            <a:ext cx="3205929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96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يتكالم</a:t>
            </a:r>
            <a:r>
              <a:rPr lang="ar-SA" dirty="0"/>
              <a:t> الرجالان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5791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</a:rPr>
              <a:t>علم</a:t>
            </a:r>
            <a:r>
              <a:rPr lang="ar-SA" dirty="0"/>
              <a:t> المعلم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41470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dirty="0">
                <a:solidFill>
                  <a:srgbClr val="FF0000"/>
                </a:solidFill>
              </a:rPr>
              <a:t>يلعب</a:t>
            </a:r>
            <a:r>
              <a:rPr lang="ar-SA" dirty="0"/>
              <a:t> الولد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181600"/>
            <a:ext cx="8839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অপরের</a:t>
            </a:r>
            <a:r>
              <a:rPr lang="en-US" dirty="0"/>
              <a:t> </a:t>
            </a:r>
            <a:r>
              <a:rPr lang="en-US" dirty="0" err="1"/>
              <a:t>সাহায্য</a:t>
            </a:r>
            <a:r>
              <a:rPr lang="en-US" dirty="0"/>
              <a:t> </a:t>
            </a:r>
            <a:r>
              <a:rPr lang="en-US" dirty="0" err="1"/>
              <a:t>ব্যতিত</a:t>
            </a:r>
            <a:r>
              <a:rPr lang="en-US" dirty="0"/>
              <a:t> </a:t>
            </a:r>
            <a:r>
              <a:rPr lang="en-US" dirty="0" err="1"/>
              <a:t>নিজের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r>
              <a:rPr lang="en-US" dirty="0"/>
              <a:t> </a:t>
            </a:r>
            <a:r>
              <a:rPr lang="en-US" dirty="0" err="1"/>
              <a:t>নিজে</a:t>
            </a:r>
            <a:r>
              <a:rPr lang="en-US" dirty="0"/>
              <a:t> </a:t>
            </a:r>
            <a:r>
              <a:rPr lang="en-US" dirty="0" err="1"/>
              <a:t>প্রকাশ</a:t>
            </a:r>
            <a:r>
              <a:rPr lang="en-US" dirty="0"/>
              <a:t> </a:t>
            </a:r>
            <a:r>
              <a:rPr lang="en-US" dirty="0" err="1"/>
              <a:t>করিতে</a:t>
            </a:r>
            <a:r>
              <a:rPr lang="en-US" dirty="0"/>
              <a:t> </a:t>
            </a:r>
            <a:r>
              <a:rPr lang="en-US" dirty="0" err="1"/>
              <a:t>পারেনা</a:t>
            </a:r>
            <a:r>
              <a:rPr lang="en-US" dirty="0"/>
              <a:t>  </a:t>
            </a:r>
            <a:r>
              <a:rPr lang="en-US" dirty="0" err="1"/>
              <a:t>তাকেই</a:t>
            </a:r>
            <a:r>
              <a:rPr lang="en-US" dirty="0"/>
              <a:t> </a:t>
            </a:r>
            <a:r>
              <a:rPr lang="en-US" dirty="0" err="1"/>
              <a:t>হরফ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।</a:t>
            </a:r>
          </a:p>
          <a:p>
            <a:r>
              <a:rPr lang="en-US" dirty="0" err="1"/>
              <a:t>সহজ</a:t>
            </a:r>
            <a:r>
              <a:rPr lang="en-US" dirty="0"/>
              <a:t> </a:t>
            </a:r>
            <a:r>
              <a:rPr lang="en-US" dirty="0" err="1"/>
              <a:t>ভাষায়</a:t>
            </a:r>
            <a:r>
              <a:rPr lang="en-US" dirty="0"/>
              <a:t> ,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কালিমা</a:t>
            </a:r>
            <a:r>
              <a:rPr lang="en-US" dirty="0"/>
              <a:t> </a:t>
            </a:r>
            <a:r>
              <a:rPr lang="en-US" dirty="0" err="1"/>
              <a:t>ইসেম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ফেল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সাহায্য</a:t>
            </a:r>
            <a:r>
              <a:rPr lang="en-US" dirty="0"/>
              <a:t> </a:t>
            </a:r>
            <a:r>
              <a:rPr lang="en-US" dirty="0" err="1"/>
              <a:t>ব্যতিত</a:t>
            </a:r>
            <a:r>
              <a:rPr lang="en-US" dirty="0"/>
              <a:t> </a:t>
            </a:r>
            <a:r>
              <a:rPr lang="en-US" dirty="0" err="1"/>
              <a:t>নিজের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r>
              <a:rPr lang="en-US" dirty="0"/>
              <a:t> </a:t>
            </a:r>
            <a:r>
              <a:rPr lang="en-US" dirty="0" err="1"/>
              <a:t>প্রকাশ</a:t>
            </a:r>
            <a:r>
              <a:rPr lang="en-US" dirty="0"/>
              <a:t> </a:t>
            </a:r>
            <a:r>
              <a:rPr lang="en-US" dirty="0" err="1"/>
              <a:t>করিতে</a:t>
            </a:r>
            <a:r>
              <a:rPr lang="en-US" dirty="0"/>
              <a:t> </a:t>
            </a:r>
            <a:r>
              <a:rPr lang="en-US" dirty="0" err="1"/>
              <a:t>পানরনা</a:t>
            </a:r>
            <a:r>
              <a:rPr lang="en-US" dirty="0"/>
              <a:t> </a:t>
            </a:r>
            <a:r>
              <a:rPr lang="en-US" dirty="0" err="1"/>
              <a:t>তাকেই</a:t>
            </a:r>
            <a:r>
              <a:rPr lang="en-US" dirty="0"/>
              <a:t> </a:t>
            </a:r>
            <a:r>
              <a:rPr lang="en-US" dirty="0" err="1"/>
              <a:t>হরফ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974" y="3432138"/>
            <a:ext cx="8839199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ar-SA" sz="2400" u="sng" dirty="0"/>
              <a:t>معنى الحرف </a:t>
            </a:r>
            <a:r>
              <a:rPr lang="ar-SA" sz="2400" u="sng" dirty="0" smtClean="0"/>
              <a:t>اصطلاحا</a:t>
            </a:r>
            <a:endParaRPr lang="en-US" sz="2400" u="sng" dirty="0" smtClean="0"/>
          </a:p>
          <a:p>
            <a:pPr lvl="0"/>
            <a:r>
              <a:rPr lang="ar-SA" sz="2400" dirty="0" smtClean="0">
                <a:solidFill>
                  <a:prstClr val="black"/>
                </a:solidFill>
                <a:latin typeface="Franklin Gothic Book"/>
                <a:cs typeface="Tahoma"/>
              </a:rPr>
              <a:t>الحرف </a:t>
            </a:r>
            <a:r>
              <a:rPr lang="ar-SA" sz="2400" dirty="0">
                <a:solidFill>
                  <a:prstClr val="black"/>
                </a:solidFill>
                <a:latin typeface="Franklin Gothic Book"/>
                <a:cs typeface="Tahoma"/>
              </a:rPr>
              <a:t>كلمةلا تدل على معنى فى نفسها بل تدل على معنى فى غيرها</a:t>
            </a:r>
          </a:p>
          <a:p>
            <a:pPr lvl="0"/>
            <a:r>
              <a:rPr lang="ar-SA" dirty="0">
                <a:solidFill>
                  <a:prstClr val="black"/>
                </a:solidFill>
                <a:latin typeface="Franklin Gothic Book"/>
                <a:cs typeface="Tahoma"/>
              </a:rPr>
              <a:t> الحرف</a:t>
            </a:r>
            <a:r>
              <a:rPr lang="bn-BD" dirty="0">
                <a:solidFill>
                  <a:prstClr val="black"/>
                </a:solidFill>
                <a:latin typeface="Franklin Gothic Book"/>
              </a:rPr>
              <a:t> এমন শব্দ যা নিজের অর্থ নিজে প্রকাশ করতে পারে না, বরং অন্য শব্দের সাথে মিলিত হয়ে অর্থ প্রকাশ করে তাকে </a:t>
            </a:r>
            <a:r>
              <a:rPr lang="ar-SA" dirty="0">
                <a:solidFill>
                  <a:prstClr val="black"/>
                </a:solidFill>
                <a:latin typeface="Franklin Gothic Book"/>
                <a:cs typeface="Tahoma"/>
              </a:rPr>
              <a:t>الحرف</a:t>
            </a:r>
            <a:r>
              <a:rPr lang="bn-BD" dirty="0">
                <a:solidFill>
                  <a:prstClr val="black"/>
                </a:solidFill>
                <a:latin typeface="Franklin Gothic Book"/>
              </a:rPr>
              <a:t>বলে।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048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/>
              <a:t>تعريف الحرف 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04799" y="1676400"/>
            <a:ext cx="865437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ar-SA" u="sng" dirty="0">
                <a:solidFill>
                  <a:prstClr val="black"/>
                </a:solidFill>
                <a:latin typeface="Franklin Gothic Book"/>
                <a:cs typeface="Tahoma"/>
              </a:rPr>
              <a:t>معنى الحرف لغة</a:t>
            </a:r>
          </a:p>
          <a:p>
            <a:pPr lvl="0" algn="ctr"/>
            <a:r>
              <a:rPr lang="ar-SA" dirty="0">
                <a:solidFill>
                  <a:prstClr val="black"/>
                </a:solidFill>
                <a:latin typeface="Franklin Gothic Book"/>
                <a:cs typeface="Tahoma"/>
              </a:rPr>
              <a:t>الحرف</a:t>
            </a:r>
            <a:r>
              <a:rPr lang="bn-BD" dirty="0">
                <a:solidFill>
                  <a:prstClr val="black"/>
                </a:solidFill>
                <a:latin typeface="Franklin Gothic Book"/>
              </a:rPr>
              <a:t>শব্দটি একবচন বহুবচনে</a:t>
            </a:r>
            <a:r>
              <a:rPr lang="ar-SA" dirty="0">
                <a:solidFill>
                  <a:prstClr val="black"/>
                </a:solidFill>
                <a:latin typeface="Franklin Gothic Book"/>
                <a:cs typeface="Tahoma"/>
              </a:rPr>
              <a:t>احرف\حروف </a:t>
            </a:r>
            <a:r>
              <a:rPr lang="bn-BD" dirty="0">
                <a:solidFill>
                  <a:prstClr val="black"/>
                </a:solidFill>
                <a:latin typeface="Franklin Gothic Book"/>
              </a:rPr>
              <a:t>আভিধানিক অর্থঃ অব্যয়।</a:t>
            </a:r>
          </a:p>
        </p:txBody>
      </p:sp>
    </p:spTree>
    <p:extLst>
      <p:ext uri="{BB962C8B-B14F-4D97-AF65-F5344CB8AC3E}">
        <p14:creationId xmlns:p14="http://schemas.microsoft.com/office/powerpoint/2010/main" val="8758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28600"/>
            <a:ext cx="41148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dirty="0"/>
              <a:t>امثال الحرف 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/>
              <a:t>من</a:t>
            </a:r>
            <a:r>
              <a:rPr lang="bn-BD" sz="6000" dirty="0"/>
              <a:t>=হতে</a:t>
            </a:r>
            <a:r>
              <a:rPr lang="ar-SA" sz="6000" dirty="0"/>
              <a:t> , الى</a:t>
            </a:r>
            <a:r>
              <a:rPr lang="bn-BD" sz="6000" dirty="0"/>
              <a:t>=দিকে</a:t>
            </a:r>
            <a:r>
              <a:rPr lang="ar-SA" sz="6000" dirty="0"/>
              <a:t>, فى</a:t>
            </a:r>
            <a:r>
              <a:rPr lang="bn-BD" sz="6000" dirty="0"/>
              <a:t>=মধ্যে</a:t>
            </a:r>
            <a:r>
              <a:rPr lang="ar-SA" sz="6000" dirty="0"/>
              <a:t>                           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385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534400" cy="3362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86200"/>
            <a:ext cx="7162800" cy="2362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err="1" smtClean="0">
                <a:solidFill>
                  <a:srgbClr val="FF0000"/>
                </a:solidFill>
              </a:rPr>
              <a:t>স্বাগতম</a:t>
            </a:r>
            <a:endParaRPr lang="en-US" sz="23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98678"/>
            <a:ext cx="8839200" cy="41549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নিম্নের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আরবি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শব্দগুলি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কোনটি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ধরণের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কালিমা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লেখ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।</a:t>
            </a:r>
            <a:endParaRPr lang="ar-SA" sz="4400" dirty="0">
              <a:latin typeface="SutonnyMJ" pitchFamily="2" charset="0"/>
              <a:cs typeface="SutonnyMJ" pitchFamily="2" charset="0"/>
            </a:endParaRPr>
          </a:p>
          <a:p>
            <a:pPr marL="342900" indent="-342900" algn="ctr">
              <a:buAutoNum type="arabicParenR"/>
            </a:pPr>
            <a:r>
              <a:rPr lang="ar-SA" sz="4400" dirty="0">
                <a:latin typeface="SutonnyMJ" pitchFamily="2" charset="0"/>
                <a:cs typeface="SutonnyMJ" pitchFamily="2" charset="0"/>
              </a:rPr>
              <a:t>خالدٌ طالبُ المدرسةِ</a:t>
            </a:r>
          </a:p>
          <a:p>
            <a:pPr marL="342900" indent="-342900" algn="ctr">
              <a:buAutoNum type="arabicParenR"/>
            </a:pPr>
            <a:r>
              <a:rPr lang="ar-SA" sz="4400" dirty="0">
                <a:latin typeface="SutonnyMJ" pitchFamily="2" charset="0"/>
                <a:cs typeface="SutonnyMJ" pitchFamily="2" charset="0"/>
              </a:rPr>
              <a:t>جَاءَ بَكْرٌ مِنَ الْبَيْتِ اِلَى الْمَدْرَسَةِ</a:t>
            </a:r>
          </a:p>
          <a:p>
            <a:pPr marL="342900" indent="-342900" algn="ctr">
              <a:buAutoNum type="arabicParenR"/>
            </a:pPr>
            <a:r>
              <a:rPr lang="ar-SA" sz="4400" dirty="0">
                <a:latin typeface="SutonnyMJ" pitchFamily="2" charset="0"/>
                <a:cs typeface="SutonnyMJ" pitchFamily="2" charset="0"/>
              </a:rPr>
              <a:t>ذَهّبّ زَيْدٌ اِلَى السُوقِ</a:t>
            </a:r>
          </a:p>
          <a:p>
            <a:pPr marL="342900" indent="-342900" algn="ctr">
              <a:buAutoNum type="arabicParenR"/>
            </a:pPr>
            <a:r>
              <a:rPr lang="ar-SA" sz="4400" dirty="0">
                <a:latin typeface="SutonnyMJ" pitchFamily="2" charset="0"/>
                <a:cs typeface="SutonnyMJ" pitchFamily="2" charset="0"/>
              </a:rPr>
              <a:t>ذَهَبْتُ اِلَى المَدْرَسَةِ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52400"/>
            <a:ext cx="6477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</a:rPr>
              <a:t>মুল্যায়ন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505200"/>
            <a:ext cx="8839200" cy="28007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000" dirty="0">
                <a:latin typeface="SutonnyMJ" pitchFamily="2" charset="0"/>
                <a:cs typeface="SutonnyMJ" pitchFamily="2" charset="0"/>
              </a:rPr>
              <a:t>معنى الكلمة لغة واصطلاحا؟ كم قسما لها؟ بين بممثلا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কালিমা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?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উহা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কত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?</a:t>
            </a:r>
            <a:endParaRPr lang="bn-BD" dirty="0">
              <a:latin typeface="SutonnyMJ" pitchFamily="2" charset="0"/>
              <a:cs typeface="SutonnyMJ" pitchFamily="2" charset="0"/>
            </a:endParaRPr>
          </a:p>
          <a:p>
            <a:r>
              <a:rPr lang="bn-BD" dirty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উদাহরণসহ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। </a:t>
            </a:r>
          </a:p>
          <a:p>
            <a:pPr algn="ctr"/>
            <a:r>
              <a:rPr lang="bn-BD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নিম্নের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চিহ্নিত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আরবি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শব্দাবলী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ধরণের</a:t>
            </a:r>
            <a:r>
              <a:rPr lang="bn-BD" sz="2000" dirty="0">
                <a:latin typeface="SutonnyMJ" pitchFamily="2" charset="0"/>
                <a:cs typeface="SutonnyMJ" pitchFamily="2" charset="0"/>
              </a:rPr>
              <a:t> কালে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মা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লেখ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ctr"/>
            <a:r>
              <a:rPr lang="ar-SA" sz="2000" dirty="0"/>
              <a:t>و</a:t>
            </a:r>
            <a:r>
              <a:rPr lang="ar-SA" sz="2000" dirty="0">
                <a:solidFill>
                  <a:srgbClr val="FF0000"/>
                </a:solidFill>
              </a:rPr>
              <a:t>الله</a:t>
            </a:r>
            <a:r>
              <a:rPr lang="ar-SA" sz="2000" dirty="0"/>
              <a:t> على كل شيء قدير –</a:t>
            </a:r>
          </a:p>
          <a:p>
            <a:pPr algn="ctr"/>
            <a:r>
              <a:rPr lang="ar-SA" sz="2000" dirty="0"/>
              <a:t> </a:t>
            </a:r>
            <a:r>
              <a:rPr lang="ar-SA" sz="2000" dirty="0">
                <a:solidFill>
                  <a:srgbClr val="FF0000"/>
                </a:solidFill>
              </a:rPr>
              <a:t>جاء</a:t>
            </a:r>
            <a:r>
              <a:rPr lang="ar-SA" sz="2000" dirty="0"/>
              <a:t> المدير</a:t>
            </a:r>
            <a:r>
              <a:rPr lang="ar-SA" sz="2000" dirty="0">
                <a:solidFill>
                  <a:srgbClr val="FF0000"/>
                </a:solidFill>
              </a:rPr>
              <a:t> فى </a:t>
            </a:r>
            <a:r>
              <a:rPr lang="ar-SA" sz="2000" dirty="0"/>
              <a:t>الصف –</a:t>
            </a:r>
          </a:p>
          <a:p>
            <a:pPr algn="ctr"/>
            <a:r>
              <a:rPr lang="ar-SA" sz="2000" dirty="0"/>
              <a:t> السلام عليكم و </a:t>
            </a:r>
            <a:r>
              <a:rPr lang="ar-SA" sz="2000" dirty="0">
                <a:solidFill>
                  <a:srgbClr val="FF0000"/>
                </a:solidFill>
              </a:rPr>
              <a:t>رحمة</a:t>
            </a:r>
            <a:r>
              <a:rPr lang="ar-SA" sz="2000" dirty="0"/>
              <a:t> الله –</a:t>
            </a:r>
          </a:p>
          <a:p>
            <a:pPr algn="ctr"/>
            <a:r>
              <a:rPr lang="ar-SA" sz="2000" dirty="0"/>
              <a:t>داكا عاصمة </a:t>
            </a:r>
            <a:r>
              <a:rPr lang="ar-SA" sz="2000" dirty="0">
                <a:solidFill>
                  <a:srgbClr val="FF0000"/>
                </a:solidFill>
              </a:rPr>
              <a:t>بنغلاديش</a:t>
            </a:r>
            <a:r>
              <a:rPr lang="ar-SA" sz="2000" dirty="0"/>
              <a:t> </a:t>
            </a:r>
          </a:p>
          <a:p>
            <a:pPr algn="ctr"/>
            <a:r>
              <a:rPr lang="ar-SA" sz="2000" dirty="0">
                <a:solidFill>
                  <a:srgbClr val="FF0000"/>
                </a:solidFill>
              </a:rPr>
              <a:t>ذهبت</a:t>
            </a:r>
            <a:r>
              <a:rPr lang="ar-SA" sz="2000" dirty="0"/>
              <a:t> الى </a:t>
            </a:r>
            <a:r>
              <a:rPr lang="ar-SA" sz="2000" dirty="0">
                <a:solidFill>
                  <a:srgbClr val="FF0000"/>
                </a:solidFill>
              </a:rPr>
              <a:t>المدرسة  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"/>
            <a:ext cx="4648199" cy="3153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371600"/>
            <a:ext cx="26670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532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160" y="152400"/>
            <a:ext cx="8837440" cy="221599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3800" dirty="0" err="1" smtClean="0"/>
              <a:t>সবাইকে</a:t>
            </a:r>
            <a:r>
              <a:rPr lang="en-US" sz="13800" dirty="0" smtClean="0"/>
              <a:t> </a:t>
            </a:r>
            <a:r>
              <a:rPr lang="en-US" sz="13800" dirty="0" err="1" smtClean="0"/>
              <a:t>ধন্যবাদ</a:t>
            </a:r>
            <a:endParaRPr lang="en-US" sz="1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0" y="2476984"/>
            <a:ext cx="8837440" cy="37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1276" y="228600"/>
            <a:ext cx="6400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8000" dirty="0" smtClean="0">
                <a:solidFill>
                  <a:srgbClr val="00B050"/>
                </a:solidFill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</a:rPr>
              <a:t>পরিচয়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2" y="1874460"/>
            <a:ext cx="2637793" cy="3505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2057400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dirty="0">
                <a:solidFill>
                  <a:srgbClr val="00B050"/>
                </a:solidFill>
              </a:rPr>
              <a:t>নাম</a:t>
            </a:r>
            <a:r>
              <a:rPr lang="as-IN" dirty="0">
                <a:solidFill>
                  <a:srgbClr val="00B050"/>
                </a:solidFill>
              </a:rPr>
              <a:t> </a:t>
            </a:r>
            <a:r>
              <a:rPr lang="as-IN" i="1" dirty="0">
                <a:solidFill>
                  <a:srgbClr val="00B050"/>
                </a:solidFill>
              </a:rPr>
              <a:t>: নূর মোহাম্মদ </a:t>
            </a:r>
          </a:p>
          <a:p>
            <a:r>
              <a:rPr lang="as-IN" b="1" dirty="0">
                <a:solidFill>
                  <a:srgbClr val="00B050"/>
                </a:solidFill>
              </a:rPr>
              <a:t>পদবি </a:t>
            </a:r>
            <a:r>
              <a:rPr lang="as-IN" i="1" dirty="0">
                <a:solidFill>
                  <a:srgbClr val="00B050"/>
                </a:solidFill>
              </a:rPr>
              <a:t>: সহকারি মৌলভী (আরবি ১ম/২য়)</a:t>
            </a:r>
          </a:p>
          <a:p>
            <a:r>
              <a:rPr lang="as-IN" b="1" dirty="0">
                <a:solidFill>
                  <a:srgbClr val="00B050"/>
                </a:solidFill>
              </a:rPr>
              <a:t>প্রতিষ্ঠানের নাম </a:t>
            </a:r>
            <a:r>
              <a:rPr lang="as-IN" i="1" dirty="0">
                <a:solidFill>
                  <a:srgbClr val="00B050"/>
                </a:solidFill>
              </a:rPr>
              <a:t>: আব্দুল কাইয়ুম দাখিল মাদরাসা ।</a:t>
            </a:r>
          </a:p>
          <a:p>
            <a:r>
              <a:rPr lang="as-IN" i="1" dirty="0">
                <a:solidFill>
                  <a:srgbClr val="00B050"/>
                </a:solidFill>
              </a:rPr>
              <a:t>পারগেন্ডারিয়া , দ: কেরাণীগণ্জ , ঢাকা-1311</a:t>
            </a:r>
          </a:p>
          <a:p>
            <a:r>
              <a:rPr lang="en-US" dirty="0">
                <a:solidFill>
                  <a:srgbClr val="00B050"/>
                </a:solidFill>
              </a:rPr>
              <a:t>EIIN no </a:t>
            </a:r>
            <a:r>
              <a:rPr lang="en-US" i="1" dirty="0">
                <a:solidFill>
                  <a:srgbClr val="00B050"/>
                </a:solidFill>
              </a:rPr>
              <a:t>: 108111</a:t>
            </a:r>
          </a:p>
          <a:p>
            <a:r>
              <a:rPr lang="as-IN" b="1" dirty="0">
                <a:solidFill>
                  <a:srgbClr val="00B050"/>
                </a:solidFill>
              </a:rPr>
              <a:t>মোবাইল</a:t>
            </a:r>
            <a:r>
              <a:rPr lang="as-IN" dirty="0">
                <a:solidFill>
                  <a:srgbClr val="00B050"/>
                </a:solidFill>
              </a:rPr>
              <a:t> </a:t>
            </a:r>
            <a:r>
              <a:rPr lang="as-IN" i="1" dirty="0">
                <a:solidFill>
                  <a:srgbClr val="00B050"/>
                </a:solidFill>
              </a:rPr>
              <a:t>: 01821267040</a:t>
            </a:r>
          </a:p>
          <a:p>
            <a:r>
              <a:rPr lang="as-IN" b="1" dirty="0">
                <a:solidFill>
                  <a:srgbClr val="00B050"/>
                </a:solidFill>
              </a:rPr>
              <a:t>ই-মেল</a:t>
            </a:r>
            <a:r>
              <a:rPr lang="as-IN" dirty="0">
                <a:solidFill>
                  <a:srgbClr val="00B050"/>
                </a:solidFill>
              </a:rPr>
              <a:t> </a:t>
            </a:r>
            <a:r>
              <a:rPr lang="as-IN" i="1" dirty="0">
                <a:solidFill>
                  <a:srgbClr val="00B050"/>
                </a:solidFill>
              </a:rPr>
              <a:t>: </a:t>
            </a:r>
            <a:r>
              <a:rPr lang="en-US" i="1" dirty="0">
                <a:solidFill>
                  <a:srgbClr val="00B050"/>
                </a:solidFill>
              </a:rPr>
              <a:t>Abu4umama@gmail.com</a:t>
            </a:r>
          </a:p>
          <a:p>
            <a:r>
              <a:rPr lang="en-US" b="1" dirty="0">
                <a:solidFill>
                  <a:srgbClr val="00B050"/>
                </a:solidFill>
              </a:rPr>
              <a:t>face book 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en-US" i="1" dirty="0">
                <a:solidFill>
                  <a:srgbClr val="00B050"/>
                </a:solidFill>
              </a:rPr>
              <a:t>mmm108111@gmail.com(</a:t>
            </a:r>
            <a:r>
              <a:rPr lang="en-US" i="1" dirty="0" err="1">
                <a:solidFill>
                  <a:srgbClr val="00B050"/>
                </a:solidFill>
              </a:rPr>
              <a:t>aqdakhilmadrasah</a:t>
            </a:r>
            <a:r>
              <a:rPr lang="en-US" i="1" dirty="0">
                <a:solidFill>
                  <a:srgbClr val="00B050"/>
                </a:solidFill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3962400" y="1371600"/>
            <a:ext cx="484632" cy="1359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605524" y="3048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599" y="381000"/>
            <a:ext cx="5486401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 smtClean="0"/>
              <a:t>পাঠ</a:t>
            </a:r>
            <a:r>
              <a:rPr lang="en-US" sz="11500" dirty="0" smtClean="0"/>
              <a:t> </a:t>
            </a:r>
            <a:r>
              <a:rPr lang="en-US" sz="11500" dirty="0" err="1" smtClean="0"/>
              <a:t>পরিচিতি</a:t>
            </a:r>
            <a:endParaRPr lang="en-US" sz="115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810000"/>
            <a:ext cx="4876800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বিষয়</a:t>
            </a:r>
            <a:r>
              <a:rPr lang="en-US" sz="5400" dirty="0" smtClean="0"/>
              <a:t> ঃ </a:t>
            </a:r>
            <a:r>
              <a:rPr lang="en-US" sz="5400" dirty="0" err="1" smtClean="0"/>
              <a:t>আরবি</a:t>
            </a:r>
            <a:r>
              <a:rPr lang="en-US" sz="5400" dirty="0" smtClean="0"/>
              <a:t> ২য় </a:t>
            </a:r>
          </a:p>
          <a:p>
            <a:pPr algn="ctr"/>
            <a:r>
              <a:rPr lang="en-US" sz="5400" dirty="0" err="1" smtClean="0"/>
              <a:t>শ্রেণী</a:t>
            </a:r>
            <a:r>
              <a:rPr lang="en-US" sz="5400" dirty="0" smtClean="0"/>
              <a:t> ঃ </a:t>
            </a:r>
            <a:r>
              <a:rPr lang="en-US" sz="5400" dirty="0" err="1" smtClean="0"/>
              <a:t>নবম</a:t>
            </a:r>
            <a:r>
              <a:rPr lang="en-US" sz="5400" dirty="0" smtClean="0"/>
              <a:t>/</a:t>
            </a:r>
            <a:r>
              <a:rPr lang="en-US" sz="5400" dirty="0" err="1" smtClean="0"/>
              <a:t>দশম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সময়</a:t>
            </a:r>
            <a:r>
              <a:rPr lang="en-US" sz="5400" dirty="0" smtClean="0"/>
              <a:t> ঃ ৩৫ </a:t>
            </a:r>
            <a:r>
              <a:rPr lang="en-US" sz="5400" dirty="0" err="1" smtClean="0"/>
              <a:t>মিনিট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1"/>
            <a:ext cx="3429000" cy="25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36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1"/>
            <a:ext cx="7848600" cy="26468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পাঠ</a:t>
            </a:r>
            <a:r>
              <a:rPr lang="en-US" sz="16600" dirty="0" smtClean="0"/>
              <a:t> </a:t>
            </a:r>
            <a:r>
              <a:rPr lang="en-US" sz="16600" dirty="0" err="1" smtClean="0"/>
              <a:t>ঘোষনা</a:t>
            </a:r>
            <a:endParaRPr lang="en-US" sz="16600" dirty="0"/>
          </a:p>
        </p:txBody>
      </p:sp>
      <p:sp>
        <p:nvSpPr>
          <p:cNvPr id="4" name="TextBox 3"/>
          <p:cNvSpPr txBox="1"/>
          <p:nvPr/>
        </p:nvSpPr>
        <p:spPr>
          <a:xfrm>
            <a:off x="928214" y="4724400"/>
            <a:ext cx="728757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800" dirty="0" err="1" smtClean="0"/>
              <a:t>কালিমা</a:t>
            </a:r>
            <a:r>
              <a:rPr lang="en-US" sz="8800" dirty="0" smtClean="0"/>
              <a:t> ও </a:t>
            </a:r>
            <a:r>
              <a:rPr lang="en-US" sz="8800" dirty="0" err="1" smtClean="0"/>
              <a:t>উহার</a:t>
            </a:r>
            <a:r>
              <a:rPr lang="en-US" sz="8800" dirty="0" smtClean="0"/>
              <a:t> </a:t>
            </a:r>
            <a:r>
              <a:rPr lang="en-US" sz="8800" dirty="0" err="1" smtClean="0"/>
              <a:t>প্রকার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" y="3230989"/>
            <a:ext cx="8686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ar-SA" sz="4800" dirty="0">
                <a:solidFill>
                  <a:prstClr val="black"/>
                </a:solidFill>
                <a:latin typeface="Franklin Gothic Book"/>
              </a:rPr>
              <a:t>تعريف الكلمة و اقسامها </a:t>
            </a:r>
            <a:endParaRPr lang="en-US" sz="48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687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61226"/>
            <a:ext cx="3827621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228600"/>
            <a:ext cx="192392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562600"/>
            <a:ext cx="117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الزهرة </a:t>
            </a:r>
            <a:r>
              <a:rPr lang="en-US" dirty="0" smtClean="0"/>
              <a:t>-</a:t>
            </a:r>
            <a:r>
              <a:rPr lang="en-US" dirty="0" err="1" smtClean="0"/>
              <a:t>ফুল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6914" y="5518826"/>
            <a:ext cx="3885448" cy="65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4" y="1861226"/>
            <a:ext cx="3885448" cy="3581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9238" y="5518826"/>
            <a:ext cx="2485962" cy="42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53025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দুজন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লোক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কথা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বলতেছে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2">
                    <a:lumMod val="10000"/>
                  </a:schemeClr>
                </a:solidFill>
              </a:rPr>
              <a:t>يتكالم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bg2">
                    <a:lumMod val="10000"/>
                  </a:schemeClr>
                </a:solidFill>
              </a:rPr>
              <a:t>الرجالان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48639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</a:rPr>
              <a:t>শিখন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ফল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8534400" cy="4247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১</a:t>
            </a:r>
            <a:r>
              <a:rPr lang="bn-BD" sz="5400" dirty="0" smtClean="0">
                <a:solidFill>
                  <a:srgbClr val="92D050"/>
                </a:solidFill>
                <a:latin typeface="Franklin Gothic Book"/>
              </a:rPr>
              <a:t>।</a:t>
            </a:r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 </a:t>
            </a:r>
            <a:r>
              <a:rPr lang="ar-AE" sz="5400" dirty="0" smtClean="0">
                <a:solidFill>
                  <a:srgbClr val="92D050"/>
                </a:solidFill>
                <a:latin typeface="Franklin Gothic Book"/>
              </a:rPr>
              <a:t>كلمة</a:t>
            </a:r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Franklin Gothic Book"/>
              </a:rPr>
              <a:t>সঙায়ন</a:t>
            </a:r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Franklin Gothic Book"/>
              </a:rPr>
              <a:t>করতে</a:t>
            </a:r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Franklin Gothic Book"/>
              </a:rPr>
              <a:t>পারবে</a:t>
            </a:r>
            <a:r>
              <a:rPr lang="bn-BD" sz="5400" dirty="0" smtClean="0">
                <a:solidFill>
                  <a:srgbClr val="92D050"/>
                </a:solidFill>
                <a:latin typeface="Franklin Gothic Book"/>
              </a:rPr>
              <a:t>।</a:t>
            </a:r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 </a:t>
            </a:r>
          </a:p>
          <a:p>
            <a:pPr lvl="0" algn="just"/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২</a:t>
            </a:r>
            <a:r>
              <a:rPr lang="bn-BD" sz="5400" dirty="0" smtClean="0">
                <a:solidFill>
                  <a:srgbClr val="92D050"/>
                </a:solidFill>
                <a:latin typeface="Franklin Gothic Book"/>
              </a:rPr>
              <a:t>। </a:t>
            </a:r>
            <a:r>
              <a:rPr lang="ar-SA" sz="5400" dirty="0">
                <a:solidFill>
                  <a:srgbClr val="92D050"/>
                </a:solidFill>
                <a:latin typeface="Franklin Gothic Book"/>
              </a:rPr>
              <a:t>كلمة</a:t>
            </a:r>
            <a:r>
              <a:rPr lang="bn-BD" sz="5400" dirty="0">
                <a:solidFill>
                  <a:srgbClr val="92D050"/>
                </a:solidFill>
                <a:latin typeface="Franklin Gothic Book"/>
              </a:rPr>
              <a:t>কত প্রকার কি কি </a:t>
            </a:r>
            <a:r>
              <a:rPr lang="bn-BD" sz="5400" dirty="0" smtClean="0">
                <a:solidFill>
                  <a:srgbClr val="92D050"/>
                </a:solidFill>
                <a:latin typeface="Franklin Gothic Book"/>
              </a:rPr>
              <a:t>বলতে</a:t>
            </a:r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 </a:t>
            </a:r>
            <a:r>
              <a:rPr lang="bn-BD" sz="5400" dirty="0" smtClean="0">
                <a:solidFill>
                  <a:srgbClr val="92D050"/>
                </a:solidFill>
                <a:latin typeface="Franklin Gothic Book"/>
              </a:rPr>
              <a:t>পা</a:t>
            </a:r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র</a:t>
            </a:r>
            <a:r>
              <a:rPr lang="bn-BD" sz="5400" dirty="0" smtClean="0">
                <a:solidFill>
                  <a:srgbClr val="92D050"/>
                </a:solidFill>
                <a:latin typeface="Franklin Gothic Book"/>
              </a:rPr>
              <a:t>বে</a:t>
            </a:r>
            <a:r>
              <a:rPr lang="bn-BD" sz="5400" dirty="0">
                <a:solidFill>
                  <a:srgbClr val="92D050"/>
                </a:solidFill>
                <a:latin typeface="Franklin Gothic Book"/>
              </a:rPr>
              <a:t>।</a:t>
            </a:r>
          </a:p>
          <a:p>
            <a:pPr lvl="0" algn="just"/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৩</a:t>
            </a:r>
            <a:r>
              <a:rPr lang="bn-BD" sz="5400" dirty="0" smtClean="0">
                <a:solidFill>
                  <a:srgbClr val="92D050"/>
                </a:solidFill>
                <a:latin typeface="Franklin Gothic Book"/>
              </a:rPr>
              <a:t>।</a:t>
            </a:r>
            <a:r>
              <a:rPr lang="ar-SA" sz="5400" dirty="0">
                <a:solidFill>
                  <a:srgbClr val="92D050"/>
                </a:solidFill>
                <a:latin typeface="Franklin Gothic Book"/>
              </a:rPr>
              <a:t>اسم \فعل \ حرف </a:t>
            </a:r>
            <a:r>
              <a:rPr lang="bn-BD" sz="5400" dirty="0">
                <a:solidFill>
                  <a:srgbClr val="92D050"/>
                </a:solidFill>
                <a:latin typeface="Franklin Gothic Book"/>
              </a:rPr>
              <a:t> নির্ণয় করতে </a:t>
            </a:r>
            <a:r>
              <a:rPr lang="bn-BD" sz="5400" dirty="0" smtClean="0">
                <a:solidFill>
                  <a:srgbClr val="92D050"/>
                </a:solidFill>
                <a:latin typeface="Franklin Gothic Book"/>
              </a:rPr>
              <a:t>পা</a:t>
            </a:r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র</a:t>
            </a:r>
            <a:r>
              <a:rPr lang="bn-BD" sz="5400" dirty="0" smtClean="0">
                <a:solidFill>
                  <a:srgbClr val="92D050"/>
                </a:solidFill>
                <a:latin typeface="Franklin Gothic Book"/>
              </a:rPr>
              <a:t>বে।</a:t>
            </a:r>
            <a:r>
              <a:rPr lang="en-US" sz="5400" dirty="0" smtClean="0">
                <a:solidFill>
                  <a:srgbClr val="92D050"/>
                </a:solidFill>
                <a:latin typeface="Franklin Gothic Book"/>
              </a:rPr>
              <a:t> 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0234"/>
            <a:ext cx="60198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cap="all" dirty="0" err="1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শব্দ</a:t>
            </a:r>
            <a:r>
              <a:rPr lang="en-US" sz="3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 - </a:t>
            </a:r>
            <a:r>
              <a:rPr lang="ar-SA" sz="3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لَفْظٌ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839200" cy="39333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মানুষ যাহা উচ্চারন করে আরবী ব্যাকরণ অনুসারে তাহাকে শব্দ  বলে।</a:t>
            </a:r>
            <a:endParaRPr lang="en-US" sz="3200" dirty="0">
              <a:solidFill>
                <a:srgbClr val="4E3B30"/>
              </a:solidFill>
              <a:latin typeface="Franklin Gothic Book"/>
            </a:endParaRPr>
          </a:p>
          <a:p>
            <a:pPr marL="342900"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/مِثَال</a:t>
            </a:r>
            <a:r>
              <a:rPr lang="bn-BD" sz="3200" dirty="0" smtClean="0">
                <a:solidFill>
                  <a:srgbClr val="4E3B30"/>
                </a:solidFill>
                <a:latin typeface="Franklin Gothic Book"/>
              </a:rPr>
              <a:t>যেমনঃ</a:t>
            </a:r>
            <a:endParaRPr lang="ar-SA" sz="3200" dirty="0">
              <a:solidFill>
                <a:srgbClr val="4E3B30"/>
              </a:solidFill>
              <a:latin typeface="Franklin Gothic Book"/>
              <a:cs typeface="Tahoma"/>
            </a:endParaRPr>
          </a:p>
          <a:p>
            <a:pPr marL="342900"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 خَالِدٌ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=খালেদ</a:t>
            </a: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 = اَلْمَدْرَسَةٌ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মাদ্রাসা </a:t>
            </a: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= طَالِبٌ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ছাত্র</a:t>
            </a:r>
            <a:endParaRPr lang="ar-SA" sz="3200" dirty="0">
              <a:solidFill>
                <a:srgbClr val="4E3B30"/>
              </a:solidFill>
              <a:latin typeface="Franklin Gothic Book"/>
              <a:cs typeface="Tahoma"/>
            </a:endParaRPr>
          </a:p>
          <a:p>
            <a:pPr marL="342900"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=زَيْد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যায়েদ</a:t>
            </a: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=اِلَ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দিকে </a:t>
            </a: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= ذَهَبَ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গেল </a:t>
            </a: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=اَلْسُوقٌ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বাজার</a:t>
            </a:r>
            <a:endParaRPr lang="ar-SA" sz="3200" dirty="0">
              <a:solidFill>
                <a:srgbClr val="4E3B30"/>
              </a:solidFill>
              <a:latin typeface="Franklin Gothic Book"/>
              <a:cs typeface="Tahoma"/>
            </a:endParaRPr>
          </a:p>
          <a:p>
            <a:pPr marL="342900"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=اِضْرِبْ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তুমি প্রহার কর </a:t>
            </a: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= جَاءَ 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সে আসল </a:t>
            </a: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 = قَامَ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সে দাড়াল </a:t>
            </a:r>
            <a:r>
              <a:rPr lang="ar-SA" sz="3200" dirty="0">
                <a:solidFill>
                  <a:srgbClr val="4E3B30"/>
                </a:solidFill>
                <a:latin typeface="Franklin Gothic Book"/>
                <a:cs typeface="Tahoma"/>
              </a:rPr>
              <a:t>= ضَرَب</a:t>
            </a:r>
            <a:r>
              <a:rPr lang="bn-BD" sz="3200" dirty="0">
                <a:solidFill>
                  <a:srgbClr val="4E3B30"/>
                </a:solidFill>
                <a:latin typeface="Franklin Gothic Book"/>
              </a:rPr>
              <a:t>সে প্রহার করল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7168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 smtClean="0">
                <a:solidFill>
                  <a:srgbClr val="92D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 </a:t>
            </a:r>
            <a:r>
              <a:rPr lang="ar-SA" sz="3600" cap="all" dirty="0" smtClean="0">
                <a:solidFill>
                  <a:srgbClr val="92D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لفظ</a:t>
            </a:r>
            <a:r>
              <a:rPr lang="en-US" sz="3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 -  </a:t>
            </a:r>
            <a:r>
              <a:rPr lang="en-US" sz="36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দুই</a:t>
            </a:r>
            <a:r>
              <a:rPr lang="en-US" sz="36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 </a:t>
            </a:r>
            <a:r>
              <a:rPr lang="en-US" sz="36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Tahoma"/>
              </a:rPr>
              <a:t>প্রকার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498" y="1905000"/>
            <a:ext cx="7467600" cy="3657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59916"/>
              </p:ext>
            </p:extLst>
          </p:nvPr>
        </p:nvGraphicFramePr>
        <p:xfrm>
          <a:off x="1562100" y="2057400"/>
          <a:ext cx="6019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6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269</TotalTime>
  <Words>694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mmm108111</dc:creator>
  <cp:lastModifiedBy>mmm108111</cp:lastModifiedBy>
  <cp:revision>39</cp:revision>
  <dcterms:created xsi:type="dcterms:W3CDTF">2006-08-16T00:00:00Z</dcterms:created>
  <dcterms:modified xsi:type="dcterms:W3CDTF">2020-10-04T05:09:08Z</dcterms:modified>
</cp:coreProperties>
</file>