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3" r:id="rId5"/>
    <p:sldId id="266" r:id="rId6"/>
    <p:sldId id="268" r:id="rId7"/>
    <p:sldId id="267" r:id="rId8"/>
    <p:sldId id="269" r:id="rId9"/>
    <p:sldId id="270" r:id="rId10"/>
    <p:sldId id="271" r:id="rId11"/>
    <p:sldId id="294" r:id="rId12"/>
    <p:sldId id="273" r:id="rId13"/>
    <p:sldId id="296" r:id="rId14"/>
    <p:sldId id="274" r:id="rId15"/>
    <p:sldId id="276" r:id="rId16"/>
    <p:sldId id="277" r:id="rId17"/>
    <p:sldId id="265" r:id="rId18"/>
    <p:sldId id="279" r:id="rId19"/>
    <p:sldId id="281" r:id="rId20"/>
    <p:sldId id="282" r:id="rId21"/>
    <p:sldId id="283" r:id="rId22"/>
    <p:sldId id="285" r:id="rId23"/>
    <p:sldId id="292" r:id="rId24"/>
    <p:sldId id="29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3F8"/>
    <a:srgbClr val="F7B9EE"/>
    <a:srgbClr val="EF2DEF"/>
    <a:srgbClr val="20D4EC"/>
    <a:srgbClr val="FFCC99"/>
    <a:srgbClr val="33BDD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3728" autoAdjust="0"/>
  </p:normalViewPr>
  <p:slideViewPr>
    <p:cSldViewPr>
      <p:cViewPr varScale="1">
        <p:scale>
          <a:sx n="66" d="100"/>
          <a:sy n="66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gif"/><Relationship Id="rId4" Type="http://schemas.openxmlformats.org/officeDocument/2006/relationships/image" Target="../media/image9.jpeg"/><Relationship Id="rId9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shu5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tretch>
            <a:fillRect/>
          </a:stretch>
        </p:blipFill>
        <p:spPr>
          <a:xfrm>
            <a:off x="0" y="0"/>
            <a:ext cx="923544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2057400"/>
            <a:ext cx="6705600" cy="1869996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BD" sz="6600" b="1" dirty="0" smtClean="0">
                <a:gradFill>
                  <a:gsLst>
                    <a:gs pos="0">
                      <a:srgbClr val="C00000"/>
                    </a:gs>
                    <a:gs pos="50000">
                      <a:srgbClr val="F7B9EE"/>
                    </a:gs>
                    <a:gs pos="100000">
                      <a:srgbClr val="00B0F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6600" b="1" dirty="0">
              <a:gradFill>
                <a:gsLst>
                  <a:gs pos="0">
                    <a:srgbClr val="C00000"/>
                  </a:gs>
                  <a:gs pos="50000">
                    <a:srgbClr val="F7B9EE"/>
                  </a:gs>
                  <a:gs pos="100000">
                    <a:srgbClr val="00B0F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flower_145.gif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533400" y="0"/>
            <a:ext cx="2857500" cy="255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oat.JPG"/>
          <p:cNvPicPr>
            <a:picLocks noChangeAspect="1"/>
          </p:cNvPicPr>
          <p:nvPr/>
        </p:nvPicPr>
        <p:blipFill>
          <a:blip r:embed="rId2" cstate="print">
            <a:lum bright="20000" contrast="40000"/>
          </a:blip>
          <a:stretch>
            <a:fillRect/>
          </a:stretch>
        </p:blipFill>
        <p:spPr>
          <a:xfrm>
            <a:off x="152400" y="228600"/>
            <a:ext cx="2743200" cy="2715750"/>
          </a:xfrm>
          <a:prstGeom prst="roundRect">
            <a:avLst/>
          </a:prstGeom>
        </p:spPr>
      </p:pic>
      <p:pic>
        <p:nvPicPr>
          <p:cNvPr id="11" name="Picture 10" descr="bee-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657600"/>
            <a:ext cx="2743200" cy="2194560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 rot="10800000">
            <a:off x="3048000" y="838200"/>
            <a:ext cx="1143000" cy="533400"/>
          </a:xfrm>
          <a:prstGeom prst="rightArrow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724400" y="685800"/>
            <a:ext cx="3048000" cy="762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চড়ে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971800" y="1905000"/>
            <a:ext cx="14478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4495800" y="2057400"/>
            <a:ext cx="533400" cy="533400"/>
          </a:xfrm>
          <a:prstGeom prst="rightArrow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Bevel 19"/>
          <p:cNvSpPr/>
          <p:nvPr/>
        </p:nvSpPr>
        <p:spPr>
          <a:xfrm>
            <a:off x="5105400" y="2057400"/>
            <a:ext cx="1066800" cy="762000"/>
          </a:xfrm>
          <a:prstGeom prst="bevel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Bevel 20"/>
          <p:cNvSpPr/>
          <p:nvPr/>
        </p:nvSpPr>
        <p:spPr>
          <a:xfrm>
            <a:off x="6248400" y="2057400"/>
            <a:ext cx="1066800" cy="762000"/>
          </a:xfrm>
          <a:prstGeom prst="bevel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</a:t>
            </a:r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7391400" y="2133600"/>
            <a:ext cx="533400" cy="533400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343400" y="4572000"/>
            <a:ext cx="3429000" cy="762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উড়ে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590800" y="5715000"/>
            <a:ext cx="17526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4495800" y="5943600"/>
            <a:ext cx="533400" cy="533400"/>
          </a:xfrm>
          <a:prstGeom prst="rightArrow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Bevel 25"/>
          <p:cNvSpPr/>
          <p:nvPr/>
        </p:nvSpPr>
        <p:spPr>
          <a:xfrm>
            <a:off x="5181600" y="5791200"/>
            <a:ext cx="1066800" cy="762000"/>
          </a:xfrm>
          <a:prstGeom prst="bevel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Bevel 26"/>
          <p:cNvSpPr/>
          <p:nvPr/>
        </p:nvSpPr>
        <p:spPr>
          <a:xfrm>
            <a:off x="6324600" y="5791200"/>
            <a:ext cx="1066800" cy="762000"/>
          </a:xfrm>
          <a:prstGeom prst="bevel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</a:t>
            </a:r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7467600" y="5867400"/>
            <a:ext cx="533400" cy="533400"/>
          </a:xfrm>
          <a:prstGeom prst="rightArrow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Bevel 28"/>
          <p:cNvSpPr/>
          <p:nvPr/>
        </p:nvSpPr>
        <p:spPr>
          <a:xfrm>
            <a:off x="8077200" y="2057400"/>
            <a:ext cx="1066800" cy="762000"/>
          </a:xfrm>
          <a:prstGeom prst="bevel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Bevel 29"/>
          <p:cNvSpPr/>
          <p:nvPr/>
        </p:nvSpPr>
        <p:spPr>
          <a:xfrm>
            <a:off x="8077200" y="5715000"/>
            <a:ext cx="1066800" cy="762000"/>
          </a:xfrm>
          <a:prstGeom prst="bevel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24000" y="990600"/>
            <a:ext cx="6096000" cy="47244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239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ngo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228600" y="152400"/>
            <a:ext cx="2286000" cy="3276600"/>
          </a:xfrm>
          <a:prstGeom prst="round2SameRect">
            <a:avLst/>
          </a:prstGeom>
        </p:spPr>
      </p:pic>
      <p:pic>
        <p:nvPicPr>
          <p:cNvPr id="11" name="Picture 10" descr="cus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228600" y="3657600"/>
            <a:ext cx="2148840" cy="2697480"/>
          </a:xfrm>
          <a:prstGeom prst="round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4724400" y="685800"/>
            <a:ext cx="3048000" cy="762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খাই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743200" y="2057400"/>
            <a:ext cx="16002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 rot="10800000">
            <a:off x="2667000" y="838200"/>
            <a:ext cx="1600200" cy="533400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7315200" y="2286000"/>
            <a:ext cx="533400" cy="533400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4419600" y="2286000"/>
            <a:ext cx="533400" cy="533400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evel 22"/>
          <p:cNvSpPr/>
          <p:nvPr/>
        </p:nvSpPr>
        <p:spPr>
          <a:xfrm>
            <a:off x="5029200" y="2209800"/>
            <a:ext cx="1066800" cy="762000"/>
          </a:xfrm>
          <a:prstGeom prst="bevel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Bevel 23"/>
          <p:cNvSpPr/>
          <p:nvPr/>
        </p:nvSpPr>
        <p:spPr>
          <a:xfrm>
            <a:off x="6172200" y="2209800"/>
            <a:ext cx="1066800" cy="762000"/>
          </a:xfrm>
          <a:prstGeom prst="bevel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Bevel 24"/>
          <p:cNvSpPr/>
          <p:nvPr/>
        </p:nvSpPr>
        <p:spPr>
          <a:xfrm>
            <a:off x="7924800" y="2209800"/>
            <a:ext cx="1066800" cy="762000"/>
          </a:xfrm>
          <a:prstGeom prst="beve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343400" y="4191000"/>
            <a:ext cx="3048000" cy="762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খাই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ight Arrow 26"/>
          <p:cNvSpPr/>
          <p:nvPr/>
        </p:nvSpPr>
        <p:spPr>
          <a:xfrm rot="10800000">
            <a:off x="2514600" y="4343400"/>
            <a:ext cx="1600200" cy="533400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2667000" y="5334000"/>
            <a:ext cx="16002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4419600" y="5562600"/>
            <a:ext cx="533400" cy="533400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Bevel 29"/>
          <p:cNvSpPr/>
          <p:nvPr/>
        </p:nvSpPr>
        <p:spPr>
          <a:xfrm>
            <a:off x="5029200" y="5410200"/>
            <a:ext cx="1066800" cy="762000"/>
          </a:xfrm>
          <a:prstGeom prst="bevel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Bevel 30"/>
          <p:cNvSpPr/>
          <p:nvPr/>
        </p:nvSpPr>
        <p:spPr>
          <a:xfrm>
            <a:off x="6172200" y="5410200"/>
            <a:ext cx="1066800" cy="762000"/>
          </a:xfrm>
          <a:prstGeom prst="bevel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7315200" y="5486400"/>
            <a:ext cx="533400" cy="533400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Bevel 32"/>
          <p:cNvSpPr/>
          <p:nvPr/>
        </p:nvSpPr>
        <p:spPr>
          <a:xfrm>
            <a:off x="7924800" y="5334000"/>
            <a:ext cx="1066800" cy="762000"/>
          </a:xfrm>
          <a:prstGeom prst="beve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24000" y="990600"/>
            <a:ext cx="6096000" cy="48006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239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3048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দেখ ও শব্দ বলঃ      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নং-১১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nimated_camp_fire_gif.gif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533400" y="1143000"/>
            <a:ext cx="243840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38100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অনল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8" name="Picture 7" descr="tree.jp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5181600" y="3124200"/>
            <a:ext cx="3810000" cy="2543175"/>
          </a:xfrm>
          <a:prstGeom prst="round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62600" y="5867400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অশোক</a:t>
            </a:r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3048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দেখ ও শব্দ বলঃ      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নং-১১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ada-2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0" y="990600"/>
            <a:ext cx="4480560" cy="2688336"/>
          </a:xfrm>
          <a:prstGeom prst="ellipse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05000" y="37338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আদা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35814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আলু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9" name="Picture 8" descr="alu-1.jpg"/>
          <p:cNvPicPr>
            <a:picLocks noChangeAspect="1"/>
          </p:cNvPicPr>
          <p:nvPr/>
        </p:nvPicPr>
        <p:blipFill>
          <a:blip r:embed="rId3" cstate="print">
            <a:lum bright="-10000" contrast="30000"/>
          </a:blip>
          <a:stretch>
            <a:fillRect/>
          </a:stretch>
        </p:blipFill>
        <p:spPr>
          <a:xfrm>
            <a:off x="4937760" y="2209800"/>
            <a:ext cx="4206240" cy="297942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0.01736 L -0.0375 0.26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4572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এসো পড়ি-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পৃঃ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১১</a:t>
            </a:r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1600200"/>
            <a:ext cx="228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1676400"/>
            <a:ext cx="1981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9" name="Picture 8" descr="class-1.jpg"/>
          <p:cNvPicPr>
            <a:picLocks noChangeAspect="1"/>
          </p:cNvPicPr>
          <p:nvPr/>
        </p:nvPicPr>
        <p:blipFill>
          <a:blip r:embed="rId2" cstate="print">
            <a:lum bright="20000" contrast="30000"/>
          </a:blip>
          <a:stretch>
            <a:fillRect/>
          </a:stretch>
        </p:blipFill>
        <p:spPr>
          <a:xfrm>
            <a:off x="990600" y="1828800"/>
            <a:ext cx="6248400" cy="4800600"/>
          </a:xfrm>
          <a:prstGeom prst="roundRect">
            <a:avLst/>
          </a:prstGeom>
        </p:spPr>
      </p:pic>
      <p:pic>
        <p:nvPicPr>
          <p:cNvPr id="10" name="Picture 9" descr="dwa.jpg"/>
          <p:cNvPicPr>
            <a:picLocks noChangeAspect="1"/>
          </p:cNvPicPr>
          <p:nvPr/>
        </p:nvPicPr>
        <p:blipFill>
          <a:blip r:embed="rId3" cstate="print">
            <a:lum bright="20000" contrast="40000"/>
          </a:blip>
          <a:stretch>
            <a:fillRect/>
          </a:stretch>
        </p:blipFill>
        <p:spPr>
          <a:xfrm>
            <a:off x="7848600" y="5334000"/>
            <a:ext cx="914400" cy="1137315"/>
          </a:xfrm>
          <a:prstGeom prst="ellipse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42239 -0.004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-0.0033 0.4067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লিখিঃ 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111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লিখিঃ </a:t>
            </a:r>
            <a:endParaRPr lang="en-US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9144000" cy="5867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13716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black.jpg"/>
          <p:cNvPicPr>
            <a:picLocks noChangeAspect="1"/>
          </p:cNvPicPr>
          <p:nvPr/>
        </p:nvPicPr>
        <p:blipFill>
          <a:blip r:embed="rId2" cstate="print">
            <a:lum bright="20000" contrast="40000"/>
          </a:blip>
          <a:stretch>
            <a:fillRect/>
          </a:stretch>
        </p:blipFill>
        <p:spPr>
          <a:xfrm>
            <a:off x="304800" y="1143000"/>
            <a:ext cx="3108960" cy="3108960"/>
          </a:xfrm>
          <a:prstGeom prst="ellipse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1752600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3505200"/>
            <a:ext cx="4343400" cy="31547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19900" dirty="0" smtClean="0">
                <a:ln w="18415" cmpd="sng">
                  <a:solidFill>
                    <a:srgbClr val="FFFFFF"/>
                  </a:solidFill>
                  <a:prstDash val="solid"/>
                </a:ln>
                <a:gradFill>
                  <a:gsLst>
                    <a:gs pos="0">
                      <a:srgbClr val="00B05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572000" y="4267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943600" y="4724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15200" y="5029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601200" y="1752600"/>
            <a:ext cx="18288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-7.40741E-7 C 0.01285 0.00417 0.02379 0.0088 0.03698 0.01065 C 0.12674 0.00718 0.1073 0.00695 0.23542 0.01065 C 0.26389 0.01135 0.32084 0.01505 0.32084 0.01505 C 0.40209 0.01274 0.37032 0.01297 0.41615 0.01297 " pathEditMode="relative" ptsTypes="ffff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C 0.00539 -0.00232 0.00938 -0.00556 0.01441 -0.00857 C 0.02414 -0.01435 0.03455 -0.01574 0.04358 -0.02361 C 0.04983 -0.02315 0.0948 -0.02037 0.10313 -0.01945 C 0.10643 -0.01898 0.11546 -0.01644 0.11928 -0.01505 C 0.12257 -0.01389 0.129 -0.01088 0.129 -0.01065 C 0.13004 -0.0088 0.13073 -0.00602 0.1323 -0.0044 C 0.13369 -0.00301 0.13594 -0.0037 0.13716 -0.00208 C 0.14636 0.01018 0.15226 0.03102 0.15487 0.04722 C 0.15435 0.05092 0.15452 0.05486 0.15313 0.0581 C 0.15139 0.06227 0.13959 0.0662 0.13872 0.06667 C 0.1165 0.07662 0.11233 0.07361 0.08056 0.07523 C 0.0573 0.08565 0.03073 0.07662 0.00643 0.07315 C -0.00746 0.06875 -0.02222 0.06458 -0.03559 0.0581 C -0.04982 0.05116 -0.02986 0.06134 -0.04513 0.05162 C -0.05138 0.04768 -0.05972 0.04583 -0.06614 0.04305 C -0.07881 0.0375 -0.07378 0.04051 -0.08559 0.03009 C -0.08836 0.02755 -0.09236 0.02824 -0.09513 0.02569 C -0.09843 0.02292 -0.10486 0.01713 -0.10486 0.01736 C -0.1059 0.01505 -0.10677 0.0125 -0.10815 0.01065 C -0.10954 0.0088 -0.11163 0.00833 -0.11284 0.00648 C -0.11545 0.00255 -0.11718 -0.00208 -0.11944 -0.00648 C -0.12135 -0.01042 -0.12204 -0.01551 -0.12413 -0.01945 C -0.12447 -0.02014 -0.12534 -0.01945 -0.12586 -0.01945 " pathEditMode="relative" rAng="0" ptsTypes="fffffffffffffffffffffffA">
                                      <p:cBhvr>
                                        <p:cTn id="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3.7037E-7 C 0.00226 0.00857 0.00504 0.00996 0.01129 0.01297 C 0.01581 0.02153 0.02223 0.02338 0.02917 0.02801 C 0.03681 0.03311 0.04515 0.03913 0.05331 0.04306 C 0.0573 0.0595 0.05192 0.03936 0.05817 0.05579 C 0.06164 0.06505 0.06216 0.07871 0.06303 0.0882 C 0.06407 0.06667 0.06615 0.04514 0.06615 0.02362 C 0.06615 0.00255 0.06181 -0.01782 0.06129 -0.03865 C 0.06094 -0.05578 0.06129 -0.07314 0.06129 -0.09027 " pathEditMode="relative" ptsTypes="ffffffffA">
                                      <p:cBhvr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-0.48628 -0.005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লিখিঃ </a:t>
            </a:r>
            <a:endParaRPr lang="en-US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9144000" cy="5867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13716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black.jpg"/>
          <p:cNvPicPr>
            <a:picLocks noChangeAspect="1"/>
          </p:cNvPicPr>
          <p:nvPr/>
        </p:nvPicPr>
        <p:blipFill>
          <a:blip r:embed="rId2" cstate="print">
            <a:lum bright="20000" contrast="40000"/>
          </a:blip>
          <a:stretch>
            <a:fillRect/>
          </a:stretch>
        </p:blipFill>
        <p:spPr>
          <a:xfrm>
            <a:off x="304800" y="1143000"/>
            <a:ext cx="3108960" cy="3108960"/>
          </a:xfrm>
          <a:prstGeom prst="ellipse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191000" y="3733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410200" y="4343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67200" y="3733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1752600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38600" y="2743200"/>
            <a:ext cx="4572000" cy="37702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39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3733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257800" y="4267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43800" y="3810000"/>
            <a:ext cx="1524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flipH="1" flipV="1">
            <a:off x="7848600" y="3505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400800" y="4572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144000" y="990600"/>
            <a:ext cx="2590800" cy="31547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199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35 4.44444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C 0.00278 -0.01111 0.00503 -0.00648 0.01163 -0.01342 C 0.01771 -0.01991 0.02361 -0.02338 0.03003 -0.02893 C 0.05364 -0.02523 0.08611 -0.02037 0.10677 -0.00231 C 0.10781 0.00209 0.11041 0.00648 0.11007 0.01111 C 0.10798 0.04005 0.11024 0.02778 0.10503 0.04884 C 0.10295 0.05695 0.09635 0.06019 0.09166 0.06435 C 0.07986 0.07477 0.05382 0.07593 0.04166 0.07778 C 0.03837 0.07824 0.03507 0.07917 0.03177 0.07986 C 0.02396 0.07917 0.01614 0.07894 0.00833 0.07778 C 0.00208 0.07685 0.00399 0.07431 -0.00156 0.07107 C -0.01042 0.06574 -0.01129 0.06736 -0.01997 0.06435 C -0.02847 0.06134 -0.0217 0.06296 -0.03004 0.05764 C -0.03542 0.05417 -0.04618 0.05394 -0.05 0.05324 C -0.05851 0.0419 -0.06459 0.0206 -0.07656 0.01551 C -0.0809 0.01019 -0.08264 0.00671 -0.08837 0.0044 C -0.09479 -0.00139 -0.09809 -0.00833 -0.1033 -0.01574 C -0.10851 -0.03518 -0.10104 -0.01041 -0.10834 -0.02685 C -0.1092 -0.0287 -0.10903 -0.03148 -0.1099 -0.03333 C -0.11077 -0.03518 -0.11337 -0.03796 -0.11337 -0.03773 " pathEditMode="relative" rAng="0" ptsTypes="fffffffffffffffffffA">
                                      <p:cBhvr>
                                        <p:cTn id="1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C 0.00278 0.00069 0.00573 0.00069 0.00833 0.00208 C 0.00972 0.00301 0.01024 0.00556 0.01163 0.00671 C 0.01319 0.00787 0.01493 0.0081 0.01667 0.0088 C 0.0217 0.01921 0.02517 0.03102 0.0316 0.04005 C 0.03681 0.05949 0.02934 0.03472 0.03663 0.05116 C 0.04271 0.06505 0.03316 0.05093 0.04167 0.06227 C 0.0434 0.06944 0.05 0.08218 0.05 0.08218 C 0.0533 0.09537 0.05295 0.10556 0.06163 0.11319 C 0.06337 0.1125 0.06615 0.11343 0.06667 0.11111 C 0.06719 0.10903 0.06441 0.10833 0.06319 0.10671 C 0.05781 0.09954 0.06215 0.10393 0.05486 0.09768 C 0.03194 0.05185 0.04774 0.08889 0.05 -0.03333 C 0.05035 -0.05486 0.05156 -0.09792 0.05156 -0.09792 " pathEditMode="relative" ptsTypes="fffffffffffffA">
                                      <p:cBhvr>
                                        <p:cTn id="1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2.59259E-6 C 0.00053 0.00232 0.00053 0.00486 0.00157 0.00672 C 0.00383 0.01088 0.0099 0.01783 0.0099 0.01783 C 0.01164 0.02454 0.01424 0.0294 0.01667 0.03565 " pathEditMode="relative" ptsTypes="fff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1.11022E-16 0.26667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2107 L -0.37639 -0.0199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8900000" scaled="1"/>
            <a:tileRect/>
          </a:gra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gradFill flip="none" rotWithShape="1">
                <a:gsLst>
                  <a:gs pos="0">
                    <a:srgbClr val="CCCCFF"/>
                  </a:gs>
                  <a:gs pos="17999">
                    <a:srgbClr val="FFFF00"/>
                  </a:gs>
                  <a:gs pos="36000">
                    <a:srgbClr val="FF0000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53400" y="91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153400" y="1905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153400" y="30480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53400" y="4191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2" name="Left-Right Arrow 31"/>
          <p:cNvSpPr/>
          <p:nvPr/>
        </p:nvSpPr>
        <p:spPr>
          <a:xfrm>
            <a:off x="1371600" y="0"/>
            <a:ext cx="6324600" cy="1828800"/>
          </a:xfrm>
          <a:prstGeom prst="leftRigh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8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5800" y="1905000"/>
            <a:ext cx="762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দৌলত</a:t>
            </a:r>
            <a:r>
              <a:rPr lang="en-US" sz="4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bn-BD" sz="4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en-US" sz="4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সবুজপাড়া</a:t>
            </a:r>
            <a:r>
              <a:rPr lang="en-US" sz="4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সঃ প্রাঃ বিঃ </a:t>
            </a:r>
          </a:p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ব্রাহ্মনপাড়া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46.gif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7848600" y="5486400"/>
            <a:ext cx="1005840" cy="108539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52400"/>
            <a:ext cx="769620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সাথে মিল রেখে অ, আ ধ্বনিযুক্ত শব্দগুলো বলঃ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ojogor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1524000" y="1066800"/>
            <a:ext cx="1920240" cy="1212783"/>
          </a:xfrm>
          <a:prstGeom prst="ellipse">
            <a:avLst/>
          </a:prstGeom>
        </p:spPr>
      </p:pic>
      <p:pic>
        <p:nvPicPr>
          <p:cNvPr id="5" name="Picture 4" descr="anaros.jpg"/>
          <p:cNvPicPr>
            <a:picLocks noChangeAspect="1"/>
          </p:cNvPicPr>
          <p:nvPr/>
        </p:nvPicPr>
        <p:blipFill>
          <a:blip r:embed="rId3" cstate="print">
            <a:lum bright="-10000" contrast="40000"/>
          </a:blip>
          <a:stretch>
            <a:fillRect/>
          </a:stretch>
        </p:blipFill>
        <p:spPr>
          <a:xfrm>
            <a:off x="1447800" y="2286000"/>
            <a:ext cx="2103120" cy="1577340"/>
          </a:xfrm>
          <a:prstGeom prst="ellipse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870294" y="2775294"/>
            <a:ext cx="2934963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fire.gif"/>
          <p:cNvPicPr>
            <a:picLocks noChangeAspect="1"/>
          </p:cNvPicPr>
          <p:nvPr/>
        </p:nvPicPr>
        <p:blipFill>
          <a:blip r:embed="rId4" cstate="print">
            <a:lum bright="30000" contrast="40000"/>
          </a:blip>
          <a:stretch>
            <a:fillRect/>
          </a:stretch>
        </p:blipFill>
        <p:spPr>
          <a:xfrm>
            <a:off x="1828800" y="3886200"/>
            <a:ext cx="1463040" cy="1463040"/>
          </a:xfrm>
          <a:prstGeom prst="ellipse">
            <a:avLst/>
          </a:prstGeom>
        </p:spPr>
      </p:pic>
      <p:pic>
        <p:nvPicPr>
          <p:cNvPr id="8" name="Picture 7" descr="green_mango_shake (2)_timestamp.JP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1828800" y="5554980"/>
            <a:ext cx="1737360" cy="1303020"/>
          </a:xfrm>
          <a:prstGeom prst="ellipse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16200000" flipH="1">
            <a:off x="914400" y="3810000"/>
            <a:ext cx="5562600" cy="76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686300" y="3848100"/>
            <a:ext cx="55626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57600" y="1143000"/>
            <a:ext cx="3810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733800" y="6553200"/>
            <a:ext cx="3733800" cy="76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733800" y="2362200"/>
            <a:ext cx="3733800" cy="76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733800" y="3810000"/>
            <a:ext cx="3733800" cy="76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733800" y="5257800"/>
            <a:ext cx="3733800" cy="76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86200" y="12192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অজগর</a:t>
            </a:r>
            <a:r>
              <a:rPr lang="bn-BD" sz="1200" dirty="0" smtClean="0"/>
              <a:t> 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3886200" y="2590800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আনারস</a:t>
            </a:r>
            <a:r>
              <a:rPr lang="bn-BD" sz="1100" dirty="0" smtClean="0"/>
              <a:t> </a:t>
            </a:r>
            <a:endParaRPr lang="en-US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3886200" y="41910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অনল</a:t>
            </a:r>
            <a:r>
              <a:rPr lang="bn-BD" sz="1200" dirty="0" smtClean="0"/>
              <a:t> 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886200" y="54102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</a:t>
            </a:r>
            <a:r>
              <a:rPr lang="bn-BD" sz="1200" dirty="0" smtClean="0"/>
              <a:t> </a:t>
            </a:r>
            <a:endParaRPr lang="en-US" sz="1200" dirty="0"/>
          </a:p>
        </p:txBody>
      </p:sp>
      <p:sp>
        <p:nvSpPr>
          <p:cNvPr id="25" name="Right Arrow 24"/>
          <p:cNvSpPr/>
          <p:nvPr/>
        </p:nvSpPr>
        <p:spPr>
          <a:xfrm>
            <a:off x="6553200" y="1524000"/>
            <a:ext cx="457200" cy="381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6477000" y="2743200"/>
            <a:ext cx="457200" cy="381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6172200" y="4419600"/>
            <a:ext cx="685800" cy="381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6019800" y="5638800"/>
            <a:ext cx="762000" cy="381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8077200" y="1143000"/>
            <a:ext cx="91440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8077200" y="2590800"/>
            <a:ext cx="91440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8077200" y="3733800"/>
            <a:ext cx="91440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 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077200" y="5486400"/>
            <a:ext cx="91440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2095500" y="4000500"/>
            <a:ext cx="5181600" cy="76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5867400" y="3962400"/>
            <a:ext cx="5105400" cy="76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8200" y="1447800"/>
            <a:ext cx="37338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724400" y="6553200"/>
            <a:ext cx="3733800" cy="76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648200" y="2362200"/>
            <a:ext cx="3733800" cy="76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724400" y="3810000"/>
            <a:ext cx="3733800" cy="76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724400" y="5257800"/>
            <a:ext cx="3733800" cy="76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00600" y="1219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953000" y="2667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257800" y="4191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953000" y="5562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16" name="Picture 15" descr="cus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304800" y="914400"/>
            <a:ext cx="1828800" cy="1371600"/>
          </a:xfrm>
          <a:prstGeom prst="ellipse">
            <a:avLst/>
          </a:prstGeom>
        </p:spPr>
      </p:pic>
      <p:pic>
        <p:nvPicPr>
          <p:cNvPr id="26" name="Picture 25" descr="bee-4.gif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304800" y="1981200"/>
            <a:ext cx="1737360" cy="1737360"/>
          </a:xfrm>
          <a:prstGeom prst="rect">
            <a:avLst/>
          </a:prstGeom>
        </p:spPr>
      </p:pic>
      <p:pic>
        <p:nvPicPr>
          <p:cNvPr id="27" name="Picture 26" descr="ada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304800" y="3962400"/>
            <a:ext cx="1828800" cy="1209824"/>
          </a:xfrm>
          <a:prstGeom prst="ellipse">
            <a:avLst/>
          </a:prstGeom>
        </p:spPr>
      </p:pic>
      <p:pic>
        <p:nvPicPr>
          <p:cNvPr id="28" name="Picture 27" descr="tree.jpg"/>
          <p:cNvPicPr>
            <a:picLocks noChangeAspect="1"/>
          </p:cNvPicPr>
          <p:nvPr/>
        </p:nvPicPr>
        <p:blipFill>
          <a:blip r:embed="rId5" cstate="print">
            <a:lum bright="10000" contrast="40000"/>
          </a:blip>
          <a:stretch>
            <a:fillRect/>
          </a:stretch>
        </p:blipFill>
        <p:spPr>
          <a:xfrm>
            <a:off x="304800" y="5486400"/>
            <a:ext cx="1737360" cy="1159692"/>
          </a:xfrm>
          <a:prstGeom prst="ellipse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105400" y="41148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953000" y="15240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34000" y="556260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953000" y="28956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শোক</a:t>
            </a:r>
            <a:r>
              <a:rPr lang="bn-BD" sz="2000" dirty="0" smtClean="0"/>
              <a:t> </a:t>
            </a:r>
            <a:endParaRPr lang="en-US" sz="20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057400" y="1828800"/>
            <a:ext cx="3810000" cy="2667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981200" y="1905000"/>
            <a:ext cx="411480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7" idx="6"/>
          </p:cNvCxnSpPr>
          <p:nvPr/>
        </p:nvCxnSpPr>
        <p:spPr>
          <a:xfrm>
            <a:off x="2133600" y="4567312"/>
            <a:ext cx="3733800" cy="15286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2133600" y="3581400"/>
            <a:ext cx="3886200" cy="2514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57200" y="2286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সাথে শব্দ মিল কর এবং বর্ণ দুটি বল ও লেখঃ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4572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বাকি অংশটুকু নিজে নিজে লেখঃ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uytt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7620000" y="5486400"/>
            <a:ext cx="1097280" cy="1097280"/>
          </a:xfrm>
          <a:prstGeom prst="ellipse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66800" y="2057400"/>
          <a:ext cx="60960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2247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DB3F8"/>
                    </a:solidFill>
                  </a:tcPr>
                </a:tc>
              </a:tr>
              <a:tr h="2247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19200" y="2057400"/>
            <a:ext cx="2438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BD" sz="1600" dirty="0" smtClean="0"/>
              <a:t> </a:t>
            </a:r>
            <a:endParaRPr lang="en-US" sz="1600" dirty="0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1486694" y="4304506"/>
            <a:ext cx="51054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76800" y="2667000"/>
            <a:ext cx="1447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410200" y="2895600"/>
            <a:ext cx="2286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>
            <a:off x="5105400" y="2895600"/>
            <a:ext cx="914400" cy="914400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143000" y="4642009"/>
            <a:ext cx="2971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724400" y="4953000"/>
            <a:ext cx="1752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5334000" y="5105400"/>
            <a:ext cx="2286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>
            <a:off x="5029200" y="5181600"/>
            <a:ext cx="914400" cy="914400"/>
          </a:xfrm>
          <a:prstGeom prst="arc">
            <a:avLst>
              <a:gd name="adj1" fmla="val 16200000"/>
              <a:gd name="adj2" fmla="val 755025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shu4.jpg"/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0" y="53340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1430"/>
                <a:gradFill>
                  <a:gsLst>
                    <a:gs pos="0">
                      <a:srgbClr val="7030A0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3124200"/>
            <a:ext cx="411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ভালো থেকো 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C00000"/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rgbClr val="C00000"/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boat1.gif"/>
          <p:cNvPicPr>
            <a:picLocks noChangeAspect="1"/>
          </p:cNvPicPr>
          <p:nvPr/>
        </p:nvPicPr>
        <p:blipFill>
          <a:blip r:embed="rId3" cstate="print">
            <a:lum bright="20000" contrast="40000"/>
          </a:blip>
          <a:stretch>
            <a:fillRect/>
          </a:stretch>
        </p:blipFill>
        <p:spPr>
          <a:xfrm>
            <a:off x="609600" y="5257800"/>
            <a:ext cx="177165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C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FF00FF"/>
                </a:solidFill>
              </a:rPr>
              <a:t>  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28800" y="304800"/>
            <a:ext cx="6019800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600200"/>
            <a:ext cx="8077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</a:t>
            </a:r>
          </a:p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r>
              <a:rPr lang="bn-BD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শ্রেণিপাঠ- বর্ণ শিখি- অ,  আ </a:t>
            </a:r>
          </a:p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৪৫ মিনিট  </a:t>
            </a:r>
          </a:p>
          <a:p>
            <a:r>
              <a:rPr lang="bn-BD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</a:t>
            </a:r>
            <a:r>
              <a:rPr lang="bn-BD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-১-২০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 </a:t>
            </a:r>
            <a:r>
              <a:rPr lang="bn-BD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  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flower-small.gif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7620000" y="5715000"/>
            <a:ext cx="695325" cy="89535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 w="361950" cmpd="sng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381000"/>
            <a:ext cx="7162800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পাঠশেষে শিশুরা যা শিখবেঃ 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6670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1143000"/>
            <a:ext cx="7315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poppies.gif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4267200" y="5486400"/>
            <a:ext cx="1097280" cy="10972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3000" y="1225689"/>
            <a:ext cx="685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অ, আ ধ্বনির সঠিক উচ্চারণ করতে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অ, আ বর্ণ দুটি সনাক্ত করতে পারবে। </a:t>
            </a:r>
          </a:p>
          <a:p>
            <a:pPr>
              <a:buFont typeface="Wingdings" pitchFamily="2" charset="2"/>
              <a:buChar char="Ø"/>
            </a:pP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অ, আ বর্ণ দুটি সঠিক আকৃতিতে লিখতে পারবে। </a:t>
            </a:r>
          </a:p>
          <a:p>
            <a:pPr>
              <a:buFont typeface="Wingdings" pitchFamily="2" charset="2"/>
              <a:buChar char="Ø"/>
            </a:pPr>
            <a:endParaRPr lang="bn-BD" sz="2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5334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আবেগ সৃষ্টিঃ </a:t>
            </a:r>
            <a:r>
              <a:rPr lang="bn-BD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মিনিট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1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2362200" y="1295400"/>
            <a:ext cx="5029200" cy="4419600"/>
          </a:xfrm>
          <a:prstGeom prst="star32">
            <a:avLst/>
          </a:prstGeom>
          <a:ln>
            <a:solidFill>
              <a:srgbClr val="FF33CC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6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8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blaa2a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5638800"/>
            <a:ext cx="1097280" cy="10241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9000" y="2743200"/>
            <a:ext cx="3200400" cy="110799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ও ছড়া  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</a:t>
            </a:r>
            <a:r>
              <a:rPr lang="bn-BD" dirty="0" smtClean="0"/>
              <a:t>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038600" y="609600"/>
            <a:ext cx="990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71800" y="685800"/>
            <a:ext cx="56388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 ওড়ে ফুলের বনে </a:t>
            </a:r>
          </a:p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নুর হাতে রংতুলি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bn-BD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লিশ মাছটি ধরবে এবার </a:t>
            </a:r>
          </a:p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</a:t>
            </a:r>
            <a:r>
              <a:rPr lang="bn-BD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 ছানা “চুলবুলি”। </a:t>
            </a:r>
          </a:p>
          <a:p>
            <a:endPara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দোম গায়ে নাইছে ছেলে </a:t>
            </a:r>
          </a:p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ঊ</a:t>
            </a:r>
            <a:r>
              <a:rPr lang="bn-BD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ষা আনে আলোর ভোর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bn-BD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তুর রাজা বসন্ত আজ </a:t>
            </a:r>
          </a:p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BD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 দিল ফুলডোর।</a:t>
            </a:r>
          </a:p>
          <a:p>
            <a:endPara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ঐ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কতানে গাইছে পাখি </a:t>
            </a:r>
          </a:p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bn-BD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ঠল হেসে ফুলের বন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ঔ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ষধে যে সারে পীড়া </a:t>
            </a:r>
          </a:p>
          <a:p>
            <a:r>
              <a:rPr lang="bn-BD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সুস্থ হয় প্রান-মন।।    </a:t>
            </a:r>
          </a:p>
          <a:p>
            <a:endParaRPr lang="en-US" dirty="0"/>
          </a:p>
        </p:txBody>
      </p:sp>
      <p:pic>
        <p:nvPicPr>
          <p:cNvPr id="14" name="Picture 13" descr="gada.jpg"/>
          <p:cNvPicPr>
            <a:picLocks noChangeAspect="1"/>
          </p:cNvPicPr>
          <p:nvPr/>
        </p:nvPicPr>
        <p:blipFill>
          <a:blip r:embed="rId2" cstate="print">
            <a:lum bright="20000" contrast="40000"/>
          </a:blip>
          <a:stretch>
            <a:fillRect/>
          </a:stretch>
        </p:blipFill>
        <p:spPr>
          <a:xfrm>
            <a:off x="990600" y="381000"/>
            <a:ext cx="1737360" cy="1158240"/>
          </a:xfrm>
          <a:prstGeom prst="ellipse">
            <a:avLst/>
          </a:prstGeom>
        </p:spPr>
      </p:pic>
      <p:pic>
        <p:nvPicPr>
          <p:cNvPr id="17" name="Picture 16" descr="Hilsa.jpg"/>
          <p:cNvPicPr>
            <a:picLocks noChangeAspect="1"/>
          </p:cNvPicPr>
          <p:nvPr/>
        </p:nvPicPr>
        <p:blipFill>
          <a:blip r:embed="rId3" cstate="print">
            <a:lum bright="10000" contrast="30000"/>
          </a:blip>
          <a:stretch>
            <a:fillRect/>
          </a:stretch>
        </p:blipFill>
        <p:spPr>
          <a:xfrm rot="5400000">
            <a:off x="7202090" y="3846910"/>
            <a:ext cx="1645920" cy="810101"/>
          </a:xfrm>
          <a:prstGeom prst="rect">
            <a:avLst/>
          </a:prstGeom>
        </p:spPr>
      </p:pic>
      <p:pic>
        <p:nvPicPr>
          <p:cNvPr id="10" name="Picture 9" descr="felcon.jpg"/>
          <p:cNvPicPr>
            <a:picLocks noChangeAspect="1"/>
          </p:cNvPicPr>
          <p:nvPr/>
        </p:nvPicPr>
        <p:blipFill>
          <a:blip r:embed="rId4" cstate="print">
            <a:lum bright="20000" contrast="40000"/>
          </a:blip>
          <a:stretch>
            <a:fillRect/>
          </a:stretch>
        </p:blipFill>
        <p:spPr>
          <a:xfrm>
            <a:off x="838200" y="1981200"/>
            <a:ext cx="1737360" cy="1087760"/>
          </a:xfrm>
          <a:prstGeom prst="ellipse">
            <a:avLst/>
          </a:prstGeom>
        </p:spPr>
      </p:pic>
      <p:pic>
        <p:nvPicPr>
          <p:cNvPr id="11" name="Picture 10" descr="swimming.jpg"/>
          <p:cNvPicPr>
            <a:picLocks noChangeAspect="1"/>
          </p:cNvPicPr>
          <p:nvPr/>
        </p:nvPicPr>
        <p:blipFill>
          <a:blip r:embed="rId5" cstate="print">
            <a:lum bright="10000" contrast="40000"/>
          </a:blip>
          <a:stretch>
            <a:fillRect/>
          </a:stretch>
        </p:blipFill>
        <p:spPr>
          <a:xfrm>
            <a:off x="762000" y="3505200"/>
            <a:ext cx="1737360" cy="1158240"/>
          </a:xfrm>
          <a:prstGeom prst="ellipse">
            <a:avLst/>
          </a:prstGeom>
        </p:spPr>
      </p:pic>
      <p:pic>
        <p:nvPicPr>
          <p:cNvPr id="19" name="Picture 18" descr="(Abstract - Fantasy) - Wallpapers4Desktop.com 023.jpg"/>
          <p:cNvPicPr>
            <a:picLocks noChangeAspect="1"/>
          </p:cNvPicPr>
          <p:nvPr/>
        </p:nvPicPr>
        <p:blipFill>
          <a:blip r:embed="rId6" cstate="print">
            <a:lum bright="-10000" contrast="20000"/>
          </a:blip>
          <a:stretch>
            <a:fillRect/>
          </a:stretch>
        </p:blipFill>
        <p:spPr>
          <a:xfrm>
            <a:off x="914400" y="5257800"/>
            <a:ext cx="1828800" cy="1143000"/>
          </a:xfrm>
          <a:prstGeom prst="ellipse">
            <a:avLst/>
          </a:prstGeom>
        </p:spPr>
      </p:pic>
      <p:pic>
        <p:nvPicPr>
          <p:cNvPr id="23" name="Picture 22" descr="fulodor.jpg"/>
          <p:cNvPicPr>
            <a:picLocks noChangeAspect="1"/>
          </p:cNvPicPr>
          <p:nvPr/>
        </p:nvPicPr>
        <p:blipFill>
          <a:blip r:embed="rId7" cstate="print">
            <a:lum bright="10000" contrast="30000"/>
          </a:blip>
          <a:stretch>
            <a:fillRect/>
          </a:stretch>
        </p:blipFill>
        <p:spPr>
          <a:xfrm>
            <a:off x="6705600" y="381000"/>
            <a:ext cx="1463040" cy="1340146"/>
          </a:xfrm>
          <a:prstGeom prst="ellipse">
            <a:avLst/>
          </a:prstGeom>
        </p:spPr>
      </p:pic>
      <p:pic>
        <p:nvPicPr>
          <p:cNvPr id="24" name="Picture 23" descr="medicine.jpg"/>
          <p:cNvPicPr>
            <a:picLocks noChangeAspect="1"/>
          </p:cNvPicPr>
          <p:nvPr/>
        </p:nvPicPr>
        <p:blipFill>
          <a:blip r:embed="rId8" cstate="print">
            <a:lum contrast="30000"/>
          </a:blip>
          <a:stretch>
            <a:fillRect/>
          </a:stretch>
        </p:blipFill>
        <p:spPr>
          <a:xfrm>
            <a:off x="7086600" y="5486400"/>
            <a:ext cx="1645920" cy="1235440"/>
          </a:xfrm>
          <a:prstGeom prst="ellipse">
            <a:avLst/>
          </a:prstGeom>
        </p:spPr>
      </p:pic>
      <p:pic>
        <p:nvPicPr>
          <p:cNvPr id="25" name="Picture 24" descr="bumble3.gif"/>
          <p:cNvPicPr>
            <a:picLocks noChangeAspect="1"/>
          </p:cNvPicPr>
          <p:nvPr/>
        </p:nvPicPr>
        <p:blipFill>
          <a:blip r:embed="rId9" cstate="print">
            <a:lum contrast="40000"/>
          </a:blip>
          <a:stretch>
            <a:fillRect/>
          </a:stretch>
        </p:blipFill>
        <p:spPr>
          <a:xfrm>
            <a:off x="1524000" y="609600"/>
            <a:ext cx="685800" cy="685800"/>
          </a:xfrm>
          <a:prstGeom prst="rect">
            <a:avLst/>
          </a:prstGeom>
        </p:spPr>
      </p:pic>
      <p:pic>
        <p:nvPicPr>
          <p:cNvPr id="16" name="Picture 15" descr="mishu3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15200" y="1828800"/>
            <a:ext cx="1280160" cy="1340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flower-2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152400" y="304800"/>
            <a:ext cx="4023360" cy="3017520"/>
          </a:xfrm>
          <a:prstGeom prst="ellipse">
            <a:avLst/>
          </a:prstGeom>
        </p:spPr>
      </p:pic>
      <p:sp>
        <p:nvSpPr>
          <p:cNvPr id="23" name="Right Arrow 22"/>
          <p:cNvSpPr/>
          <p:nvPr/>
        </p:nvSpPr>
        <p:spPr>
          <a:xfrm>
            <a:off x="4191000" y="1447800"/>
            <a:ext cx="914400" cy="71323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0200" y="1828800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 ওড়ে ফুলে ফুলে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ustard.jp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228600" y="3352800"/>
            <a:ext cx="4038600" cy="3154680"/>
          </a:xfrm>
          <a:prstGeom prst="ellipse">
            <a:avLst/>
          </a:prstGeom>
        </p:spPr>
      </p:pic>
      <p:pic>
        <p:nvPicPr>
          <p:cNvPr id="8" name="Picture 7" descr="i6ujy.gif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1066800" y="3429000"/>
            <a:ext cx="2943225" cy="1485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91200" y="45720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 ঝুলছে গাছের ডালে।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419600" y="4648200"/>
            <a:ext cx="838200" cy="6096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00142.gif"/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1219200" y="1752600"/>
            <a:ext cx="762000" cy="952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19800" y="3048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19800" y="3352800"/>
            <a:ext cx="137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  <p:bldP spid="12" grpId="0"/>
      <p:bldP spid="12" grpId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0" y="609600"/>
            <a:ext cx="5943600" cy="9233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 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114800" y="1371600"/>
            <a:ext cx="762000" cy="9144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evel 4"/>
          <p:cNvSpPr/>
          <p:nvPr/>
        </p:nvSpPr>
        <p:spPr>
          <a:xfrm>
            <a:off x="990600" y="2362200"/>
            <a:ext cx="7162800" cy="3962400"/>
          </a:xfrm>
          <a:prstGeom prst="bevel">
            <a:avLst/>
          </a:prstGeom>
          <a:solidFill>
            <a:srgbClr val="F7B9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19400" y="2971800"/>
            <a:ext cx="3352800" cy="230832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 শিখিঃ অ, আ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/>
          <p:cNvSpPr/>
          <p:nvPr/>
        </p:nvSpPr>
        <p:spPr>
          <a:xfrm>
            <a:off x="2057400" y="762000"/>
            <a:ext cx="6705600" cy="23622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32004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২০ মিনিট 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vine.gif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 rot="16200000">
            <a:off x="-1491110" y="3592839"/>
            <a:ext cx="5055632" cy="578066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279</Words>
  <Application>Microsoft Office PowerPoint</Application>
  <PresentationFormat>On-screen Show (4:3)</PresentationFormat>
  <Paragraphs>118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technology</dc:creator>
  <cp:lastModifiedBy>DELL</cp:lastModifiedBy>
  <cp:revision>239</cp:revision>
  <dcterms:created xsi:type="dcterms:W3CDTF">2006-08-16T00:00:00Z</dcterms:created>
  <dcterms:modified xsi:type="dcterms:W3CDTF">2020-10-08T14:40:03Z</dcterms:modified>
</cp:coreProperties>
</file>