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3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3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3.xml><?xml version="1.0" encoding="utf-8"?>
<a:tblStyleLst xmlns:a="http://schemas.openxmlformats.org/drawingml/2006/main" xmlns:r="http://schemas.openxmlformats.org/officeDocument/2006/relationships" def="{90651C3A-4460-11DB-9652-00E08161165F}">
  <a:tblStyle styleId="{07082BBC-E9EF-48C3-A61F-99A3D29E1CA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3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3.xml"/><Relationship Id="rId3" Type="http://schemas.openxmlformats.org/officeDocument/2006/relationships/presProps" Target="presProps3.xml"/><Relationship Id="rId4" Type="http://schemas.openxmlformats.org/officeDocument/2006/relationships/tableStyles" Target="tableStyles3.xml"/><Relationship Id="rId9" Type="http://schemas.openxmlformats.org/officeDocument/2006/relationships/slide" Target="slides/slide3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7" Type="http://schemas.openxmlformats.org/officeDocument/2006/relationships/image" Target="../media/image2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3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6" Type="http://schemas.openxmlformats.org/officeDocument/2006/relationships/image" Target="../media/image3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shahimur5s1980@gmail.com" TargetMode="External"/><Relationship Id="rId4" Type="http://schemas.openxmlformats.org/officeDocument/2006/relationships/hyperlink" Target="mailto:shahimur5s1980@gmail.com" TargetMode="External"/><Relationship Id="rId5" Type="http://schemas.openxmlformats.org/officeDocument/2006/relationships/hyperlink" Target="mailto:shahimur5s1980@gmail.com" TargetMode="External"/><Relationship Id="rId6" Type="http://schemas.openxmlformats.org/officeDocument/2006/relationships/hyperlink" Target="mailto:shahimur5s1980@gmail.com" TargetMode="External"/><Relationship Id="rId7" Type="http://schemas.openxmlformats.org/officeDocument/2006/relationships/image" Target="../media/image2.jpg"/><Relationship Id="rId8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444843"/>
            <a:ext cx="7726278" cy="389855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838200" y="4038600"/>
            <a:ext cx="7726200" cy="221610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bn-BD" sz="1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স্বাগতম </a:t>
            </a:r>
            <a:endParaRPr sz="13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200" y="838200"/>
            <a:ext cx="4204154" cy="2240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838200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3505200"/>
            <a:ext cx="3486149" cy="24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67200" y="3495368"/>
            <a:ext cx="4204154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/>
          <p:nvPr/>
        </p:nvSpPr>
        <p:spPr>
          <a:xfrm>
            <a:off x="152400" y="56491"/>
            <a:ext cx="5323800" cy="70800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মুসলমান নারী পুরুষের পোষাক। 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1701" y="1012686"/>
            <a:ext cx="1743075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7249" y="3100232"/>
            <a:ext cx="3162301" cy="295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7249" y="1128712"/>
            <a:ext cx="3162301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96550" y="3752850"/>
            <a:ext cx="3128226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/>
          <p:nvPr/>
        </p:nvSpPr>
        <p:spPr>
          <a:xfrm>
            <a:off x="609600" y="304800"/>
            <a:ext cx="4645800" cy="70800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হিন্দু নারী-পুরুষের পোষাক। 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155" y="264958"/>
            <a:ext cx="2894706" cy="209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314" y="3319184"/>
            <a:ext cx="3751485" cy="270061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4"/>
          <p:cNvSpPr/>
          <p:nvPr/>
        </p:nvSpPr>
        <p:spPr>
          <a:xfrm>
            <a:off x="615454" y="5983069"/>
            <a:ext cx="3194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গাঁয়ে হলুদ অনুষ্ঠান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3561404" y="2399075"/>
            <a:ext cx="5004000" cy="6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আকিকা করানো।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8200" y="3319184"/>
            <a:ext cx="4058303" cy="2700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58653" y="264958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83653" y="308081"/>
            <a:ext cx="3175000" cy="21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4"/>
          <p:cNvSpPr/>
          <p:nvPr/>
        </p:nvSpPr>
        <p:spPr>
          <a:xfrm>
            <a:off x="558911" y="2399076"/>
            <a:ext cx="3194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খতনা করানো।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4"/>
          <p:cNvSpPr/>
          <p:nvPr/>
        </p:nvSpPr>
        <p:spPr>
          <a:xfrm>
            <a:off x="5080078" y="5983068"/>
            <a:ext cx="3194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মিলাদ দেওয়া।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/>
          <p:nvPr/>
        </p:nvSpPr>
        <p:spPr>
          <a:xfrm>
            <a:off x="609600" y="304800"/>
            <a:ext cx="4467900" cy="1446600"/>
          </a:xfrm>
          <a:prstGeom prst="rect">
            <a:avLst/>
          </a:prstGeom>
          <a:solidFill>
            <a:srgbClr val="92CCD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8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একক কাজঃ</a:t>
            </a:r>
            <a:endParaRPr sz="8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5"/>
          <p:cNvSpPr/>
          <p:nvPr/>
        </p:nvSpPr>
        <p:spPr>
          <a:xfrm>
            <a:off x="457200" y="1934500"/>
            <a:ext cx="8305800" cy="2062200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১। মধ্যযুগে বাংলার মুসলমানদের সামাজিক উৎসব ও রীতিনীতি উল্লেখ কর।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২। মধ্যযুগে বাংলার মুসলমানদের  ও হিন্দুদের পোশাক-পরিচ্ছদ কী রুপ ছিল?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5065" y="994611"/>
            <a:ext cx="3429000" cy="2129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4278" y="978600"/>
            <a:ext cx="4459912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153" y="3832086"/>
            <a:ext cx="4437607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81600" y="4141839"/>
            <a:ext cx="3429000" cy="203036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6"/>
          <p:cNvSpPr/>
          <p:nvPr/>
        </p:nvSpPr>
        <p:spPr>
          <a:xfrm>
            <a:off x="1440732" y="0"/>
            <a:ext cx="4799700" cy="83100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মধ্যযুগের স্থাপত্য সমূহঃ 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6"/>
          <p:cNvSpPr/>
          <p:nvPr/>
        </p:nvSpPr>
        <p:spPr>
          <a:xfrm>
            <a:off x="747314" y="3124200"/>
            <a:ext cx="3291300" cy="7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কদম রসূল মসজিদ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6"/>
          <p:cNvSpPr/>
          <p:nvPr/>
        </p:nvSpPr>
        <p:spPr>
          <a:xfrm>
            <a:off x="5068502" y="6172200"/>
            <a:ext cx="36183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গিয়াস উদ্দীন আজম শার সমাধি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6"/>
          <p:cNvSpPr/>
          <p:nvPr/>
        </p:nvSpPr>
        <p:spPr>
          <a:xfrm>
            <a:off x="5334256" y="3149025"/>
            <a:ext cx="2895300" cy="58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বাবা আদমের মসজিদ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6"/>
          <p:cNvSpPr/>
          <p:nvPr/>
        </p:nvSpPr>
        <p:spPr>
          <a:xfrm>
            <a:off x="526385" y="6096000"/>
            <a:ext cx="2826300" cy="6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বড় সোনা মসজিদ।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1829" y="805385"/>
            <a:ext cx="3962400" cy="2407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1822" y="3820094"/>
            <a:ext cx="3962401" cy="232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896" y="805385"/>
            <a:ext cx="4495800" cy="2407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00" y="3791096"/>
            <a:ext cx="4514296" cy="237366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/>
          <p:nvPr/>
        </p:nvSpPr>
        <p:spPr>
          <a:xfrm>
            <a:off x="152400" y="0"/>
            <a:ext cx="5973000" cy="70800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আর ও কিছু মধ্যযুগের স্থাপত্য সমূহঃ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7"/>
          <p:cNvSpPr/>
          <p:nvPr/>
        </p:nvSpPr>
        <p:spPr>
          <a:xfrm>
            <a:off x="1141392" y="3212691"/>
            <a:ext cx="2209200" cy="58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আদিনা  মসজিদ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7"/>
          <p:cNvSpPr/>
          <p:nvPr/>
        </p:nvSpPr>
        <p:spPr>
          <a:xfrm>
            <a:off x="5359232" y="3235319"/>
            <a:ext cx="2321400" cy="58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ষাট গম্বুজ মসজিদ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7"/>
          <p:cNvSpPr/>
          <p:nvPr/>
        </p:nvSpPr>
        <p:spPr>
          <a:xfrm>
            <a:off x="940215" y="6164759"/>
            <a:ext cx="2422500" cy="58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পরিবিবির সমাধি।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7"/>
          <p:cNvSpPr/>
          <p:nvPr/>
        </p:nvSpPr>
        <p:spPr>
          <a:xfrm>
            <a:off x="5762957" y="6150114"/>
            <a:ext cx="1890300" cy="7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তাজ মহল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/>
          <p:nvPr/>
        </p:nvSpPr>
        <p:spPr>
          <a:xfrm>
            <a:off x="533400" y="304800"/>
            <a:ext cx="3999900" cy="1323300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দলীয় কাজঃ</a:t>
            </a:r>
            <a:endParaRPr sz="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8" name="Google Shape;218;p28"/>
          <p:cNvGraphicFramePr/>
          <p:nvPr/>
        </p:nvGraphicFramePr>
        <p:xfrm>
          <a:off x="457200" y="22097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{07082BBC-E9EF-48C3-A61F-99A3D29E1CAB}</a:tableStyleId>
              </a:tblPr>
              <a:tblGrid>
                <a:gridCol w="1374450"/>
                <a:gridCol w="4385100"/>
                <a:gridCol w="2698650"/>
              </a:tblGrid>
              <a:tr h="1684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n-BD" sz="4000" u="none" cap="none" strike="noStrike"/>
                        <a:t>ক্রমিক নং</a:t>
                      </a:r>
                      <a:endParaRPr sz="4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bn-BD" sz="4000"/>
                        <a:t>স্থাপত্য</a:t>
                      </a:r>
                      <a:r>
                        <a:rPr lang="bn-BD" sz="4000"/>
                        <a:t>  কীর্তির নাম</a:t>
                      </a:r>
                      <a:endParaRPr sz="4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n-BD" sz="4000"/>
                        <a:t>অবস্থান</a:t>
                      </a:r>
                      <a:endParaRPr sz="4000"/>
                    </a:p>
                  </a:txBody>
                  <a:tcPr marT="45725" marB="45725" marR="91450" marL="91450"/>
                </a:tc>
              </a:tr>
              <a:tr h="860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n-BD" sz="4000"/>
                        <a:t>১</a:t>
                      </a:r>
                      <a:endParaRPr sz="4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n-BD" sz="4000"/>
                        <a:t>ষাট</a:t>
                      </a:r>
                      <a:r>
                        <a:rPr lang="bn-BD" sz="4000"/>
                        <a:t> গম্বুজ মসজিদ</a:t>
                      </a:r>
                      <a:endParaRPr sz="4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n-BD" sz="4000"/>
                        <a:t>ঢাকা</a:t>
                      </a:r>
                      <a:endParaRPr sz="4000"/>
                    </a:p>
                  </a:txBody>
                  <a:tcPr marT="45725" marB="45725" marR="91450" marL="91450"/>
                </a:tc>
              </a:tr>
              <a:tr h="860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n-BD" sz="4000"/>
                        <a:t>২</a:t>
                      </a:r>
                      <a:endParaRPr sz="4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n-BD" sz="4000"/>
                        <a:t>আদিনা মসজিদ</a:t>
                      </a:r>
                      <a:endParaRPr sz="4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n-BD" sz="4000"/>
                        <a:t>বাঘের</a:t>
                      </a:r>
                      <a:r>
                        <a:rPr lang="bn-BD" sz="4000"/>
                        <a:t>হাট</a:t>
                      </a:r>
                      <a:endParaRPr sz="4000"/>
                    </a:p>
                  </a:txBody>
                  <a:tcPr marT="45725" marB="45725" marR="91450" marL="91450"/>
                </a:tc>
              </a:tr>
              <a:tr h="860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n-BD" sz="4000"/>
                        <a:t>৩</a:t>
                      </a:r>
                      <a:endParaRPr sz="4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n-BD" sz="4000"/>
                        <a:t>পরিবিবির সমাধি</a:t>
                      </a:r>
                      <a:endParaRPr sz="4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n-BD" sz="4000"/>
                        <a:t>গৌড়</a:t>
                      </a:r>
                      <a:endParaRPr sz="40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cxnSp>
        <p:nvCxnSpPr>
          <p:cNvPr id="219" name="Google Shape;219;p28"/>
          <p:cNvCxnSpPr/>
          <p:nvPr/>
        </p:nvCxnSpPr>
        <p:spPr>
          <a:xfrm>
            <a:off x="5334000" y="4648200"/>
            <a:ext cx="609600" cy="6096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20" name="Google Shape;220;p28"/>
          <p:cNvCxnSpPr/>
          <p:nvPr/>
        </p:nvCxnSpPr>
        <p:spPr>
          <a:xfrm>
            <a:off x="5029200" y="5257800"/>
            <a:ext cx="914400" cy="6858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21" name="Google Shape;221;p28"/>
          <p:cNvCxnSpPr/>
          <p:nvPr/>
        </p:nvCxnSpPr>
        <p:spPr>
          <a:xfrm flipH="1" rot="10800000">
            <a:off x="4800600" y="4648200"/>
            <a:ext cx="1143000" cy="12954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/>
          <p:nvPr/>
        </p:nvSpPr>
        <p:spPr>
          <a:xfrm>
            <a:off x="609600" y="304800"/>
            <a:ext cx="3329700" cy="144660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8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মূল্যায়নঃ</a:t>
            </a:r>
            <a:endParaRPr sz="8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9"/>
          <p:cNvSpPr/>
          <p:nvPr/>
        </p:nvSpPr>
        <p:spPr>
          <a:xfrm>
            <a:off x="609600" y="2209800"/>
            <a:ext cx="8460900" cy="23082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১</a:t>
            </a:r>
            <a:r>
              <a:rPr lang="bn-BD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। মুসলমানদের পোষাক কেমন?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২। মুসলমানদের কয়েকটি উৎসবের নাম বল।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৩। মধ্যযুগের দুইটি স্থাপত্য-কির্তীর নাম বল।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/>
          <p:nvPr/>
        </p:nvSpPr>
        <p:spPr>
          <a:xfrm>
            <a:off x="533402" y="685800"/>
            <a:ext cx="3957000" cy="101580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বাড়ীর কাজঃ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0"/>
          <p:cNvSpPr/>
          <p:nvPr/>
        </p:nvSpPr>
        <p:spPr>
          <a:xfrm>
            <a:off x="533401" y="2286000"/>
            <a:ext cx="8077200" cy="2862300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১।মধ্যযুগে বাংলার আর্থসামাজিক পরির্বতনে সুলতান ও মুঘল শাসকগনের অবদান ব্যাখ্যা কর।</a:t>
            </a:r>
            <a:endParaRPr sz="6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0"/>
          <p:cNvSpPr/>
          <p:nvPr/>
        </p:nvSpPr>
        <p:spPr>
          <a:xfrm>
            <a:off x="5029200" y="1040567"/>
            <a:ext cx="2286000" cy="10167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0"/>
          <p:cNvSpPr/>
          <p:nvPr/>
        </p:nvSpPr>
        <p:spPr>
          <a:xfrm>
            <a:off x="4876800" y="126167"/>
            <a:ext cx="2590800" cy="914400"/>
          </a:xfrm>
          <a:prstGeom prst="triangle">
            <a:avLst>
              <a:gd fmla="val 50000" name="adj"/>
            </a:avLst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0"/>
          <p:cNvSpPr/>
          <p:nvPr/>
        </p:nvSpPr>
        <p:spPr>
          <a:xfrm>
            <a:off x="5943600" y="1384091"/>
            <a:ext cx="439800" cy="673200"/>
          </a:xfrm>
          <a:prstGeom prst="rect">
            <a:avLst/>
          </a:prstGeom>
          <a:solidFill>
            <a:srgbClr val="00B0F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0"/>
          <p:cNvSpPr/>
          <p:nvPr/>
        </p:nvSpPr>
        <p:spPr>
          <a:xfrm>
            <a:off x="5334000" y="1224196"/>
            <a:ext cx="228600" cy="329700"/>
          </a:xfrm>
          <a:prstGeom prst="rect">
            <a:avLst/>
          </a:prstGeom>
          <a:solidFill>
            <a:srgbClr val="00B0F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0"/>
          <p:cNvSpPr/>
          <p:nvPr/>
        </p:nvSpPr>
        <p:spPr>
          <a:xfrm>
            <a:off x="6777303" y="1219200"/>
            <a:ext cx="228600" cy="329700"/>
          </a:xfrm>
          <a:prstGeom prst="rect">
            <a:avLst/>
          </a:prstGeom>
          <a:solidFill>
            <a:srgbClr val="00B0F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39200" cy="4610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44" name="Google Shape;244;p31"/>
          <p:cNvSpPr txBox="1"/>
          <p:nvPr/>
        </p:nvSpPr>
        <p:spPr>
          <a:xfrm>
            <a:off x="685800" y="5114330"/>
            <a:ext cx="77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ধন্যবাদ...........  আবার দেখা হবে। 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"/>
          <p:cNvSpPr txBox="1"/>
          <p:nvPr/>
        </p:nvSpPr>
        <p:spPr>
          <a:xfrm>
            <a:off x="-1360650" y="228600"/>
            <a:ext cx="13026300" cy="8250300"/>
          </a:xfrm>
          <a:prstGeom prst="rect">
            <a:avLst/>
          </a:prstGeom>
          <a:solidFill>
            <a:srgbClr val="FFFF00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bn-BD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করোনা ভাইরাস থেকে সুরক্ষা পেতে শারীরিক  ও সামাজিক দূরত্ব বজায় রাখুন ,মাস্ক ব্যাবহার করুন। স্বাস্থ্য বিধি মেনে চলুন। </a:t>
            </a:r>
            <a:endParaRPr b="0" i="0" sz="8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/>
        </p:nvSpPr>
        <p:spPr>
          <a:xfrm>
            <a:off x="3048000" y="152400"/>
            <a:ext cx="2667000" cy="646200"/>
          </a:xfrm>
          <a:prstGeom prst="rect">
            <a:avLst/>
          </a:prstGeom>
          <a:solidFill>
            <a:srgbClr val="7F7F7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n-BD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পরিচিতি </a:t>
            </a:r>
            <a:endParaRPr b="1"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228600" y="838199"/>
            <a:ext cx="3733800" cy="5817000"/>
          </a:xfrm>
          <a:prstGeom prst="rect">
            <a:avLst/>
          </a:prstGeom>
          <a:solidFill>
            <a:srgbClr val="7F7F7F"/>
          </a:solidFill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n-BD" sz="36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শিক্ষক পরিচিতি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n-BD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n-BD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মোঃ শাহীনুর রহমান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n-BD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সহকারী শিক্ষক (শারীরিক শিক্ষা)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n-BD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নাঘোসা নবম পল্লী মাধ্যমিক বিদ্যালয়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n-BD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শালিখা, মাগুরা। </a:t>
            </a:r>
            <a:endParaRPr b="1"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n-BD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shahimur</a:t>
            </a:r>
            <a:r>
              <a:rPr b="1" lang="bn-BD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5</a:t>
            </a:r>
            <a:r>
              <a:rPr b="1" lang="bn-BD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</a:t>
            </a:r>
            <a:r>
              <a:rPr b="1" lang="bn-BD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1980@gmail.com</a:t>
            </a:r>
            <a:endParaRPr b="1" sz="2000" u="sng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n-BD" sz="200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Mobile: 01719818218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ss.JPG" id="97" name="Google Shape;97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4400" y="1371600"/>
            <a:ext cx="2286000" cy="27432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98" name="Google Shape;98;p15"/>
          <p:cNvSpPr txBox="1"/>
          <p:nvPr/>
        </p:nvSpPr>
        <p:spPr>
          <a:xfrm>
            <a:off x="4114800" y="838200"/>
            <a:ext cx="4648200" cy="5784600"/>
          </a:xfrm>
          <a:prstGeom prst="rect">
            <a:avLst/>
          </a:prstGeom>
          <a:solidFill>
            <a:srgbClr val="7F7F7F"/>
          </a:solidFill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n-BD" sz="36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পাঠ পরিচিতি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58542" y="1371600"/>
            <a:ext cx="4528258" cy="5257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4572000" y="5867400"/>
            <a:ext cx="3733800" cy="646200"/>
          </a:xfrm>
          <a:prstGeom prst="rect">
            <a:avLst/>
          </a:prstGeom>
          <a:solidFill>
            <a:srgbClr val="7F7F7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n-BD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অধ্যায়ঃ দশম  </a:t>
            </a:r>
            <a:endParaRPr b="1"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/>
          <p:nvPr/>
        </p:nvSpPr>
        <p:spPr>
          <a:xfrm>
            <a:off x="228600" y="152400"/>
            <a:ext cx="3902100" cy="92340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গ্রাম বাংলার ছবি।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3437742"/>
            <a:ext cx="3428999" cy="2718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28599"/>
            <a:ext cx="3429000" cy="2152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1016" y="3886200"/>
            <a:ext cx="3625184" cy="2252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4572000" y="2310825"/>
            <a:ext cx="3429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ষাট গম্বুজ মসজিদ 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4572000" y="6139156"/>
            <a:ext cx="3429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মমতাজ মহল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4825" y="170974"/>
            <a:ext cx="3228975" cy="306752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261016" y="3022244"/>
            <a:ext cx="3672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বখতিয়ার খলজি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404812" y="6156362"/>
            <a:ext cx="3429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বাংলার গান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"/>
          <p:cNvSpPr/>
          <p:nvPr/>
        </p:nvSpPr>
        <p:spPr>
          <a:xfrm>
            <a:off x="214650" y="1025236"/>
            <a:ext cx="8714700" cy="144660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bn-BD" sz="8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আজকের পাঠঃ   </a:t>
            </a:r>
            <a:endParaRPr b="0" i="0" sz="8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"/>
          <p:cNvSpPr/>
          <p:nvPr/>
        </p:nvSpPr>
        <p:spPr>
          <a:xfrm>
            <a:off x="214650" y="2889322"/>
            <a:ext cx="8714700" cy="309480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bn-BD" sz="6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মধ্যযুগের বাংলার সামাজিক, অর্থনৈতিক, ও সাংস্কৃতিক ইতিহাস</a:t>
            </a:r>
            <a:r>
              <a:rPr b="0" i="0" lang="bn-BD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। </a:t>
            </a:r>
            <a:endParaRPr b="0" i="0" sz="6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"/>
          <p:cNvSpPr/>
          <p:nvPr/>
        </p:nvSpPr>
        <p:spPr>
          <a:xfrm>
            <a:off x="304800" y="76200"/>
            <a:ext cx="3733800" cy="132330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bn-BD" sz="8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শিখনফলঃ</a:t>
            </a:r>
            <a:r>
              <a:rPr b="0" i="0" lang="bn-BD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8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"/>
          <p:cNvSpPr/>
          <p:nvPr/>
        </p:nvSpPr>
        <p:spPr>
          <a:xfrm>
            <a:off x="-750307" y="3173262"/>
            <a:ext cx="9144000" cy="64695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bn-BD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১। মধ্যযুগে বাংলার আর্থসামাজিক পরির্বতনে সুলতান ও মুঘল শাসকগনের অবদান ব্যাখ্যা করতে পারবে।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bn-BD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২। মধ্যযুগে বাংলার  স্থাপত্য ও চিত্রকলার বিকাশে সুলতান ও মুঘল শাসকগনের অবদান ব্যাখ্যা করতে পারবে।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bn-BD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৩। মধ্যযুগে সুলতানি ও মুঘল শাসনামলে বাংলার ধর্মীয় অবস্থা বর্ণনা করতে পারবে।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bn-BD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"/>
          <p:cNvSpPr txBox="1"/>
          <p:nvPr/>
        </p:nvSpPr>
        <p:spPr>
          <a:xfrm>
            <a:off x="304800" y="76200"/>
            <a:ext cx="10764000" cy="25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bn-B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মধ্যযুগের বাংলার সামাজিক, অর্থনৈতিক ও সাংস্কৃতিক ইতিউতি।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3043238"/>
            <a:ext cx="914399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9478" y="914400"/>
            <a:ext cx="1733550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7799" y="4204213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1004" y="914400"/>
            <a:ext cx="2124075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1004" y="3385063"/>
            <a:ext cx="2138488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/>
          <p:nvPr/>
        </p:nvSpPr>
        <p:spPr>
          <a:xfrm>
            <a:off x="381000" y="152400"/>
            <a:ext cx="8661300" cy="52320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মধ্যযুগের বাংলার সামাজিক, অর্থনৈতিক, ও সাংস্কৃতিতে যাদের অবদান বেশি </a:t>
            </a:r>
            <a:r>
              <a:rPr lang="bn-BD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। 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403123" y="2438400"/>
            <a:ext cx="457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ইকতিয়ার উদ্দীন মুহাম্মদ বিন বকতিয়ার খলজি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4953000" y="3429000"/>
            <a:ext cx="3994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আলাউদ্দীন হুসেন শাহ</a:t>
            </a:r>
            <a:r>
              <a:rPr lang="bn-BD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।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609600" y="6088559"/>
            <a:ext cx="3962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সম্রাট আকবর</a:t>
            </a:r>
            <a:r>
              <a:rPr lang="bn-BD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।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1"/>
          <p:cNvSpPr/>
          <p:nvPr/>
        </p:nvSpPr>
        <p:spPr>
          <a:xfrm>
            <a:off x="5181600" y="6088559"/>
            <a:ext cx="2667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সম্রাট শাহাজান</a:t>
            </a:r>
            <a:r>
              <a:rPr lang="bn-BD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।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