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85" r:id="rId2"/>
    <p:sldId id="284" r:id="rId3"/>
    <p:sldId id="287" r:id="rId4"/>
    <p:sldId id="289" r:id="rId5"/>
    <p:sldId id="293" r:id="rId6"/>
    <p:sldId id="292" r:id="rId7"/>
    <p:sldId id="296" r:id="rId8"/>
    <p:sldId id="297" r:id="rId9"/>
    <p:sldId id="294" r:id="rId10"/>
    <p:sldId id="295" r:id="rId11"/>
    <p:sldId id="300" r:id="rId12"/>
    <p:sldId id="298" r:id="rId13"/>
    <p:sldId id="29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A8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1C132C-EC15-4B4E-80BD-34A61403D2C2}" type="datetimeFigureOut">
              <a:rPr lang="en-US" smtClean="0"/>
              <a:pPr/>
              <a:t>10/8/2020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267015-DFB5-43E8-9ABB-C25BDA253341}" type="slidenum">
              <a:rPr lang="en-US" smtClean="0"/>
              <a:pPr/>
              <a:t>‹#›</a:t>
            </a:fld>
            <a:endParaRPr lang="en-US"/>
          </a:p>
        </p:txBody>
      </p:sp>
    </p:spTree>
    <p:extLst>
      <p:ext uri="{BB962C8B-B14F-4D97-AF65-F5344CB8AC3E}">
        <p14:creationId xmlns:p14="http://schemas.microsoft.com/office/powerpoint/2010/main" val="199906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শিক্ষক</a:t>
            </a:r>
            <a:r>
              <a:rPr lang="en-US" baseline="0" dirty="0" smtClean="0"/>
              <a:t>  </a:t>
            </a:r>
            <a:r>
              <a:rPr lang="en-US" baseline="0" dirty="0" err="1" smtClean="0"/>
              <a:t>অন্যের</a:t>
            </a:r>
            <a:r>
              <a:rPr lang="en-US" baseline="0" dirty="0" smtClean="0"/>
              <a:t> </a:t>
            </a:r>
            <a:r>
              <a:rPr lang="en-US" baseline="0" dirty="0" err="1" smtClean="0"/>
              <a:t>পরিচিতি</a:t>
            </a:r>
            <a:r>
              <a:rPr lang="en-US" baseline="0" dirty="0" smtClean="0"/>
              <a:t> Hide </a:t>
            </a:r>
            <a:r>
              <a:rPr lang="en-US" baseline="0" dirty="0" err="1" smtClean="0"/>
              <a:t>করে</a:t>
            </a:r>
            <a:r>
              <a:rPr lang="en-US" baseline="0" dirty="0" smtClean="0"/>
              <a:t> </a:t>
            </a:r>
            <a:r>
              <a:rPr lang="en-US" baseline="0" dirty="0" err="1" smtClean="0"/>
              <a:t>নিতে</a:t>
            </a:r>
            <a:r>
              <a:rPr lang="en-US" baseline="0" dirty="0" smtClean="0"/>
              <a:t> </a:t>
            </a:r>
            <a:r>
              <a:rPr lang="en-US" baseline="0" dirty="0" err="1" smtClean="0"/>
              <a:t>পারেন</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D921682-DFA6-4484-82F4-16FDC47FC34D}" type="slidenum">
              <a:rPr lang="en-US" smtClean="0"/>
              <a:pPr/>
              <a:t>2</a:t>
            </a:fld>
            <a:endParaRPr lang="en-US"/>
          </a:p>
        </p:txBody>
      </p:sp>
    </p:spTree>
    <p:extLst>
      <p:ext uri="{BB962C8B-B14F-4D97-AF65-F5344CB8AC3E}">
        <p14:creationId xmlns:p14="http://schemas.microsoft.com/office/powerpoint/2010/main" val="1348901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838200"/>
            <a:ext cx="8077200" cy="4371975"/>
          </a:xfrm>
          <a:prstGeom prst="rect">
            <a:avLst/>
          </a:prstGeom>
        </p:spPr>
      </p:pic>
    </p:spTree>
    <p:extLst>
      <p:ext uri="{BB962C8B-B14F-4D97-AF65-F5344CB8AC3E}">
        <p14:creationId xmlns:p14="http://schemas.microsoft.com/office/powerpoint/2010/main" val="37536372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9144000" cy="6781800"/>
          </a:xfrm>
          <a:prstGeom prst="rect">
            <a:avLst/>
          </a:prstGeom>
          <a:blipFill>
            <a:blip r:embed="rId2"/>
            <a:tile tx="0" ty="0" sx="100000" sy="100000" flip="none" algn="tl"/>
          </a:blipFill>
        </p:spPr>
        <p:txBody>
          <a:bodyPr wrap="square" rtlCol="0">
            <a:spAutoFit/>
          </a:bodyPr>
          <a:lstStyle/>
          <a:p>
            <a:endParaRPr lang="en-US" dirty="0"/>
          </a:p>
        </p:txBody>
      </p:sp>
      <p:sp>
        <p:nvSpPr>
          <p:cNvPr id="3" name="TextBox 2"/>
          <p:cNvSpPr txBox="1"/>
          <p:nvPr/>
        </p:nvSpPr>
        <p:spPr>
          <a:xfrm>
            <a:off x="685800" y="587241"/>
            <a:ext cx="7772400" cy="5759718"/>
          </a:xfrm>
          <a:prstGeom prst="rect">
            <a:avLst/>
          </a:prstGeom>
          <a:solidFill>
            <a:schemeClr val="bg1"/>
          </a:solidFill>
        </p:spPr>
        <p:txBody>
          <a:bodyPr wrap="square" rtlCol="0">
            <a:spAutoFit/>
          </a:bodyPr>
          <a:lstStyle/>
          <a:p>
            <a:pPr>
              <a:lnSpc>
                <a:spcPct val="150000"/>
              </a:lnSpc>
            </a:pPr>
            <a:r>
              <a:rPr lang="as-IN" sz="3200" dirty="0">
                <a:latin typeface="NikoshBAN" panose="02000000000000000000" pitchFamily="2" charset="0"/>
                <a:cs typeface="NikoshBAN" panose="02000000000000000000" pitchFamily="2" charset="0"/>
              </a:rPr>
              <a:t>জলাঙ্গীর ঢেউয়ে ভেজা বাংলার এ সবুজ করুণ ডাঙায়;</a:t>
            </a:r>
          </a:p>
          <a:p>
            <a:pPr>
              <a:lnSpc>
                <a:spcPct val="150000"/>
              </a:lnSpc>
            </a:pPr>
            <a:r>
              <a:rPr lang="as-IN" sz="3200" dirty="0">
                <a:latin typeface="NikoshBAN" panose="02000000000000000000" pitchFamily="2" charset="0"/>
                <a:cs typeface="NikoshBAN" panose="02000000000000000000" pitchFamily="2" charset="0"/>
              </a:rPr>
              <a:t>হয়তো দেখিবে চেয়ে সুদর্শন উড়িতেছে সন্ধ্যার বাতাসে;</a:t>
            </a:r>
          </a:p>
          <a:p>
            <a:pPr>
              <a:lnSpc>
                <a:spcPct val="150000"/>
              </a:lnSpc>
            </a:pPr>
            <a:r>
              <a:rPr lang="as-IN" sz="3200" dirty="0">
                <a:latin typeface="NikoshBAN" panose="02000000000000000000" pitchFamily="2" charset="0"/>
                <a:cs typeface="NikoshBAN" panose="02000000000000000000" pitchFamily="2" charset="0"/>
              </a:rPr>
              <a:t>হয়তো শুনিবে এক লক্ষ্মীপেঁচা ডাকিতেছে শিমুলের ডালে;</a:t>
            </a:r>
          </a:p>
          <a:p>
            <a:pPr>
              <a:lnSpc>
                <a:spcPct val="150000"/>
              </a:lnSpc>
            </a:pPr>
            <a:r>
              <a:rPr lang="as-IN" sz="3200" dirty="0">
                <a:latin typeface="NikoshBAN" panose="02000000000000000000" pitchFamily="2" charset="0"/>
                <a:cs typeface="NikoshBAN" panose="02000000000000000000" pitchFamily="2" charset="0"/>
              </a:rPr>
              <a:t>হয়তো খইয়ের ধান ছড়াতেছে শিশু এক উঠানের ঘাসে;</a:t>
            </a:r>
          </a:p>
          <a:p>
            <a:pPr>
              <a:lnSpc>
                <a:spcPct val="150000"/>
              </a:lnSpc>
            </a:pPr>
            <a:r>
              <a:rPr lang="as-IN" sz="3200" dirty="0">
                <a:latin typeface="NikoshBAN" panose="02000000000000000000" pitchFamily="2" charset="0"/>
                <a:cs typeface="NikoshBAN" panose="02000000000000000000" pitchFamily="2" charset="0"/>
              </a:rPr>
              <a:t>রূপসার ঘোলা জলে হয়তো কিশোর এক সাদা ছেঁড়া পালে</a:t>
            </a:r>
          </a:p>
          <a:p>
            <a:pPr>
              <a:lnSpc>
                <a:spcPct val="150000"/>
              </a:lnSpc>
            </a:pPr>
            <a:r>
              <a:rPr lang="as-IN" sz="3200" dirty="0">
                <a:latin typeface="NikoshBAN" panose="02000000000000000000" pitchFamily="2" charset="0"/>
                <a:cs typeface="NikoshBAN" panose="02000000000000000000" pitchFamily="2" charset="0"/>
              </a:rPr>
              <a:t>ডিঙা বায়; রাঙা মেঘ সাঁতরায়ে অন্ধকারে আসিতেছে নীড়ে</a:t>
            </a:r>
          </a:p>
          <a:p>
            <a:pPr>
              <a:lnSpc>
                <a:spcPct val="150000"/>
              </a:lnSpc>
            </a:pPr>
            <a:r>
              <a:rPr lang="as-IN" sz="3200" dirty="0">
                <a:latin typeface="NikoshBAN" panose="02000000000000000000" pitchFamily="2" charset="0"/>
                <a:cs typeface="NikoshBAN" panose="02000000000000000000" pitchFamily="2" charset="0"/>
              </a:rPr>
              <a:t>দেখিবে ধবল বক; আমারেই পাবে তুমি ইহাদের ভিড়ে।</a:t>
            </a:r>
          </a:p>
          <a:p>
            <a:pPr>
              <a:lnSpc>
                <a:spcPct val="150000"/>
              </a:lnSpc>
            </a:pPr>
            <a:endParaRPr lang="en-US" sz="2400" dirty="0"/>
          </a:p>
        </p:txBody>
      </p:sp>
    </p:spTree>
    <p:extLst>
      <p:ext uri="{BB962C8B-B14F-4D97-AF65-F5344CB8AC3E}">
        <p14:creationId xmlns:p14="http://schemas.microsoft.com/office/powerpoint/2010/main" val="3401100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858000"/>
          </a:xfrm>
          <a:prstGeom prst="rect">
            <a:avLst/>
          </a:prstGeom>
          <a:blipFill>
            <a:blip r:embed="rId2"/>
            <a:tile tx="0" ty="0" sx="100000" sy="100000" flip="none" algn="tl"/>
          </a:blipFill>
        </p:spPr>
        <p:txBody>
          <a:bodyPr wrap="square" rtlCol="0">
            <a:spAutoFit/>
          </a:bodyPr>
          <a:lstStyle/>
          <a:p>
            <a:endParaRPr lang="en-US" dirty="0"/>
          </a:p>
        </p:txBody>
      </p:sp>
      <p:sp>
        <p:nvSpPr>
          <p:cNvPr id="5" name="TextBox 4"/>
          <p:cNvSpPr txBox="1"/>
          <p:nvPr/>
        </p:nvSpPr>
        <p:spPr>
          <a:xfrm>
            <a:off x="152400" y="1017895"/>
            <a:ext cx="8839200" cy="4832092"/>
          </a:xfrm>
          <a:prstGeom prst="rect">
            <a:avLst/>
          </a:prstGeom>
          <a:solidFill>
            <a:schemeClr val="bg1"/>
          </a:solidFill>
        </p:spPr>
        <p:txBody>
          <a:bodyPr wrap="square" rtlCol="0">
            <a:spAutoFit/>
          </a:bodyPr>
          <a:lstStyle/>
          <a:p>
            <a:r>
              <a:rPr lang="as-IN" sz="2800" dirty="0">
                <a:latin typeface="NikoshBAN" panose="02000000000000000000" pitchFamily="2" charset="0"/>
                <a:cs typeface="NikoshBAN" panose="02000000000000000000" pitchFamily="2" charset="0"/>
              </a:rPr>
              <a:t>পাঠ-পরিচিতি</a:t>
            </a:r>
          </a:p>
          <a:p>
            <a:pPr algn="just"/>
            <a:r>
              <a:rPr lang="as-IN" sz="2800" dirty="0">
                <a:latin typeface="NikoshBAN" panose="02000000000000000000" pitchFamily="2" charset="0"/>
                <a:cs typeface="NikoshBAN" panose="02000000000000000000" pitchFamily="2" charset="0"/>
              </a:rPr>
              <a:t>‘আবার আসিব ফিরে’ কবিতাটি কবির ‘রূপসী বাংলা’ কাব্য থেকে নেয়া হয়েছে। কবি এ কবিতায় দেখিয়েছেন যে, তিনি নিজের দেশকে খুবই ভালোবাসেন। প্রিয় জন্মভূমির </a:t>
            </a:r>
            <a:r>
              <a:rPr lang="as-IN" sz="2800" dirty="0" smtClean="0">
                <a:latin typeface="NikoshBAN" panose="02000000000000000000" pitchFamily="2" charset="0"/>
                <a:cs typeface="NikoshBAN" panose="02000000000000000000" pitchFamily="2" charset="0"/>
              </a:rPr>
              <a:t>অত</a:t>
            </a:r>
            <a:r>
              <a:rPr lang="en-US" sz="2800" dirty="0" err="1" smtClean="0">
                <a:latin typeface="NikoshBAN" panose="02000000000000000000" pitchFamily="2" charset="0"/>
                <a:cs typeface="NikoshBAN" panose="02000000000000000000" pitchFamily="2" charset="0"/>
              </a:rPr>
              <a:t>্যন্ত</a:t>
            </a:r>
            <a:r>
              <a:rPr lang="as-IN" sz="2800" dirty="0" smtClean="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তুচ্ছ জিনিসগুলো তাঁর দৃষ্টিতে সুন্দর হয়ে ধরা পড়েছে। কবি মনে করেন, যখন তাঁর মৃত্যু হবে তখন দেশের সঙ্গে তাঁর মমতার বাঁধন শেষ হবে না। তিনি বাংলার নদী, মাঠ, ফসলের খেতকে ভালোবেসে শঙ্খচিল বা শালিকের বেশে এদেশে ফিরে আসবেন। আবার কখনও বা ভোরের কাক হয়ে কুয়াশায় মিশে যাবেন। এমনও হতে পারে, তিনি হাঁস হয়ে সারাদিন কলমির গন্ধে ভরা বিলের পানিতে ভেসে বেড়াবেন। এমনকি দিনের শেষে যে সাদা বকের দল মেঘের কোল ঘেঁষে নীড়ে ফিরে আসে তাদের মাঝেও কবিকে খুঁজে পাওয়া যাবে। এভাবে তিনি বাংলাদেশের রূপময় প্রকৃতির সঙ্গে মিশে যাবেন</a:t>
            </a:r>
            <a:r>
              <a:rPr lang="as-IN" sz="2800" dirty="0" smtClean="0">
                <a:latin typeface="NikoshBAN" panose="02000000000000000000" pitchFamily="2" charset="0"/>
                <a:cs typeface="NikoshBAN" panose="02000000000000000000" pitchFamily="2" charset="0"/>
              </a:rPr>
              <a:t>।</a:t>
            </a:r>
            <a:endParaRPr lang="as-IN"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72120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705600"/>
          </a:xfrm>
          <a:prstGeom prst="rect">
            <a:avLst/>
          </a:prstGeom>
          <a:blipFill>
            <a:blip r:embed="rId2"/>
            <a:tile tx="0" ty="0" sx="100000" sy="100000" flip="none" algn="tl"/>
          </a:blipFill>
        </p:spPr>
        <p:txBody>
          <a:bodyPr wrap="square" rtlCol="0">
            <a:spAutoFit/>
          </a:bodyPr>
          <a:lstStyle/>
          <a:p>
            <a:endParaRPr lang="en-US" dirty="0"/>
          </a:p>
        </p:txBody>
      </p:sp>
      <p:sp>
        <p:nvSpPr>
          <p:cNvPr id="3" name="TextBox 2"/>
          <p:cNvSpPr txBox="1"/>
          <p:nvPr/>
        </p:nvSpPr>
        <p:spPr>
          <a:xfrm>
            <a:off x="571500" y="2133600"/>
            <a:ext cx="8001000" cy="1877437"/>
          </a:xfrm>
          <a:prstGeom prst="rect">
            <a:avLst/>
          </a:prstGeom>
          <a:solidFill>
            <a:schemeClr val="bg1"/>
          </a:solidFill>
        </p:spPr>
        <p:txBody>
          <a:bodyPr wrap="square" rtlCol="0">
            <a:spAutoFit/>
          </a:bodyPr>
          <a:lstStyle/>
          <a:p>
            <a:r>
              <a:rPr lang="en-US" sz="4400" dirty="0" err="1" smtClean="0">
                <a:solidFill>
                  <a:srgbClr val="C00000"/>
                </a:solidFill>
                <a:latin typeface="NikoshBAN" panose="02000000000000000000" pitchFamily="2" charset="0"/>
                <a:cs typeface="NikoshBAN" panose="02000000000000000000" pitchFamily="2" charset="0"/>
              </a:rPr>
              <a:t>বাড়ির</a:t>
            </a:r>
            <a:r>
              <a:rPr lang="en-US" sz="4400" dirty="0" smtClean="0">
                <a:solidFill>
                  <a:srgbClr val="C00000"/>
                </a:solidFill>
                <a:latin typeface="NikoshBAN" panose="02000000000000000000" pitchFamily="2" charset="0"/>
                <a:cs typeface="NikoshBAN" panose="02000000000000000000" pitchFamily="2" charset="0"/>
              </a:rPr>
              <a:t> </a:t>
            </a:r>
            <a:r>
              <a:rPr lang="en-US" sz="4400" dirty="0" err="1" smtClean="0">
                <a:solidFill>
                  <a:srgbClr val="C00000"/>
                </a:solidFill>
                <a:latin typeface="NikoshBAN" panose="02000000000000000000" pitchFamily="2" charset="0"/>
                <a:cs typeface="NikoshBAN" panose="02000000000000000000" pitchFamily="2" charset="0"/>
              </a:rPr>
              <a:t>কাজ</a:t>
            </a:r>
            <a:endParaRPr lang="en-US" sz="4400" dirty="0" smtClean="0">
              <a:solidFill>
                <a:srgbClr val="C00000"/>
              </a:solidFill>
              <a:latin typeface="NikoshBAN" panose="02000000000000000000" pitchFamily="2" charset="0"/>
              <a:cs typeface="NikoshBAN" panose="02000000000000000000" pitchFamily="2" charset="0"/>
            </a:endParaRPr>
          </a:p>
          <a:p>
            <a:r>
              <a:rPr lang="en-US" sz="3600" dirty="0" err="1" smtClean="0">
                <a:latin typeface="NikoshBAN" panose="02000000000000000000" pitchFamily="2" charset="0"/>
                <a:cs typeface="NikoshBAN" panose="02000000000000000000" pitchFamily="2" charset="0"/>
              </a:rPr>
              <a:t>কবি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বাংলার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প্রকৃতিকে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ভালোবেসে</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বারবার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বাংলায়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ফিরে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আসতে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চেয়েছেন</a:t>
            </a:r>
            <a:r>
              <a:rPr lang="en-US" sz="3600" dirty="0" smtClean="0">
                <a:latin typeface="NikoshBAN" panose="02000000000000000000" pitchFamily="2" charset="0"/>
                <a:cs typeface="NikoshBAN" panose="02000000000000000000" pitchFamily="2" charset="0"/>
              </a:rPr>
              <a:t> এ </a:t>
            </a:r>
            <a:r>
              <a:rPr lang="en-US" sz="3600" dirty="0" err="1" smtClean="0">
                <a:latin typeface="NikoshBAN" panose="02000000000000000000" pitchFamily="2" charset="0"/>
                <a:cs typeface="NikoshBAN" panose="02000000000000000000" pitchFamily="2" charset="0"/>
              </a:rPr>
              <a:t>সম্পর্কে</a:t>
            </a:r>
            <a:r>
              <a:rPr lang="en-US" sz="3600" dirty="0" smtClean="0">
                <a:latin typeface="NikoshBAN" panose="02000000000000000000" pitchFamily="2" charset="0"/>
                <a:cs typeface="NikoshBAN" panose="02000000000000000000" pitchFamily="2" charset="0"/>
              </a:rPr>
              <a:t> ৫টি </a:t>
            </a:r>
            <a:r>
              <a:rPr lang="en-US" sz="3600" dirty="0" err="1" smtClean="0">
                <a:latin typeface="NikoshBAN" panose="02000000000000000000" pitchFamily="2" charset="0"/>
                <a:cs typeface="NikoshBAN" panose="02000000000000000000" pitchFamily="2" charset="0"/>
              </a:rPr>
              <a:t>বাক্য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লেখ</a:t>
            </a:r>
            <a:r>
              <a:rPr lang="en-US" sz="3600" dirty="0" smtClean="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2542485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93458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DB70F13-5069-4930-AD62-5C851AC3E3D3}" type="slidenum">
              <a:rPr lang="en-US" smtClean="0"/>
              <a:pPr/>
              <a:t>2</a:t>
            </a:fld>
            <a:endParaRPr lang="en-US" dirty="0"/>
          </a:p>
        </p:txBody>
      </p:sp>
      <p:sp>
        <p:nvSpPr>
          <p:cNvPr id="11" name="TextBox 10"/>
          <p:cNvSpPr txBox="1"/>
          <p:nvPr/>
        </p:nvSpPr>
        <p:spPr>
          <a:xfrm>
            <a:off x="596152" y="877193"/>
            <a:ext cx="7862048" cy="3600986"/>
          </a:xfrm>
          <a:prstGeom prst="rect">
            <a:avLst/>
          </a:prstGeom>
          <a:noFill/>
        </p:spPr>
        <p:txBody>
          <a:bodyPr wrap="square" rtlCol="0">
            <a:spAutoFit/>
          </a:bodyPr>
          <a:lstStyle/>
          <a:p>
            <a:pPr algn="ctr"/>
            <a:r>
              <a:rPr lang="bn-BD" sz="3600" b="1" spc="50" dirty="0">
                <a:ln w="11430"/>
                <a:effectLst>
                  <a:outerShdw blurRad="76200" dist="50800" dir="5400000" algn="tl" rotWithShape="0">
                    <a:srgbClr val="000000">
                      <a:alpha val="65000"/>
                    </a:srgbClr>
                  </a:outerShdw>
                </a:effectLst>
                <a:latin typeface="NikoshBAN" pitchFamily="2" charset="0"/>
                <a:cs typeface="NikoshBAN" pitchFamily="2" charset="0"/>
              </a:rPr>
              <a:t>পরিচিতি</a:t>
            </a:r>
          </a:p>
          <a:p>
            <a:pPr algn="ctr"/>
            <a:r>
              <a:rPr lang="en-US" sz="4000" b="1" spc="50" dirty="0" err="1" smtClean="0">
                <a:ln w="11430"/>
                <a:effectLst>
                  <a:outerShdw blurRad="76200" dist="50800" dir="5400000" algn="tl" rotWithShape="0">
                    <a:srgbClr val="000000">
                      <a:alpha val="65000"/>
                    </a:srgbClr>
                  </a:outerShdw>
                </a:effectLst>
                <a:latin typeface="NikoshBAN" pitchFamily="2" charset="0"/>
                <a:cs typeface="NikoshBAN" pitchFamily="2" charset="0"/>
              </a:rPr>
              <a:t>মোঃ</a:t>
            </a:r>
            <a:r>
              <a:rPr lang="en-US" sz="4000" b="1" spc="50" dirty="0" smtClean="0">
                <a:ln w="11430"/>
                <a:effectLst>
                  <a:outerShdw blurRad="76200" dist="50800" dir="5400000" algn="tl" rotWithShape="0">
                    <a:srgbClr val="000000">
                      <a:alpha val="65000"/>
                    </a:srgbClr>
                  </a:outerShdw>
                </a:effectLst>
                <a:latin typeface="NikoshBAN" pitchFamily="2" charset="0"/>
                <a:cs typeface="NikoshBAN" pitchFamily="2" charset="0"/>
              </a:rPr>
              <a:t> </a:t>
            </a:r>
            <a:r>
              <a:rPr lang="en-US" sz="4000" b="1" spc="50" dirty="0" err="1" smtClean="0">
                <a:ln w="11430"/>
                <a:effectLst>
                  <a:outerShdw blurRad="76200" dist="50800" dir="5400000" algn="tl" rotWithShape="0">
                    <a:srgbClr val="000000">
                      <a:alpha val="65000"/>
                    </a:srgbClr>
                  </a:outerShdw>
                </a:effectLst>
                <a:latin typeface="NikoshBAN" pitchFamily="2" charset="0"/>
                <a:cs typeface="NikoshBAN" pitchFamily="2" charset="0"/>
              </a:rPr>
              <a:t>শরিফুল</a:t>
            </a:r>
            <a:r>
              <a:rPr lang="en-US" sz="4000" b="1" spc="50" dirty="0" smtClean="0">
                <a:ln w="11430"/>
                <a:effectLst>
                  <a:outerShdw blurRad="76200" dist="50800" dir="5400000" algn="tl" rotWithShape="0">
                    <a:srgbClr val="000000">
                      <a:alpha val="65000"/>
                    </a:srgbClr>
                  </a:outerShdw>
                </a:effectLst>
                <a:latin typeface="NikoshBAN" pitchFamily="2" charset="0"/>
                <a:cs typeface="NikoshBAN" pitchFamily="2" charset="0"/>
              </a:rPr>
              <a:t> </a:t>
            </a:r>
            <a:r>
              <a:rPr lang="en-US" sz="4000" b="1" spc="50" dirty="0" err="1" smtClean="0">
                <a:ln w="11430"/>
                <a:effectLst>
                  <a:outerShdw blurRad="76200" dist="50800" dir="5400000" algn="tl" rotWithShape="0">
                    <a:srgbClr val="000000">
                      <a:alpha val="65000"/>
                    </a:srgbClr>
                  </a:outerShdw>
                </a:effectLst>
                <a:latin typeface="NikoshBAN" pitchFamily="2" charset="0"/>
                <a:cs typeface="NikoshBAN" pitchFamily="2" charset="0"/>
              </a:rPr>
              <a:t>ইসলাম</a:t>
            </a:r>
            <a:endParaRPr lang="bn-BD" sz="4000" b="1" spc="50" dirty="0">
              <a:ln w="11430"/>
              <a:effectLst>
                <a:outerShdw blurRad="76200" dist="50800" dir="5400000" algn="tl" rotWithShape="0">
                  <a:srgbClr val="000000">
                    <a:alpha val="65000"/>
                  </a:srgbClr>
                </a:outerShdw>
              </a:effectLst>
              <a:latin typeface="NikoshBAN" pitchFamily="2" charset="0"/>
              <a:cs typeface="NikoshBAN" pitchFamily="2" charset="0"/>
            </a:endParaRPr>
          </a:p>
          <a:p>
            <a:pPr algn="ctr"/>
            <a:r>
              <a:rPr lang="bn-BD" sz="2800" b="1" spc="50" dirty="0">
                <a:ln w="11430"/>
                <a:effectLst>
                  <a:outerShdw blurRad="76200" dist="50800" dir="5400000" algn="tl" rotWithShape="0">
                    <a:srgbClr val="000000">
                      <a:alpha val="65000"/>
                    </a:srgbClr>
                  </a:outerShdw>
                </a:effectLst>
                <a:latin typeface="NikoshBAN" pitchFamily="2" charset="0"/>
                <a:cs typeface="NikoshBAN" pitchFamily="2" charset="0"/>
              </a:rPr>
              <a:t>সহকারী  </a:t>
            </a:r>
            <a:r>
              <a:rPr lang="bn-BD" sz="2800" b="1" spc="50" dirty="0" smtClean="0">
                <a:ln w="11430"/>
                <a:effectLst>
                  <a:outerShdw blurRad="76200" dist="50800" dir="5400000" algn="tl" rotWithShape="0">
                    <a:srgbClr val="000000">
                      <a:alpha val="65000"/>
                    </a:srgbClr>
                  </a:outerShdw>
                </a:effectLst>
                <a:latin typeface="NikoshBAN" pitchFamily="2" charset="0"/>
                <a:cs typeface="NikoshBAN" pitchFamily="2" charset="0"/>
              </a:rPr>
              <a:t>শিক্ষক</a:t>
            </a:r>
            <a:endParaRPr lang="en-US" sz="1600" b="1" spc="50" dirty="0">
              <a:ln w="11430"/>
              <a:effectLst>
                <a:outerShdw blurRad="76200" dist="50800" dir="5400000" algn="tl" rotWithShape="0">
                  <a:srgbClr val="000000">
                    <a:alpha val="65000"/>
                  </a:srgbClr>
                </a:outerShdw>
              </a:effectLst>
              <a:latin typeface="NikoshBAN" pitchFamily="2" charset="0"/>
              <a:cs typeface="NikoshBAN" pitchFamily="2" charset="0"/>
            </a:endParaRPr>
          </a:p>
          <a:p>
            <a:pPr algn="ctr"/>
            <a:endParaRPr lang="bn-BD" sz="2800" dirty="0">
              <a:latin typeface="NikoshBAN" pitchFamily="2" charset="0"/>
              <a:cs typeface="NikoshBAN" pitchFamily="2" charset="0"/>
            </a:endParaRPr>
          </a:p>
          <a:p>
            <a:pPr algn="ctr"/>
            <a:r>
              <a:rPr lang="bn-BD" sz="3200" b="1" spc="50" dirty="0" smtClean="0">
                <a:ln w="11430"/>
                <a:effectLst>
                  <a:outerShdw blurRad="76200" dist="50800" dir="5400000" algn="tl" rotWithShape="0">
                    <a:srgbClr val="000000">
                      <a:alpha val="65000"/>
                    </a:srgbClr>
                  </a:outerShdw>
                </a:effectLst>
                <a:latin typeface="NikoshBAN" pitchFamily="2" charset="0"/>
                <a:cs typeface="NikoshBAN" pitchFamily="2" charset="0"/>
              </a:rPr>
              <a:t>   </a:t>
            </a:r>
            <a:r>
              <a:rPr lang="en-US" sz="3200" b="1" spc="50" dirty="0" err="1" smtClean="0">
                <a:ln w="11430"/>
                <a:effectLst>
                  <a:outerShdw blurRad="76200" dist="50800" dir="5400000" algn="tl" rotWithShape="0">
                    <a:srgbClr val="000000">
                      <a:alpha val="65000"/>
                    </a:srgbClr>
                  </a:outerShdw>
                </a:effectLst>
                <a:latin typeface="NikoshBAN" pitchFamily="2" charset="0"/>
                <a:cs typeface="NikoshBAN" pitchFamily="2" charset="0"/>
              </a:rPr>
              <a:t>সাঁথিয়া</a:t>
            </a:r>
            <a:r>
              <a:rPr lang="en-US" sz="3200" b="1" spc="50" dirty="0" smtClean="0">
                <a:ln w="11430"/>
                <a:effectLst>
                  <a:outerShdw blurRad="76200" dist="50800" dir="5400000" algn="tl" rotWithShape="0">
                    <a:srgbClr val="000000">
                      <a:alpha val="65000"/>
                    </a:srgbClr>
                  </a:outerShdw>
                </a:effectLst>
                <a:latin typeface="NikoshBAN" pitchFamily="2" charset="0"/>
                <a:cs typeface="NikoshBAN" pitchFamily="2" charset="0"/>
              </a:rPr>
              <a:t> </a:t>
            </a:r>
            <a:r>
              <a:rPr lang="en-US" sz="3200" b="1" spc="50" dirty="0" err="1" smtClean="0">
                <a:ln w="11430"/>
                <a:effectLst>
                  <a:outerShdw blurRad="76200" dist="50800" dir="5400000" algn="tl" rotWithShape="0">
                    <a:srgbClr val="000000">
                      <a:alpha val="65000"/>
                    </a:srgbClr>
                  </a:outerShdw>
                </a:effectLst>
                <a:latin typeface="NikoshBAN" pitchFamily="2" charset="0"/>
                <a:cs typeface="NikoshBAN" pitchFamily="2" charset="0"/>
              </a:rPr>
              <a:t>বালিকা</a:t>
            </a:r>
            <a:r>
              <a:rPr lang="en-US" sz="3200" b="1" spc="50" dirty="0" smtClean="0">
                <a:ln w="11430"/>
                <a:effectLst>
                  <a:outerShdw blurRad="76200" dist="50800" dir="5400000" algn="tl" rotWithShape="0">
                    <a:srgbClr val="000000">
                      <a:alpha val="65000"/>
                    </a:srgbClr>
                  </a:outerShdw>
                </a:effectLst>
                <a:latin typeface="NikoshBAN" pitchFamily="2" charset="0"/>
                <a:cs typeface="NikoshBAN" pitchFamily="2" charset="0"/>
              </a:rPr>
              <a:t> </a:t>
            </a:r>
            <a:r>
              <a:rPr lang="en-US" sz="3200" b="1" spc="50" dirty="0" err="1" smtClean="0">
                <a:ln w="11430"/>
                <a:effectLst>
                  <a:outerShdw blurRad="76200" dist="50800" dir="5400000" algn="tl" rotWithShape="0">
                    <a:srgbClr val="000000">
                      <a:alpha val="65000"/>
                    </a:srgbClr>
                  </a:outerShdw>
                </a:effectLst>
                <a:latin typeface="NikoshBAN" pitchFamily="2" charset="0"/>
                <a:cs typeface="NikoshBAN" pitchFamily="2" charset="0"/>
              </a:rPr>
              <a:t>দাখিল</a:t>
            </a:r>
            <a:r>
              <a:rPr lang="en-US" sz="3200" b="1" spc="50" dirty="0" smtClean="0">
                <a:ln w="11430"/>
                <a:effectLst>
                  <a:outerShdw blurRad="76200" dist="50800" dir="5400000" algn="tl" rotWithShape="0">
                    <a:srgbClr val="000000">
                      <a:alpha val="65000"/>
                    </a:srgbClr>
                  </a:outerShdw>
                </a:effectLst>
                <a:latin typeface="NikoshBAN" pitchFamily="2" charset="0"/>
                <a:cs typeface="NikoshBAN" pitchFamily="2" charset="0"/>
              </a:rPr>
              <a:t> </a:t>
            </a:r>
            <a:r>
              <a:rPr lang="en-US" sz="3200" b="1" spc="50" dirty="0" err="1" smtClean="0">
                <a:ln w="11430"/>
                <a:effectLst>
                  <a:outerShdw blurRad="76200" dist="50800" dir="5400000" algn="tl" rotWithShape="0">
                    <a:srgbClr val="000000">
                      <a:alpha val="65000"/>
                    </a:srgbClr>
                  </a:outerShdw>
                </a:effectLst>
                <a:latin typeface="NikoshBAN" pitchFamily="2" charset="0"/>
                <a:cs typeface="NikoshBAN" pitchFamily="2" charset="0"/>
              </a:rPr>
              <a:t>মাদরাসা</a:t>
            </a:r>
            <a:r>
              <a:rPr lang="en-US" sz="3200" b="1" spc="50" dirty="0" smtClean="0">
                <a:ln w="11430"/>
                <a:effectLst>
                  <a:outerShdw blurRad="76200" dist="50800" dir="5400000" algn="tl" rotWithShape="0">
                    <a:srgbClr val="000000">
                      <a:alpha val="65000"/>
                    </a:srgbClr>
                  </a:outerShdw>
                </a:effectLst>
                <a:latin typeface="NikoshBAN" pitchFamily="2" charset="0"/>
                <a:cs typeface="NikoshBAN" pitchFamily="2" charset="0"/>
              </a:rPr>
              <a:t>,</a:t>
            </a:r>
          </a:p>
          <a:p>
            <a:pPr algn="ctr"/>
            <a:r>
              <a:rPr lang="en-US" sz="3200" b="1" spc="50" dirty="0" smtClean="0">
                <a:ln w="11430"/>
                <a:effectLst>
                  <a:outerShdw blurRad="76200" dist="50800" dir="5400000" algn="tl" rotWithShape="0">
                    <a:srgbClr val="000000">
                      <a:alpha val="65000"/>
                    </a:srgbClr>
                  </a:outerShdw>
                </a:effectLst>
                <a:latin typeface="NikoshBAN" pitchFamily="2" charset="0"/>
                <a:cs typeface="NikoshBAN" pitchFamily="2" charset="0"/>
              </a:rPr>
              <a:t> </a:t>
            </a:r>
            <a:r>
              <a:rPr lang="en-US" sz="3200" b="1" spc="50" dirty="0" err="1" smtClean="0">
                <a:ln w="11430"/>
                <a:effectLst>
                  <a:outerShdw blurRad="76200" dist="50800" dir="5400000" algn="tl" rotWithShape="0">
                    <a:srgbClr val="000000">
                      <a:alpha val="65000"/>
                    </a:srgbClr>
                  </a:outerShdw>
                </a:effectLst>
                <a:latin typeface="NikoshBAN" pitchFamily="2" charset="0"/>
                <a:cs typeface="NikoshBAN" pitchFamily="2" charset="0"/>
              </a:rPr>
              <a:t>সাঁথিয়া</a:t>
            </a:r>
            <a:r>
              <a:rPr lang="en-US" sz="3200" b="1" spc="50" dirty="0" smtClean="0">
                <a:ln w="11430"/>
                <a:effectLst>
                  <a:outerShdw blurRad="76200" dist="50800" dir="5400000" algn="tl" rotWithShape="0">
                    <a:srgbClr val="000000">
                      <a:alpha val="65000"/>
                    </a:srgbClr>
                  </a:outerShdw>
                </a:effectLst>
                <a:latin typeface="NikoshBAN" pitchFamily="2" charset="0"/>
                <a:cs typeface="NikoshBAN" pitchFamily="2" charset="0"/>
              </a:rPr>
              <a:t>, </a:t>
            </a:r>
            <a:r>
              <a:rPr lang="en-US" sz="3200" b="1" spc="50" dirty="0" err="1" smtClean="0">
                <a:ln w="11430"/>
                <a:effectLst>
                  <a:outerShdw blurRad="76200" dist="50800" dir="5400000" algn="tl" rotWithShape="0">
                    <a:srgbClr val="000000">
                      <a:alpha val="65000"/>
                    </a:srgbClr>
                  </a:outerShdw>
                </a:effectLst>
                <a:latin typeface="NikoshBAN" pitchFamily="2" charset="0"/>
                <a:cs typeface="NikoshBAN" pitchFamily="2" charset="0"/>
              </a:rPr>
              <a:t>পাবনা</a:t>
            </a:r>
            <a:endParaRPr lang="bn-BD" sz="3200" b="1" spc="50" dirty="0">
              <a:ln w="11430"/>
              <a:effectLst>
                <a:outerShdw blurRad="76200" dist="50800" dir="5400000" algn="tl" rotWithShape="0">
                  <a:srgbClr val="000000">
                    <a:alpha val="65000"/>
                  </a:srgbClr>
                </a:outerShdw>
              </a:effectLst>
              <a:latin typeface="NikoshBAN" pitchFamily="2" charset="0"/>
              <a:cs typeface="NikoshBAN" pitchFamily="2" charset="0"/>
            </a:endParaRPr>
          </a:p>
          <a:p>
            <a:endParaRPr lang="en-US" sz="3200" dirty="0"/>
          </a:p>
        </p:txBody>
      </p:sp>
      <p:grpSp>
        <p:nvGrpSpPr>
          <p:cNvPr id="13" name="Group 12"/>
          <p:cNvGrpSpPr/>
          <p:nvPr/>
        </p:nvGrpSpPr>
        <p:grpSpPr>
          <a:xfrm>
            <a:off x="76200" y="0"/>
            <a:ext cx="2875430" cy="3483232"/>
            <a:chOff x="96370" y="-130432"/>
            <a:chExt cx="3429000" cy="4261111"/>
          </a:xfrm>
        </p:grpSpPr>
        <p:pic>
          <p:nvPicPr>
            <p:cNvPr id="7" name="Picture 6" descr="ca.jpg"/>
            <p:cNvPicPr>
              <a:picLocks noChangeAspect="1"/>
            </p:cNvPicPr>
            <p:nvPr/>
          </p:nvPicPr>
          <p:blipFill>
            <a:blip r:embed="rId3"/>
            <a:stretch>
              <a:fillRect/>
            </a:stretch>
          </p:blipFill>
          <p:spPr>
            <a:xfrm>
              <a:off x="96370" y="-130432"/>
              <a:ext cx="3429000" cy="4261111"/>
            </a:xfrm>
            <a:prstGeom prst="ellipse">
              <a:avLst/>
            </a:prstGeom>
            <a:ln>
              <a:noFill/>
            </a:ln>
            <a:effectLst>
              <a:softEdge rad="112500"/>
            </a:effectLst>
          </p:spPr>
        </p:pic>
        <p:pic>
          <p:nvPicPr>
            <p:cNvPr id="10" name="Picture 9" descr="chonchol 1.jpg"/>
            <p:cNvPicPr>
              <a:picLocks noChangeAspect="1"/>
            </p:cNvPicPr>
            <p:nvPr/>
          </p:nvPicPr>
          <p:blipFill>
            <a:blip r:embed="rId4"/>
            <a:srcRect l="31084" t="2222" r="29972" b="50000"/>
            <a:stretch>
              <a:fillRect/>
            </a:stretch>
          </p:blipFill>
          <p:spPr>
            <a:xfrm>
              <a:off x="428073" y="335653"/>
              <a:ext cx="2667001" cy="3276601"/>
            </a:xfrm>
            <a:prstGeom prst="ellipse">
              <a:avLst/>
            </a:prstGeom>
            <a:ln>
              <a:noFill/>
            </a:ln>
            <a:effectLst>
              <a:softEdge rad="112500"/>
            </a:effectLst>
          </p:spPr>
        </p:pic>
      </p:grpSp>
    </p:spTree>
    <p:extLst>
      <p:ext uri="{BB962C8B-B14F-4D97-AF65-F5344CB8AC3E}">
        <p14:creationId xmlns:p14="http://schemas.microsoft.com/office/powerpoint/2010/main" val="2215108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858000"/>
          </a:xfrm>
          <a:prstGeom prst="rect">
            <a:avLst/>
          </a:prstGeom>
          <a:blipFill>
            <a:blip r:embed="rId2"/>
            <a:tile tx="0" ty="0" sx="100000" sy="100000" flip="none" algn="tl"/>
          </a:blipFill>
        </p:spPr>
        <p:txBody>
          <a:bodyPr wrap="square" rtlCol="0">
            <a:spAutoFit/>
          </a:bodyPr>
          <a:lstStyle/>
          <a:p>
            <a:endParaRPr lang="en-US" dirty="0"/>
          </a:p>
        </p:txBody>
      </p:sp>
      <p:sp>
        <p:nvSpPr>
          <p:cNvPr id="5" name="TextBox 4"/>
          <p:cNvSpPr txBox="1"/>
          <p:nvPr/>
        </p:nvSpPr>
        <p:spPr>
          <a:xfrm>
            <a:off x="1600200" y="1981200"/>
            <a:ext cx="5715000" cy="2031325"/>
          </a:xfrm>
          <a:prstGeom prst="rect">
            <a:avLst/>
          </a:prstGeom>
          <a:solidFill>
            <a:schemeClr val="bg1"/>
          </a:solidFill>
          <a:ln w="57150">
            <a:solidFill>
              <a:schemeClr val="tx1"/>
            </a:solidFill>
          </a:ln>
        </p:spPr>
        <p:txBody>
          <a:bodyPr wrap="square" rtlCol="0">
            <a:spAutoFit/>
          </a:bodyPr>
          <a:lstStyle/>
          <a:p>
            <a:pPr algn="ctr"/>
            <a:r>
              <a:rPr lang="en-US" sz="5400" dirty="0" err="1" smtClean="0">
                <a:solidFill>
                  <a:srgbClr val="C00000"/>
                </a:solidFill>
                <a:latin typeface="NikoshBAN" panose="02000000000000000000" pitchFamily="2" charset="0"/>
                <a:cs typeface="NikoshBAN" panose="02000000000000000000" pitchFamily="2" charset="0"/>
              </a:rPr>
              <a:t>আবার</a:t>
            </a:r>
            <a:r>
              <a:rPr lang="en-US" sz="5400" dirty="0" smtClean="0">
                <a:solidFill>
                  <a:srgbClr val="C00000"/>
                </a:solidFill>
                <a:latin typeface="NikoshBAN" panose="02000000000000000000" pitchFamily="2" charset="0"/>
                <a:cs typeface="NikoshBAN" panose="02000000000000000000" pitchFamily="2" charset="0"/>
              </a:rPr>
              <a:t> </a:t>
            </a:r>
            <a:r>
              <a:rPr lang="en-US" sz="5400" dirty="0" err="1" smtClean="0">
                <a:solidFill>
                  <a:srgbClr val="C00000"/>
                </a:solidFill>
                <a:latin typeface="NikoshBAN" panose="02000000000000000000" pitchFamily="2" charset="0"/>
                <a:cs typeface="NikoshBAN" panose="02000000000000000000" pitchFamily="2" charset="0"/>
              </a:rPr>
              <a:t>আসিব</a:t>
            </a:r>
            <a:r>
              <a:rPr lang="en-US" sz="5400" dirty="0" smtClean="0">
                <a:solidFill>
                  <a:srgbClr val="C00000"/>
                </a:solidFill>
                <a:latin typeface="NikoshBAN" panose="02000000000000000000" pitchFamily="2" charset="0"/>
                <a:cs typeface="NikoshBAN" panose="02000000000000000000" pitchFamily="2" charset="0"/>
              </a:rPr>
              <a:t> </a:t>
            </a:r>
            <a:r>
              <a:rPr lang="en-US" sz="5400" dirty="0" err="1" smtClean="0">
                <a:solidFill>
                  <a:srgbClr val="C00000"/>
                </a:solidFill>
                <a:latin typeface="NikoshBAN" panose="02000000000000000000" pitchFamily="2" charset="0"/>
                <a:cs typeface="NikoshBAN" panose="02000000000000000000" pitchFamily="2" charset="0"/>
              </a:rPr>
              <a:t>ফিরে</a:t>
            </a:r>
            <a:endParaRPr lang="en-US" sz="3600" dirty="0" smtClean="0">
              <a:solidFill>
                <a:srgbClr val="C00000"/>
              </a:solidFill>
              <a:latin typeface="NikoshBAN" panose="02000000000000000000" pitchFamily="2" charset="0"/>
              <a:cs typeface="NikoshBAN" panose="02000000000000000000" pitchFamily="2" charset="0"/>
            </a:endParaRPr>
          </a:p>
          <a:p>
            <a:pPr algn="ctr"/>
            <a:r>
              <a:rPr lang="en-US" sz="3600" dirty="0" err="1" smtClean="0">
                <a:latin typeface="NikoshBAN" panose="02000000000000000000" pitchFamily="2" charset="0"/>
                <a:cs typeface="NikoshBAN" panose="02000000000000000000" pitchFamily="2" charset="0"/>
              </a:rPr>
              <a:t>জীবনানন্দ</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দাশ</a:t>
            </a:r>
            <a:endParaRPr lang="en-US" sz="3600" dirty="0" smtClean="0">
              <a:latin typeface="NikoshBAN" panose="02000000000000000000" pitchFamily="2" charset="0"/>
              <a:cs typeface="NikoshBAN" panose="02000000000000000000" pitchFamily="2" charset="0"/>
            </a:endParaRPr>
          </a:p>
          <a:p>
            <a:pPr algn="ctr"/>
            <a:r>
              <a:rPr lang="en-US" sz="3600" dirty="0" err="1" smtClean="0">
                <a:latin typeface="NikoshBAN" panose="02000000000000000000" pitchFamily="2" charset="0"/>
                <a:cs typeface="NikoshBAN" panose="02000000000000000000" pitchFamily="2" charset="0"/>
              </a:rPr>
              <a:t>কবিতা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আলোচনা</a:t>
            </a:r>
            <a:r>
              <a:rPr lang="en-US" sz="3600" dirty="0" smtClean="0">
                <a:latin typeface="NikoshBAN" panose="02000000000000000000" pitchFamily="2" charset="0"/>
                <a:cs typeface="NikoshBAN" panose="02000000000000000000" pitchFamily="2" charset="0"/>
              </a:rPr>
              <a:t> (পাঠ-পরিকল্পনা০১)</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07060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6705600"/>
          </a:xfrm>
          <a:prstGeom prst="rect">
            <a:avLst/>
          </a:prstGeom>
          <a:blipFill>
            <a:blip r:embed="rId2"/>
            <a:tile tx="0" ty="0" sx="100000" sy="100000" flip="none" algn="tl"/>
          </a:blipFill>
        </p:spPr>
        <p:txBody>
          <a:bodyPr wrap="square" rtlCol="0">
            <a:spAutoFit/>
          </a:bodyPr>
          <a:lstStyle/>
          <a:p>
            <a:endParaRPr lang="en-US" dirty="0"/>
          </a:p>
        </p:txBody>
      </p:sp>
      <p:sp>
        <p:nvSpPr>
          <p:cNvPr id="5" name="TextBox 4"/>
          <p:cNvSpPr txBox="1"/>
          <p:nvPr/>
        </p:nvSpPr>
        <p:spPr>
          <a:xfrm>
            <a:off x="1143000" y="1295400"/>
            <a:ext cx="3352800" cy="369332"/>
          </a:xfrm>
          <a:prstGeom prst="rect">
            <a:avLst/>
          </a:prstGeom>
          <a:noFill/>
        </p:spPr>
        <p:txBody>
          <a:bodyPr wrap="square" rtlCol="0">
            <a:spAutoFit/>
          </a:bodyPr>
          <a:lstStyle/>
          <a:p>
            <a:r>
              <a:rPr lang="en-US" dirty="0" smtClean="0"/>
              <a:t> </a:t>
            </a:r>
            <a:endParaRPr lang="en-US" dirty="0"/>
          </a:p>
        </p:txBody>
      </p:sp>
      <p:sp>
        <p:nvSpPr>
          <p:cNvPr id="6" name="TextBox 5"/>
          <p:cNvSpPr txBox="1"/>
          <p:nvPr/>
        </p:nvSpPr>
        <p:spPr>
          <a:xfrm>
            <a:off x="533400" y="1306773"/>
            <a:ext cx="8077200" cy="4524315"/>
          </a:xfrm>
          <a:prstGeom prst="rect">
            <a:avLst/>
          </a:prstGeom>
          <a:solidFill>
            <a:schemeClr val="bg1"/>
          </a:solidFill>
        </p:spPr>
        <p:txBody>
          <a:bodyPr wrap="square" rtlCol="0">
            <a:spAutoFit/>
          </a:bodyPr>
          <a:lstStyle/>
          <a:p>
            <a:r>
              <a:rPr lang="en-US" sz="2400" dirty="0" err="1">
                <a:latin typeface="NikoshBAN" panose="02000000000000000000" pitchFamily="2" charset="0"/>
                <a:cs typeface="NikoshBAN" panose="02000000000000000000" pitchFamily="2" charset="0"/>
              </a:rPr>
              <a:t>কবি</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পরিচিতি</a:t>
            </a:r>
            <a:endParaRPr lang="en-US" sz="2400" dirty="0">
              <a:latin typeface="NikoshBAN" panose="02000000000000000000" pitchFamily="2" charset="0"/>
              <a:cs typeface="NikoshBAN" panose="02000000000000000000" pitchFamily="2" charset="0"/>
            </a:endParaRPr>
          </a:p>
          <a:p>
            <a:pPr algn="just"/>
            <a:r>
              <a:rPr lang="en-US" sz="2400" dirty="0" err="1">
                <a:latin typeface="NikoshBAN" panose="02000000000000000000" pitchFamily="2" charset="0"/>
                <a:cs typeface="NikoshBAN" panose="02000000000000000000" pitchFamily="2" charset="0"/>
              </a:rPr>
              <a:t>কবি</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জীবনানন্দ</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দাশ</a:t>
            </a:r>
            <a:r>
              <a:rPr lang="en-US" sz="2400" dirty="0">
                <a:latin typeface="NikoshBAN" panose="02000000000000000000" pitchFamily="2" charset="0"/>
                <a:cs typeface="NikoshBAN" panose="02000000000000000000" pitchFamily="2" charset="0"/>
              </a:rPr>
              <a:t>  ১৮৯৯ </a:t>
            </a:r>
            <a:r>
              <a:rPr lang="en-US" sz="2400" dirty="0" err="1">
                <a:latin typeface="NikoshBAN" panose="02000000000000000000" pitchFamily="2" charset="0"/>
                <a:cs typeface="NikoshBAN" panose="02000000000000000000" pitchFamily="2" charset="0"/>
              </a:rPr>
              <a:t>খ্রি</a:t>
            </a:r>
            <a:r>
              <a:rPr lang="en-US" sz="2400" dirty="0">
                <a:latin typeface="NikoshBAN" panose="02000000000000000000" pitchFamily="2" charset="0"/>
                <a:cs typeface="NikoshBAN" panose="02000000000000000000" pitchFamily="2" charset="0"/>
              </a:rPr>
              <a:t>. ১৭ই </a:t>
            </a:r>
            <a:r>
              <a:rPr lang="en-US" sz="2400" dirty="0" err="1">
                <a:latin typeface="NikoshBAN" panose="02000000000000000000" pitchFamily="2" charset="0"/>
                <a:cs typeface="NikoshBAN" panose="02000000000000000000" pitchFamily="2" charset="0"/>
              </a:rPr>
              <a:t>ফ্রেব্রুয়ারি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বরিশাল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শহরে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জন্মগ্রহন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করেন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তিনি</a:t>
            </a:r>
            <a:r>
              <a:rPr lang="en-US" sz="2400" dirty="0">
                <a:latin typeface="NikoshBAN" panose="02000000000000000000" pitchFamily="2" charset="0"/>
                <a:cs typeface="NikoshBAN" panose="02000000000000000000" pitchFamily="2" charset="0"/>
              </a:rPr>
              <a:t> ১৯১২ </a:t>
            </a:r>
            <a:r>
              <a:rPr lang="en-US" sz="2400" dirty="0" err="1">
                <a:latin typeface="NikoshBAN" panose="02000000000000000000" pitchFamily="2" charset="0"/>
                <a:cs typeface="NikoshBAN" panose="02000000000000000000" pitchFamily="2" charset="0"/>
              </a:rPr>
              <a:t>সালে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কলকাতা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বিশ্ববিদ্যালয়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থেকে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ইংরেজি</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সাহিত্যে</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এম.এ</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পাশ</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করেন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ইংরেজি</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সাহিত্যের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অধ্যাপক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হিসেবে</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তাঁর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কর্ম</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জীবনের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শুরু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হয়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এবং</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তিনি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বিভিন্ন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সময়ে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কলকাতা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কলেজ</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দিল্লি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রামযশ</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কলেজ</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বরিশাল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ব্রজমোহন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কলেজ</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খড়গপুর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কলেজ</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বরিষা</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কলেজ</a:t>
            </a:r>
            <a:r>
              <a:rPr lang="en-US" sz="2400" dirty="0">
                <a:latin typeface="NikoshBAN" panose="02000000000000000000" pitchFamily="2" charset="0"/>
                <a:cs typeface="NikoshBAN" panose="02000000000000000000" pitchFamily="2" charset="0"/>
              </a:rPr>
              <a:t> ও </a:t>
            </a:r>
            <a:r>
              <a:rPr lang="en-US" sz="2400" dirty="0" err="1">
                <a:latin typeface="NikoshBAN" panose="02000000000000000000" pitchFamily="2" charset="0"/>
                <a:cs typeface="NikoshBAN" panose="02000000000000000000" pitchFamily="2" charset="0"/>
              </a:rPr>
              <a:t>হাওড়া</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কলেজে</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অধ্যাপনা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করেন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এক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সময়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তিনি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সাংবাদিকতা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পেশাও</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অবলম্বন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করেছিলেন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জীবনানন্দ</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দাশের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কবিতায়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বাংলাদেশের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প্রকৃতির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রং</a:t>
            </a:r>
            <a:r>
              <a:rPr lang="en-US" sz="2400" dirty="0">
                <a:latin typeface="NikoshBAN" panose="02000000000000000000" pitchFamily="2" charset="0"/>
                <a:cs typeface="NikoshBAN" panose="02000000000000000000" pitchFamily="2" charset="0"/>
              </a:rPr>
              <a:t> ও </a:t>
            </a:r>
            <a:r>
              <a:rPr lang="en-US" sz="2400" dirty="0" err="1">
                <a:latin typeface="NikoshBAN" panose="02000000000000000000" pitchFamily="2" charset="0"/>
                <a:cs typeface="NikoshBAN" panose="02000000000000000000" pitchFamily="2" charset="0"/>
              </a:rPr>
              <a:t>রুপের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বিচিত্র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প্রকাশ</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ঘটেছে</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অনেক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অজানা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গাছ</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পশু-পাখি</a:t>
            </a:r>
            <a:r>
              <a:rPr lang="en-US" sz="2400" dirty="0">
                <a:latin typeface="NikoshBAN" panose="02000000000000000000" pitchFamily="2" charset="0"/>
                <a:cs typeface="NikoshBAN" panose="02000000000000000000" pitchFamily="2" charset="0"/>
              </a:rPr>
              <a:t> ও </a:t>
            </a:r>
            <a:r>
              <a:rPr lang="en-US" sz="2400" dirty="0" err="1">
                <a:latin typeface="NikoshBAN" panose="02000000000000000000" pitchFamily="2" charset="0"/>
                <a:cs typeface="NikoshBAN" panose="02000000000000000000" pitchFamily="2" charset="0"/>
              </a:rPr>
              <a:t>লতাপাতা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তাঁর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করিতায়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নতুন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পরিচয়ে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ধরা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পড়েছে</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প্রকৃতিপ্রেমিক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এই</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কবি</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প্রকৃতি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থেকেই</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তাঁর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কবিতার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রুপরস</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সংগ্রহ</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করেছেন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কবিতাা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ছাড়াও</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তিনি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গল্প</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উপন্যাস</a:t>
            </a:r>
            <a:r>
              <a:rPr lang="en-US" sz="2400" dirty="0">
                <a:latin typeface="NikoshBAN" panose="02000000000000000000" pitchFamily="2" charset="0"/>
                <a:cs typeface="NikoshBAN" panose="02000000000000000000" pitchFamily="2" charset="0"/>
              </a:rPr>
              <a:t> ও </a:t>
            </a:r>
            <a:r>
              <a:rPr lang="en-US" sz="2400" dirty="0" err="1">
                <a:latin typeface="NikoshBAN" panose="02000000000000000000" pitchFamily="2" charset="0"/>
                <a:cs typeface="NikoshBAN" panose="02000000000000000000" pitchFamily="2" charset="0"/>
              </a:rPr>
              <a:t>প্রবন্ধ</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রচনা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করেছেন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তিনি</a:t>
            </a:r>
            <a:r>
              <a:rPr lang="en-US" sz="2400" dirty="0">
                <a:latin typeface="NikoshBAN" panose="02000000000000000000" pitchFamily="2" charset="0"/>
                <a:cs typeface="NikoshBAN" panose="02000000000000000000" pitchFamily="2" charset="0"/>
              </a:rPr>
              <a:t> ১৯৫৪ </a:t>
            </a:r>
            <a:r>
              <a:rPr lang="en-US" sz="2400" dirty="0" err="1">
                <a:latin typeface="NikoshBAN" panose="02000000000000000000" pitchFamily="2" charset="0"/>
                <a:cs typeface="NikoshBAN" panose="02000000000000000000" pitchFamily="2" charset="0"/>
              </a:rPr>
              <a:t>সালের</a:t>
            </a:r>
            <a:r>
              <a:rPr lang="en-US" sz="2400" dirty="0">
                <a:latin typeface="NikoshBAN" panose="02000000000000000000" pitchFamily="2" charset="0"/>
                <a:cs typeface="NikoshBAN" panose="02000000000000000000" pitchFamily="2" charset="0"/>
              </a:rPr>
              <a:t> ২২শে </a:t>
            </a:r>
            <a:r>
              <a:rPr lang="en-US" sz="2400" dirty="0" err="1">
                <a:latin typeface="NikoshBAN" panose="02000000000000000000" pitchFamily="2" charset="0"/>
                <a:cs typeface="NikoshBAN" panose="02000000000000000000" pitchFamily="2" charset="0"/>
              </a:rPr>
              <a:t>অক্টোবর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কলকাতায়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এক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ট্রাম</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দূর্ঘটনায়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নিহত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হন</a:t>
            </a:r>
            <a:r>
              <a:rPr lang="en-US" sz="2400" dirty="0">
                <a:latin typeface="NikoshBAN" panose="02000000000000000000" pitchFamily="2" charset="0"/>
                <a:cs typeface="NikoshBAN" panose="02000000000000000000" pitchFamily="2" charset="0"/>
              </a:rPr>
              <a:t>। </a:t>
            </a:r>
          </a:p>
          <a:p>
            <a:endParaRPr lang="en-US" sz="2400" dirty="0"/>
          </a:p>
        </p:txBody>
      </p:sp>
    </p:spTree>
    <p:extLst>
      <p:ext uri="{BB962C8B-B14F-4D97-AF65-F5344CB8AC3E}">
        <p14:creationId xmlns:p14="http://schemas.microsoft.com/office/powerpoint/2010/main" val="784386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858000"/>
          </a:xfrm>
          <a:prstGeom prst="rect">
            <a:avLst/>
          </a:prstGeom>
          <a:blipFill>
            <a:blip r:embed="rId2"/>
            <a:tile tx="0" ty="0" sx="100000" sy="100000" flip="none" algn="tl"/>
          </a:blipFill>
        </p:spPr>
        <p:txBody>
          <a:bodyPr wrap="square" rtlCol="0">
            <a:spAutoFit/>
          </a:bodyPr>
          <a:lstStyle/>
          <a:p>
            <a:endParaRPr lang="en-US" dirty="0"/>
          </a:p>
        </p:txBody>
      </p:sp>
      <p:sp>
        <p:nvSpPr>
          <p:cNvPr id="5" name="TextBox 4"/>
          <p:cNvSpPr txBox="1"/>
          <p:nvPr/>
        </p:nvSpPr>
        <p:spPr>
          <a:xfrm>
            <a:off x="457200" y="609600"/>
            <a:ext cx="8305800" cy="5715000"/>
          </a:xfrm>
          <a:prstGeom prst="rect">
            <a:avLst/>
          </a:prstGeom>
          <a:solidFill>
            <a:schemeClr val="bg1"/>
          </a:solidFill>
        </p:spPr>
        <p:txBody>
          <a:bodyPr wrap="square" rtlCol="0">
            <a:spAutoFit/>
          </a:body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805489780"/>
              </p:ext>
            </p:extLst>
          </p:nvPr>
        </p:nvGraphicFramePr>
        <p:xfrm>
          <a:off x="609600" y="762000"/>
          <a:ext cx="7924800" cy="5105400"/>
        </p:xfrm>
        <a:graphic>
          <a:graphicData uri="http://schemas.openxmlformats.org/drawingml/2006/table">
            <a:tbl>
              <a:tblPr firstRow="1" bandRow="1">
                <a:tableStyleId>{5940675A-B579-460E-94D1-54222C63F5DA}</a:tableStyleId>
              </a:tblPr>
              <a:tblGrid>
                <a:gridCol w="1835217"/>
                <a:gridCol w="6089583"/>
              </a:tblGrid>
              <a:tr h="523875">
                <a:tc>
                  <a:txBody>
                    <a:bodyPr/>
                    <a:lstStyle/>
                    <a:p>
                      <a:r>
                        <a:rPr lang="en-US" dirty="0" err="1" smtClean="0"/>
                        <a:t>শঙ্খচিল</a:t>
                      </a:r>
                      <a:endParaRPr lang="en-US" dirty="0"/>
                    </a:p>
                  </a:txBody>
                  <a:tcPr/>
                </a:tc>
                <a:tc>
                  <a:txBody>
                    <a:bodyPr/>
                    <a:lstStyle/>
                    <a:p>
                      <a:r>
                        <a:rPr lang="en-US" dirty="0" err="1" smtClean="0"/>
                        <a:t>এক</a:t>
                      </a:r>
                      <a:r>
                        <a:rPr lang="en-US" baseline="0" dirty="0" smtClean="0"/>
                        <a:t> </a:t>
                      </a:r>
                      <a:r>
                        <a:rPr lang="en-US" baseline="0" dirty="0" err="1" smtClean="0"/>
                        <a:t>ধরনের</a:t>
                      </a:r>
                      <a:r>
                        <a:rPr lang="en-US" baseline="0" dirty="0" smtClean="0"/>
                        <a:t> </a:t>
                      </a:r>
                      <a:r>
                        <a:rPr lang="en-US" baseline="0" dirty="0" err="1" smtClean="0"/>
                        <a:t>সাদা</a:t>
                      </a:r>
                      <a:r>
                        <a:rPr lang="en-US" baseline="0" dirty="0" smtClean="0"/>
                        <a:t> </a:t>
                      </a:r>
                      <a:r>
                        <a:rPr lang="en-US" baseline="0" dirty="0" err="1" smtClean="0"/>
                        <a:t>চিল</a:t>
                      </a:r>
                      <a:r>
                        <a:rPr lang="en-US" baseline="0" dirty="0" smtClean="0"/>
                        <a:t>।</a:t>
                      </a:r>
                      <a:endParaRPr lang="en-US" dirty="0"/>
                    </a:p>
                  </a:txBody>
                  <a:tcPr/>
                </a:tc>
              </a:tr>
              <a:tr h="523875">
                <a:tc>
                  <a:txBody>
                    <a:bodyPr/>
                    <a:lstStyle/>
                    <a:p>
                      <a:r>
                        <a:rPr lang="en-US" dirty="0" err="1" smtClean="0"/>
                        <a:t>ঘুঙুর</a:t>
                      </a:r>
                      <a:endParaRPr lang="en-US" dirty="0"/>
                    </a:p>
                  </a:txBody>
                  <a:tcPr/>
                </a:tc>
                <a:tc>
                  <a:txBody>
                    <a:bodyPr/>
                    <a:lstStyle/>
                    <a:p>
                      <a:r>
                        <a:rPr lang="en-US" dirty="0" err="1" smtClean="0"/>
                        <a:t>নূপুর</a:t>
                      </a:r>
                      <a:r>
                        <a:rPr lang="en-US" dirty="0" smtClean="0"/>
                        <a:t>,</a:t>
                      </a:r>
                      <a:r>
                        <a:rPr lang="en-US" baseline="0" dirty="0" smtClean="0"/>
                        <a:t> </a:t>
                      </a:r>
                      <a:r>
                        <a:rPr lang="en-US" baseline="0" dirty="0" err="1" smtClean="0"/>
                        <a:t>পায়ের</a:t>
                      </a:r>
                      <a:r>
                        <a:rPr lang="en-US" baseline="0" dirty="0" smtClean="0"/>
                        <a:t> </a:t>
                      </a:r>
                      <a:r>
                        <a:rPr lang="en-US" baseline="0" dirty="0" err="1" smtClean="0"/>
                        <a:t>অলংকার</a:t>
                      </a:r>
                      <a:r>
                        <a:rPr lang="en-US" baseline="0" dirty="0" smtClean="0"/>
                        <a:t> ।</a:t>
                      </a:r>
                      <a:endParaRPr lang="en-US" dirty="0"/>
                    </a:p>
                  </a:txBody>
                  <a:tcPr/>
                </a:tc>
              </a:tr>
              <a:tr h="523875">
                <a:tc>
                  <a:txBody>
                    <a:bodyPr/>
                    <a:lstStyle/>
                    <a:p>
                      <a:r>
                        <a:rPr lang="en-US" dirty="0" err="1" smtClean="0"/>
                        <a:t>ডাঙা</a:t>
                      </a:r>
                      <a:endParaRPr lang="en-US" dirty="0"/>
                    </a:p>
                  </a:txBody>
                  <a:tcPr/>
                </a:tc>
                <a:tc>
                  <a:txBody>
                    <a:bodyPr/>
                    <a:lstStyle/>
                    <a:p>
                      <a:r>
                        <a:rPr lang="en-US" dirty="0" err="1" smtClean="0"/>
                        <a:t>শুকনো</a:t>
                      </a:r>
                      <a:r>
                        <a:rPr lang="en-US" baseline="0" dirty="0" smtClean="0"/>
                        <a:t> </a:t>
                      </a:r>
                      <a:r>
                        <a:rPr lang="en-US" baseline="0" dirty="0" err="1" smtClean="0"/>
                        <a:t>জায়গা</a:t>
                      </a:r>
                      <a:r>
                        <a:rPr lang="en-US" baseline="0" dirty="0" smtClean="0"/>
                        <a:t>, </a:t>
                      </a:r>
                      <a:r>
                        <a:rPr lang="en-US" baseline="0" dirty="0" err="1" smtClean="0"/>
                        <a:t>স্থলভূমি</a:t>
                      </a:r>
                      <a:r>
                        <a:rPr lang="en-US" baseline="0" dirty="0" smtClean="0"/>
                        <a:t>।</a:t>
                      </a:r>
                      <a:endParaRPr lang="en-US" dirty="0"/>
                    </a:p>
                  </a:txBody>
                  <a:tcPr/>
                </a:tc>
              </a:tr>
              <a:tr h="523875">
                <a:tc>
                  <a:txBody>
                    <a:bodyPr/>
                    <a:lstStyle/>
                    <a:p>
                      <a:r>
                        <a:rPr lang="en-US" dirty="0" err="1" smtClean="0"/>
                        <a:t>সুদর্শন</a:t>
                      </a:r>
                      <a:endParaRPr lang="en-US" dirty="0"/>
                    </a:p>
                  </a:txBody>
                  <a:tcPr/>
                </a:tc>
                <a:tc>
                  <a:txBody>
                    <a:bodyPr/>
                    <a:lstStyle/>
                    <a:p>
                      <a:r>
                        <a:rPr lang="en-US" dirty="0" err="1" smtClean="0"/>
                        <a:t>এক</a:t>
                      </a:r>
                      <a:r>
                        <a:rPr lang="en-US" baseline="0" dirty="0" smtClean="0"/>
                        <a:t> </a:t>
                      </a:r>
                      <a:r>
                        <a:rPr lang="en-US" baseline="0" dirty="0" err="1" smtClean="0"/>
                        <a:t>ধরনের</a:t>
                      </a:r>
                      <a:r>
                        <a:rPr lang="en-US" baseline="0" dirty="0" smtClean="0"/>
                        <a:t> </a:t>
                      </a:r>
                      <a:r>
                        <a:rPr lang="en-US" baseline="0" dirty="0" err="1" smtClean="0"/>
                        <a:t>গুবরে</a:t>
                      </a:r>
                      <a:r>
                        <a:rPr lang="en-US" baseline="0" dirty="0" smtClean="0"/>
                        <a:t> </a:t>
                      </a:r>
                      <a:r>
                        <a:rPr lang="en-US" baseline="0" dirty="0" err="1" smtClean="0"/>
                        <a:t>পোকা</a:t>
                      </a:r>
                      <a:r>
                        <a:rPr lang="en-US" baseline="0" dirty="0" smtClean="0"/>
                        <a:t>।</a:t>
                      </a:r>
                      <a:endParaRPr lang="en-US" dirty="0"/>
                    </a:p>
                  </a:txBody>
                  <a:tcPr/>
                </a:tc>
              </a:tr>
              <a:tr h="523875">
                <a:tc>
                  <a:txBody>
                    <a:bodyPr/>
                    <a:lstStyle/>
                    <a:p>
                      <a:r>
                        <a:rPr lang="en-US" dirty="0" err="1" smtClean="0"/>
                        <a:t>লহ্মীপেঁচা</a:t>
                      </a:r>
                      <a:endParaRPr lang="en-US" dirty="0"/>
                    </a:p>
                  </a:txBody>
                  <a:tcPr/>
                </a:tc>
                <a:tc>
                  <a:txBody>
                    <a:bodyPr/>
                    <a:lstStyle/>
                    <a:p>
                      <a:r>
                        <a:rPr lang="en-US" dirty="0" err="1" smtClean="0"/>
                        <a:t>সুলক্ষণযুক্ত</a:t>
                      </a:r>
                      <a:r>
                        <a:rPr lang="en-US" baseline="0" dirty="0" smtClean="0"/>
                        <a:t> </a:t>
                      </a:r>
                      <a:r>
                        <a:rPr lang="en-US" baseline="0" dirty="0" err="1" smtClean="0"/>
                        <a:t>পেঁচা</a:t>
                      </a:r>
                      <a:r>
                        <a:rPr lang="en-US" baseline="0" dirty="0" smtClean="0"/>
                        <a:t>।</a:t>
                      </a:r>
                      <a:endParaRPr lang="en-US" dirty="0"/>
                    </a:p>
                  </a:txBody>
                  <a:tcPr/>
                </a:tc>
              </a:tr>
              <a:tr h="523875">
                <a:tc>
                  <a:txBody>
                    <a:bodyPr/>
                    <a:lstStyle/>
                    <a:p>
                      <a:r>
                        <a:rPr lang="en-US" dirty="0" err="1" smtClean="0"/>
                        <a:t>ডিঙা</a:t>
                      </a:r>
                      <a:endParaRPr lang="en-US" dirty="0"/>
                    </a:p>
                  </a:txBody>
                  <a:tcPr/>
                </a:tc>
                <a:tc>
                  <a:txBody>
                    <a:bodyPr/>
                    <a:lstStyle/>
                    <a:p>
                      <a:r>
                        <a:rPr lang="en-US" dirty="0" err="1" smtClean="0"/>
                        <a:t>ছোট</a:t>
                      </a:r>
                      <a:r>
                        <a:rPr lang="en-US" baseline="0" dirty="0" smtClean="0"/>
                        <a:t> </a:t>
                      </a:r>
                      <a:r>
                        <a:rPr lang="en-US" baseline="0" dirty="0" err="1" smtClean="0"/>
                        <a:t>নৌকা</a:t>
                      </a:r>
                      <a:r>
                        <a:rPr lang="en-US" baseline="0" dirty="0" smtClean="0"/>
                        <a:t>।</a:t>
                      </a:r>
                      <a:endParaRPr lang="en-US" dirty="0"/>
                    </a:p>
                  </a:txBody>
                  <a:tcPr/>
                </a:tc>
              </a:tr>
              <a:tr h="523875">
                <a:tc>
                  <a:txBody>
                    <a:bodyPr/>
                    <a:lstStyle/>
                    <a:p>
                      <a:r>
                        <a:rPr lang="en-US" dirty="0" err="1" smtClean="0"/>
                        <a:t>নীড়ে</a:t>
                      </a:r>
                      <a:endParaRPr lang="en-US" dirty="0"/>
                    </a:p>
                  </a:txBody>
                  <a:tcPr/>
                </a:tc>
                <a:tc>
                  <a:txBody>
                    <a:bodyPr/>
                    <a:lstStyle/>
                    <a:p>
                      <a:r>
                        <a:rPr lang="en-US" dirty="0" err="1" smtClean="0"/>
                        <a:t>পাখির</a:t>
                      </a:r>
                      <a:r>
                        <a:rPr lang="en-US" dirty="0" smtClean="0"/>
                        <a:t> </a:t>
                      </a:r>
                      <a:r>
                        <a:rPr lang="en-US" dirty="0" err="1" smtClean="0"/>
                        <a:t>বাসায়</a:t>
                      </a:r>
                      <a:r>
                        <a:rPr lang="en-US" dirty="0" smtClean="0"/>
                        <a:t>। </a:t>
                      </a:r>
                      <a:endParaRPr lang="en-US" dirty="0"/>
                    </a:p>
                  </a:txBody>
                  <a:tcPr/>
                </a:tc>
              </a:tr>
              <a:tr h="523875">
                <a:tc>
                  <a:txBody>
                    <a:bodyPr/>
                    <a:lstStyle/>
                    <a:p>
                      <a:r>
                        <a:rPr lang="en-US" dirty="0" err="1" smtClean="0"/>
                        <a:t>ধবল</a:t>
                      </a:r>
                      <a:endParaRPr lang="en-US" dirty="0"/>
                    </a:p>
                  </a:txBody>
                  <a:tcPr/>
                </a:tc>
                <a:tc>
                  <a:txBody>
                    <a:bodyPr/>
                    <a:lstStyle/>
                    <a:p>
                      <a:r>
                        <a:rPr lang="en-US" dirty="0" err="1" smtClean="0"/>
                        <a:t>সাদা</a:t>
                      </a:r>
                      <a:r>
                        <a:rPr lang="en-US" dirty="0" smtClean="0"/>
                        <a:t>।</a:t>
                      </a:r>
                      <a:endParaRPr lang="en-US" dirty="0"/>
                    </a:p>
                  </a:txBody>
                  <a:tcPr/>
                </a:tc>
              </a:tr>
              <a:tr h="523875">
                <a:tc>
                  <a:txBody>
                    <a:bodyPr/>
                    <a:lstStyle/>
                    <a:p>
                      <a:r>
                        <a:rPr lang="en-US" dirty="0" err="1" smtClean="0"/>
                        <a:t>নবান্ন</a:t>
                      </a:r>
                      <a:endParaRPr lang="en-US" dirty="0"/>
                    </a:p>
                  </a:txBody>
                  <a:tcPr/>
                </a:tc>
                <a:tc>
                  <a:txBody>
                    <a:bodyPr/>
                    <a:lstStyle/>
                    <a:p>
                      <a:r>
                        <a:rPr lang="en-US" dirty="0" err="1" smtClean="0"/>
                        <a:t>নতুন</a:t>
                      </a:r>
                      <a:r>
                        <a:rPr lang="en-US" dirty="0" smtClean="0"/>
                        <a:t> </a:t>
                      </a:r>
                      <a:r>
                        <a:rPr lang="en-US" dirty="0" err="1" smtClean="0"/>
                        <a:t>ধানকাটার</a:t>
                      </a:r>
                      <a:r>
                        <a:rPr lang="en-US" baseline="0" dirty="0" smtClean="0"/>
                        <a:t> </a:t>
                      </a:r>
                      <a:r>
                        <a:rPr lang="en-US" baseline="0" dirty="0" err="1" smtClean="0"/>
                        <a:t>পর</a:t>
                      </a:r>
                      <a:r>
                        <a:rPr lang="en-US" baseline="0" dirty="0" smtClean="0"/>
                        <a:t> </a:t>
                      </a:r>
                      <a:r>
                        <a:rPr lang="en-US" baseline="0" dirty="0" err="1" smtClean="0"/>
                        <a:t>আমাদের</a:t>
                      </a:r>
                      <a:r>
                        <a:rPr lang="en-US" baseline="0" dirty="0" smtClean="0"/>
                        <a:t> </a:t>
                      </a:r>
                      <a:r>
                        <a:rPr lang="en-US" baseline="0" dirty="0" err="1" smtClean="0"/>
                        <a:t>দেশেএ</a:t>
                      </a:r>
                      <a:r>
                        <a:rPr lang="en-US" baseline="0" dirty="0" smtClean="0"/>
                        <a:t> </a:t>
                      </a:r>
                      <a:r>
                        <a:rPr lang="en-US" baseline="0" dirty="0" err="1" smtClean="0"/>
                        <a:t>উৎসব</a:t>
                      </a:r>
                      <a:r>
                        <a:rPr lang="en-US" baseline="0" dirty="0" smtClean="0"/>
                        <a:t> </a:t>
                      </a:r>
                      <a:r>
                        <a:rPr lang="en-US" baseline="0" dirty="0" err="1" smtClean="0"/>
                        <a:t>হয়</a:t>
                      </a:r>
                      <a:r>
                        <a:rPr lang="en-US" baseline="0" dirty="0" smtClean="0"/>
                        <a:t>। এ </a:t>
                      </a:r>
                      <a:r>
                        <a:rPr lang="en-US" baseline="0" dirty="0" err="1" smtClean="0"/>
                        <a:t>উৎসবে</a:t>
                      </a:r>
                      <a:r>
                        <a:rPr lang="en-US" baseline="0" dirty="0" smtClean="0"/>
                        <a:t> </a:t>
                      </a:r>
                      <a:r>
                        <a:rPr lang="en-US" baseline="0" dirty="0" err="1" smtClean="0"/>
                        <a:t>দুধ</a:t>
                      </a:r>
                      <a:r>
                        <a:rPr lang="en-US" baseline="0" dirty="0" smtClean="0"/>
                        <a:t>, </a:t>
                      </a:r>
                      <a:r>
                        <a:rPr lang="en-US" baseline="0" dirty="0" err="1" smtClean="0"/>
                        <a:t>গুড়</a:t>
                      </a:r>
                      <a:r>
                        <a:rPr lang="en-US" baseline="0" dirty="0" smtClean="0"/>
                        <a:t>, </a:t>
                      </a:r>
                      <a:r>
                        <a:rPr lang="en-US" baseline="0" dirty="0" err="1" smtClean="0"/>
                        <a:t>নারিকেলের</a:t>
                      </a:r>
                      <a:r>
                        <a:rPr lang="en-US" baseline="0" dirty="0" smtClean="0"/>
                        <a:t> </a:t>
                      </a:r>
                      <a:r>
                        <a:rPr lang="en-US" baseline="0" dirty="0" err="1" smtClean="0"/>
                        <a:t>সঙ্গে</a:t>
                      </a:r>
                      <a:r>
                        <a:rPr lang="en-US" baseline="0" dirty="0" smtClean="0"/>
                        <a:t> </a:t>
                      </a:r>
                      <a:r>
                        <a:rPr lang="en-US" baseline="0" dirty="0" err="1" smtClean="0"/>
                        <a:t>মিশিয়ে</a:t>
                      </a:r>
                      <a:r>
                        <a:rPr lang="en-US" baseline="0" dirty="0" smtClean="0"/>
                        <a:t> </a:t>
                      </a:r>
                      <a:r>
                        <a:rPr lang="en-US" baseline="0" dirty="0" err="1" smtClean="0"/>
                        <a:t>নতুন</a:t>
                      </a:r>
                      <a:r>
                        <a:rPr lang="en-US" baseline="0" dirty="0" smtClean="0"/>
                        <a:t> </a:t>
                      </a:r>
                      <a:r>
                        <a:rPr lang="en-US" baseline="0" dirty="0" err="1" smtClean="0"/>
                        <a:t>আতপচালের</a:t>
                      </a:r>
                      <a:r>
                        <a:rPr lang="en-US" baseline="0" dirty="0" smtClean="0"/>
                        <a:t> </a:t>
                      </a:r>
                      <a:r>
                        <a:rPr lang="en-US" baseline="0" dirty="0" err="1" smtClean="0"/>
                        <a:t>ভাত</a:t>
                      </a:r>
                      <a:r>
                        <a:rPr lang="en-US" baseline="0" dirty="0" smtClean="0"/>
                        <a:t> </a:t>
                      </a:r>
                      <a:r>
                        <a:rPr lang="en-US" baseline="0" dirty="0" err="1" smtClean="0"/>
                        <a:t>খাওয়া</a:t>
                      </a:r>
                      <a:r>
                        <a:rPr lang="en-US" baseline="0" dirty="0" smtClean="0"/>
                        <a:t> </a:t>
                      </a:r>
                      <a:r>
                        <a:rPr lang="en-US" baseline="0" dirty="0" err="1" smtClean="0"/>
                        <a:t>হয়</a:t>
                      </a:r>
                      <a:r>
                        <a:rPr lang="en-US" baseline="0" dirty="0" smtClean="0"/>
                        <a:t>।</a:t>
                      </a:r>
                      <a:endParaRPr lang="en-US" dirty="0"/>
                    </a:p>
                  </a:txBody>
                  <a:tcPr/>
                </a:tc>
              </a:tr>
            </a:tbl>
          </a:graphicData>
        </a:graphic>
      </p:graphicFrame>
    </p:spTree>
    <p:extLst>
      <p:ext uri="{BB962C8B-B14F-4D97-AF65-F5344CB8AC3E}">
        <p14:creationId xmlns:p14="http://schemas.microsoft.com/office/powerpoint/2010/main" val="74646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858000"/>
          </a:xfrm>
          <a:prstGeom prst="rect">
            <a:avLst/>
          </a:prstGeom>
          <a:blipFill>
            <a:blip r:embed="rId2"/>
            <a:tile tx="0" ty="0" sx="100000" sy="100000" flip="none" algn="tl"/>
          </a:blipFill>
        </p:spPr>
        <p:txBody>
          <a:bodyPr wrap="square" rtlCol="0">
            <a:spAutoFit/>
          </a:bodyPr>
          <a:lstStyle/>
          <a:p>
            <a:endParaRPr lang="en-US" dirty="0"/>
          </a:p>
        </p:txBody>
      </p:sp>
      <p:sp>
        <p:nvSpPr>
          <p:cNvPr id="5" name="TextBox 4"/>
          <p:cNvSpPr txBox="1"/>
          <p:nvPr/>
        </p:nvSpPr>
        <p:spPr>
          <a:xfrm>
            <a:off x="609600" y="795020"/>
            <a:ext cx="7924800" cy="5410200"/>
          </a:xfrm>
          <a:prstGeom prst="rect">
            <a:avLst/>
          </a:prstGeom>
          <a:solidFill>
            <a:schemeClr val="bg1"/>
          </a:solidFill>
        </p:spPr>
        <p:txBody>
          <a:bodyPr wrap="square" rtlCol="0">
            <a:spAutoFit/>
          </a:body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416458514"/>
              </p:ext>
            </p:extLst>
          </p:nvPr>
        </p:nvGraphicFramePr>
        <p:xfrm>
          <a:off x="914400" y="1183640"/>
          <a:ext cx="7391401" cy="4226560"/>
        </p:xfrm>
        <a:graphic>
          <a:graphicData uri="http://schemas.openxmlformats.org/drawingml/2006/table">
            <a:tbl>
              <a:tblPr firstRow="1" bandRow="1">
                <a:tableStyleId>{5940675A-B579-460E-94D1-54222C63F5DA}</a:tableStyleId>
              </a:tblPr>
              <a:tblGrid>
                <a:gridCol w="1570673"/>
                <a:gridCol w="5820728"/>
              </a:tblGrid>
              <a:tr h="1143250">
                <a:tc>
                  <a:txBody>
                    <a:bodyPr/>
                    <a:lstStyle/>
                    <a:p>
                      <a:r>
                        <a:rPr lang="en-US" sz="2000" dirty="0" err="1" smtClean="0"/>
                        <a:t>ধানসিঁড়ি</a:t>
                      </a:r>
                      <a:endParaRPr lang="en-US" sz="2000" dirty="0"/>
                    </a:p>
                  </a:txBody>
                  <a:tcPr/>
                </a:tc>
                <a:tc>
                  <a:txBody>
                    <a:bodyPr/>
                    <a:lstStyle/>
                    <a:p>
                      <a:r>
                        <a:rPr lang="en-US" sz="2000" dirty="0" err="1" smtClean="0"/>
                        <a:t>ঝালুকাঠি</a:t>
                      </a:r>
                      <a:r>
                        <a:rPr lang="en-US" sz="2000" dirty="0" smtClean="0"/>
                        <a:t> </a:t>
                      </a:r>
                      <a:r>
                        <a:rPr lang="en-US" sz="2000" dirty="0" err="1" smtClean="0"/>
                        <a:t>জেলায়</a:t>
                      </a:r>
                      <a:r>
                        <a:rPr lang="en-US" sz="2000" dirty="0" smtClean="0"/>
                        <a:t> </a:t>
                      </a:r>
                      <a:r>
                        <a:rPr lang="en-US" sz="2000" dirty="0" err="1" smtClean="0"/>
                        <a:t>ধানসিঁড়ি</a:t>
                      </a:r>
                      <a:r>
                        <a:rPr lang="en-US" sz="2000" baseline="0" dirty="0" smtClean="0"/>
                        <a:t> </a:t>
                      </a:r>
                      <a:r>
                        <a:rPr lang="en-US" sz="2000" baseline="0" dirty="0" err="1" smtClean="0"/>
                        <a:t>নামে</a:t>
                      </a:r>
                      <a:r>
                        <a:rPr lang="en-US" sz="2000" baseline="0" dirty="0" smtClean="0"/>
                        <a:t>  </a:t>
                      </a:r>
                      <a:r>
                        <a:rPr lang="en-US" sz="2000" baseline="0" dirty="0" err="1" smtClean="0"/>
                        <a:t>একটি</a:t>
                      </a:r>
                      <a:r>
                        <a:rPr lang="en-US" sz="2000" baseline="0" dirty="0" smtClean="0"/>
                        <a:t> </a:t>
                      </a:r>
                      <a:r>
                        <a:rPr lang="en-US" sz="2000" baseline="0" dirty="0" err="1" smtClean="0"/>
                        <a:t>নদী</a:t>
                      </a:r>
                      <a:r>
                        <a:rPr lang="en-US" sz="2000" baseline="0" dirty="0" smtClean="0"/>
                        <a:t> </a:t>
                      </a:r>
                      <a:r>
                        <a:rPr lang="en-US" sz="2000" baseline="0" dirty="0" err="1" smtClean="0"/>
                        <a:t>ছিল</a:t>
                      </a:r>
                      <a:r>
                        <a:rPr lang="en-US" sz="2000" baseline="0" dirty="0" smtClean="0"/>
                        <a:t>। </a:t>
                      </a:r>
                      <a:r>
                        <a:rPr lang="en-US" sz="2000" baseline="0" dirty="0" err="1" smtClean="0"/>
                        <a:t>এখন</a:t>
                      </a:r>
                      <a:r>
                        <a:rPr lang="en-US" sz="2000" baseline="0" dirty="0" smtClean="0"/>
                        <a:t> </a:t>
                      </a:r>
                      <a:r>
                        <a:rPr lang="en-US" sz="2000" baseline="0" dirty="0" err="1" smtClean="0"/>
                        <a:t>নদীটি</a:t>
                      </a:r>
                      <a:r>
                        <a:rPr lang="en-US" sz="2000" baseline="0" dirty="0" smtClean="0"/>
                        <a:t> </a:t>
                      </a:r>
                      <a:r>
                        <a:rPr lang="en-US" sz="2000" baseline="0" dirty="0" err="1" smtClean="0"/>
                        <a:t>মরে</a:t>
                      </a:r>
                      <a:r>
                        <a:rPr lang="en-US" sz="2000" baseline="0" dirty="0" smtClean="0"/>
                        <a:t> </a:t>
                      </a:r>
                      <a:r>
                        <a:rPr lang="en-US" sz="2000" baseline="0" dirty="0" err="1" smtClean="0"/>
                        <a:t>গেছে</a:t>
                      </a:r>
                      <a:r>
                        <a:rPr lang="en-US" sz="2000" baseline="0" dirty="0" smtClean="0"/>
                        <a:t>। </a:t>
                      </a:r>
                      <a:r>
                        <a:rPr lang="en-US" sz="2000" baseline="0" dirty="0" err="1" smtClean="0"/>
                        <a:t>কবি</a:t>
                      </a:r>
                      <a:r>
                        <a:rPr lang="en-US" sz="2000" baseline="0" dirty="0" smtClean="0"/>
                        <a:t> </a:t>
                      </a:r>
                      <a:r>
                        <a:rPr lang="en-US" sz="2000" baseline="0" dirty="0" err="1" smtClean="0"/>
                        <a:t>তাঁর</a:t>
                      </a:r>
                      <a:r>
                        <a:rPr lang="en-US" sz="2000" baseline="0" dirty="0" smtClean="0"/>
                        <a:t> </a:t>
                      </a:r>
                      <a:r>
                        <a:rPr lang="en-US" sz="2000" baseline="0" dirty="0" err="1" smtClean="0"/>
                        <a:t>কবিতায়</a:t>
                      </a:r>
                      <a:r>
                        <a:rPr lang="en-US" sz="2000" baseline="0" dirty="0" smtClean="0"/>
                        <a:t> এ </a:t>
                      </a:r>
                      <a:r>
                        <a:rPr lang="en-US" sz="2000" baseline="0" dirty="0" err="1" smtClean="0"/>
                        <a:t>নদীটির</a:t>
                      </a:r>
                      <a:r>
                        <a:rPr lang="en-US" sz="2000" baseline="0" dirty="0" smtClean="0"/>
                        <a:t> </a:t>
                      </a:r>
                      <a:r>
                        <a:rPr lang="en-US" sz="2000" baseline="0" dirty="0" err="1" smtClean="0"/>
                        <a:t>নাম</a:t>
                      </a:r>
                      <a:r>
                        <a:rPr lang="en-US" sz="2000" baseline="0" dirty="0" smtClean="0"/>
                        <a:t> </a:t>
                      </a:r>
                      <a:r>
                        <a:rPr lang="en-US" sz="2000" baseline="0" dirty="0" err="1" smtClean="0"/>
                        <a:t>ব্যবহার</a:t>
                      </a:r>
                      <a:r>
                        <a:rPr lang="en-US" sz="2000" baseline="0" dirty="0" smtClean="0"/>
                        <a:t> </a:t>
                      </a:r>
                      <a:r>
                        <a:rPr lang="en-US" sz="2000" baseline="0" dirty="0" err="1" smtClean="0"/>
                        <a:t>করেছেন</a:t>
                      </a:r>
                      <a:r>
                        <a:rPr lang="en-US" sz="2000" baseline="0" dirty="0" smtClean="0"/>
                        <a:t>। </a:t>
                      </a:r>
                      <a:endParaRPr lang="en-US" sz="2000" dirty="0"/>
                    </a:p>
                  </a:txBody>
                  <a:tcPr/>
                </a:tc>
              </a:tr>
              <a:tr h="796810">
                <a:tc>
                  <a:txBody>
                    <a:bodyPr/>
                    <a:lstStyle/>
                    <a:p>
                      <a:r>
                        <a:rPr lang="en-US" sz="2000" dirty="0" err="1" smtClean="0"/>
                        <a:t>রুপসা</a:t>
                      </a:r>
                      <a:endParaRPr lang="en-US" sz="2000" dirty="0"/>
                    </a:p>
                  </a:txBody>
                  <a:tcPr/>
                </a:tc>
                <a:tc>
                  <a:txBody>
                    <a:bodyPr/>
                    <a:lstStyle/>
                    <a:p>
                      <a:r>
                        <a:rPr lang="en-US" sz="2000" dirty="0" err="1" smtClean="0"/>
                        <a:t>খুলনা</a:t>
                      </a:r>
                      <a:r>
                        <a:rPr lang="en-US" sz="2000" dirty="0" smtClean="0"/>
                        <a:t> </a:t>
                      </a:r>
                      <a:r>
                        <a:rPr lang="en-US" sz="2000" dirty="0" err="1" smtClean="0"/>
                        <a:t>শহরের</a:t>
                      </a:r>
                      <a:r>
                        <a:rPr lang="en-US" sz="2000" dirty="0" smtClean="0"/>
                        <a:t> </a:t>
                      </a:r>
                      <a:r>
                        <a:rPr lang="en-US" sz="2000" dirty="0" err="1" smtClean="0"/>
                        <a:t>পাশ</a:t>
                      </a:r>
                      <a:r>
                        <a:rPr lang="en-US" sz="2000" dirty="0" smtClean="0"/>
                        <a:t> </a:t>
                      </a:r>
                      <a:r>
                        <a:rPr lang="en-US" sz="2000" dirty="0" err="1" smtClean="0"/>
                        <a:t>দিয়ে</a:t>
                      </a:r>
                      <a:r>
                        <a:rPr lang="en-US" sz="2000" dirty="0" smtClean="0"/>
                        <a:t> </a:t>
                      </a:r>
                      <a:r>
                        <a:rPr lang="en-US" sz="2000" dirty="0" err="1" smtClean="0"/>
                        <a:t>প্রবাহিত</a:t>
                      </a:r>
                      <a:r>
                        <a:rPr lang="en-US" sz="2000" dirty="0" smtClean="0"/>
                        <a:t> </a:t>
                      </a:r>
                      <a:r>
                        <a:rPr lang="en-US" sz="2000" dirty="0" err="1" smtClean="0"/>
                        <a:t>একটি</a:t>
                      </a:r>
                      <a:r>
                        <a:rPr lang="en-US" sz="2000" baseline="0" dirty="0" smtClean="0"/>
                        <a:t> </a:t>
                      </a:r>
                      <a:r>
                        <a:rPr lang="en-US" sz="2000" baseline="0" dirty="0" err="1" smtClean="0"/>
                        <a:t>নদীর</a:t>
                      </a:r>
                      <a:r>
                        <a:rPr lang="en-US" sz="2000" baseline="0" dirty="0" smtClean="0"/>
                        <a:t> </a:t>
                      </a:r>
                      <a:r>
                        <a:rPr lang="en-US" sz="2000" baseline="0" dirty="0" err="1" smtClean="0"/>
                        <a:t>নাম</a:t>
                      </a:r>
                      <a:r>
                        <a:rPr lang="en-US" sz="2000" baseline="0" dirty="0" smtClean="0"/>
                        <a:t>। এ </a:t>
                      </a:r>
                      <a:r>
                        <a:rPr lang="en-US" sz="2000" baseline="0" dirty="0" err="1" smtClean="0"/>
                        <a:t>নামে</a:t>
                      </a:r>
                      <a:r>
                        <a:rPr lang="en-US" sz="2000" baseline="0" dirty="0" smtClean="0"/>
                        <a:t> </a:t>
                      </a:r>
                      <a:r>
                        <a:rPr lang="en-US" sz="2000" baseline="0" dirty="0" err="1" smtClean="0"/>
                        <a:t>ঝালকাঠি</a:t>
                      </a:r>
                      <a:r>
                        <a:rPr lang="en-US" sz="2000" baseline="0" dirty="0" smtClean="0"/>
                        <a:t> </a:t>
                      </a:r>
                      <a:r>
                        <a:rPr lang="en-US" sz="2000" baseline="0" dirty="0" err="1" smtClean="0"/>
                        <a:t>জেলায়ও</a:t>
                      </a:r>
                      <a:r>
                        <a:rPr lang="en-US" sz="2000" baseline="0" dirty="0" smtClean="0"/>
                        <a:t> </a:t>
                      </a:r>
                      <a:r>
                        <a:rPr lang="en-US" sz="2000" baseline="0" dirty="0" err="1" smtClean="0"/>
                        <a:t>একটি</a:t>
                      </a:r>
                      <a:r>
                        <a:rPr lang="en-US" sz="2000" baseline="0" dirty="0" smtClean="0"/>
                        <a:t> </a:t>
                      </a:r>
                      <a:r>
                        <a:rPr lang="en-US" sz="2000" baseline="0" dirty="0" err="1" smtClean="0"/>
                        <a:t>নদী</a:t>
                      </a:r>
                      <a:r>
                        <a:rPr lang="en-US" sz="2000" baseline="0" dirty="0" smtClean="0"/>
                        <a:t> </a:t>
                      </a:r>
                      <a:r>
                        <a:rPr lang="en-US" sz="2000" baseline="0" dirty="0" err="1" smtClean="0"/>
                        <a:t>আছে</a:t>
                      </a:r>
                      <a:r>
                        <a:rPr lang="en-US" sz="2000" baseline="0" dirty="0" smtClean="0"/>
                        <a:t>। </a:t>
                      </a:r>
                      <a:endParaRPr lang="en-US" sz="2000" dirty="0"/>
                    </a:p>
                  </a:txBody>
                  <a:tcPr/>
                </a:tc>
              </a:tr>
              <a:tr h="1143250">
                <a:tc>
                  <a:txBody>
                    <a:bodyPr/>
                    <a:lstStyle/>
                    <a:p>
                      <a:r>
                        <a:rPr lang="en-US" sz="2000" dirty="0" err="1" smtClean="0"/>
                        <a:t>জলাঙ্গী</a:t>
                      </a:r>
                      <a:endParaRPr lang="en-US" sz="2000" dirty="0"/>
                    </a:p>
                  </a:txBody>
                  <a:tcPr/>
                </a:tc>
                <a:tc>
                  <a:txBody>
                    <a:bodyPr/>
                    <a:lstStyle/>
                    <a:p>
                      <a:r>
                        <a:rPr lang="en-US" sz="2000" dirty="0" err="1" smtClean="0"/>
                        <a:t>কবি</a:t>
                      </a:r>
                      <a:r>
                        <a:rPr lang="en-US" sz="2000" baseline="0" dirty="0" smtClean="0"/>
                        <a:t> </a:t>
                      </a:r>
                      <a:r>
                        <a:rPr lang="en-US" sz="2000" baseline="0" dirty="0" err="1" smtClean="0"/>
                        <a:t>এখানে</a:t>
                      </a:r>
                      <a:r>
                        <a:rPr lang="en-US" sz="2000" baseline="0" dirty="0" smtClean="0"/>
                        <a:t> </a:t>
                      </a:r>
                      <a:r>
                        <a:rPr lang="en-US" sz="2000" baseline="0" dirty="0" err="1" smtClean="0"/>
                        <a:t>নদীকে</a:t>
                      </a:r>
                      <a:r>
                        <a:rPr lang="en-US" sz="2000" baseline="0" dirty="0" smtClean="0"/>
                        <a:t> </a:t>
                      </a:r>
                      <a:r>
                        <a:rPr lang="en-US" sz="2000" baseline="0" dirty="0" err="1" smtClean="0"/>
                        <a:t>জলাঙ্গী</a:t>
                      </a:r>
                      <a:r>
                        <a:rPr lang="en-US" sz="2000" baseline="0" dirty="0" smtClean="0"/>
                        <a:t> (</a:t>
                      </a:r>
                      <a:r>
                        <a:rPr lang="en-US" sz="2000" baseline="0" dirty="0" err="1" smtClean="0"/>
                        <a:t>অর্থা</a:t>
                      </a:r>
                      <a:r>
                        <a:rPr lang="en-US" sz="2000" baseline="0" dirty="0" smtClean="0"/>
                        <a:t>ৎ </a:t>
                      </a:r>
                      <a:r>
                        <a:rPr lang="en-US" sz="2000" baseline="0" dirty="0" err="1" smtClean="0"/>
                        <a:t>জল</a:t>
                      </a:r>
                      <a:r>
                        <a:rPr lang="en-US" sz="2000" baseline="0" dirty="0" smtClean="0"/>
                        <a:t> </a:t>
                      </a:r>
                      <a:r>
                        <a:rPr lang="en-US" sz="2000" baseline="0" dirty="0" err="1" smtClean="0"/>
                        <a:t>যার</a:t>
                      </a:r>
                      <a:r>
                        <a:rPr lang="en-US" sz="2000" baseline="0" dirty="0" smtClean="0"/>
                        <a:t> </a:t>
                      </a:r>
                      <a:r>
                        <a:rPr lang="en-US" sz="2000" baseline="0" dirty="0" err="1" smtClean="0"/>
                        <a:t>অঙ্গে</a:t>
                      </a:r>
                      <a:r>
                        <a:rPr lang="en-US" sz="2000" baseline="0" dirty="0" smtClean="0"/>
                        <a:t>) </a:t>
                      </a:r>
                      <a:r>
                        <a:rPr lang="en-US" sz="2000" baseline="0" dirty="0" err="1" smtClean="0"/>
                        <a:t>নামে</a:t>
                      </a:r>
                      <a:r>
                        <a:rPr lang="en-US" sz="2000" baseline="0" dirty="0" smtClean="0"/>
                        <a:t> </a:t>
                      </a:r>
                      <a:r>
                        <a:rPr lang="en-US" sz="2000" baseline="0" dirty="0" err="1" smtClean="0"/>
                        <a:t>অভিহিত</a:t>
                      </a:r>
                      <a:r>
                        <a:rPr lang="en-US" sz="2000" baseline="0" dirty="0" smtClean="0"/>
                        <a:t> </a:t>
                      </a:r>
                      <a:r>
                        <a:rPr lang="en-US" sz="2000" baseline="0" dirty="0" err="1" smtClean="0"/>
                        <a:t>করেছেন</a:t>
                      </a:r>
                      <a:r>
                        <a:rPr lang="en-US" sz="2000" baseline="0" dirty="0" smtClean="0"/>
                        <a:t>। </a:t>
                      </a:r>
                      <a:r>
                        <a:rPr lang="en-US" sz="2000" baseline="0" dirty="0" err="1" smtClean="0"/>
                        <a:t>নদীমাতৃক</a:t>
                      </a:r>
                      <a:r>
                        <a:rPr lang="en-US" sz="2000" baseline="0" dirty="0" smtClean="0"/>
                        <a:t> </a:t>
                      </a:r>
                      <a:r>
                        <a:rPr lang="en-US" sz="2000" baseline="0" dirty="0" err="1" smtClean="0"/>
                        <a:t>বাংলাদেশকে</a:t>
                      </a:r>
                      <a:r>
                        <a:rPr lang="en-US" sz="2000" baseline="0" dirty="0" smtClean="0"/>
                        <a:t> </a:t>
                      </a:r>
                      <a:r>
                        <a:rPr lang="en-US" sz="2000" baseline="0" dirty="0" err="1" smtClean="0"/>
                        <a:t>কবি</a:t>
                      </a:r>
                      <a:r>
                        <a:rPr lang="en-US" sz="2000" baseline="0" dirty="0" smtClean="0"/>
                        <a:t> </a:t>
                      </a:r>
                      <a:r>
                        <a:rPr lang="en-US" sz="2000" baseline="0" dirty="0" err="1" smtClean="0"/>
                        <a:t>জলাঙ্গীর</a:t>
                      </a:r>
                      <a:r>
                        <a:rPr lang="en-US" sz="2000" baseline="0" dirty="0" smtClean="0"/>
                        <a:t> </a:t>
                      </a:r>
                      <a:r>
                        <a:rPr lang="en-US" sz="2000" baseline="0" dirty="0" err="1" smtClean="0"/>
                        <a:t>ঢেউয়ে</a:t>
                      </a:r>
                      <a:r>
                        <a:rPr lang="en-US" sz="2000" baseline="0" dirty="0" smtClean="0"/>
                        <a:t> </a:t>
                      </a:r>
                      <a:r>
                        <a:rPr lang="en-US" sz="2000" baseline="0" dirty="0" err="1" smtClean="0"/>
                        <a:t>ভেজা</a:t>
                      </a:r>
                      <a:r>
                        <a:rPr lang="en-US" sz="2000" baseline="0" dirty="0" smtClean="0"/>
                        <a:t> </a:t>
                      </a:r>
                      <a:r>
                        <a:rPr lang="en-US" sz="2000" baseline="0" dirty="0" err="1" smtClean="0"/>
                        <a:t>বাংলা</a:t>
                      </a:r>
                      <a:r>
                        <a:rPr lang="en-US" sz="2000" baseline="0" dirty="0" smtClean="0"/>
                        <a:t> </a:t>
                      </a:r>
                      <a:r>
                        <a:rPr lang="en-US" sz="2000" baseline="0" dirty="0" err="1" smtClean="0"/>
                        <a:t>বলেছেন</a:t>
                      </a:r>
                      <a:r>
                        <a:rPr lang="en-US" sz="2000" baseline="0" dirty="0" smtClean="0"/>
                        <a:t>। </a:t>
                      </a:r>
                      <a:endParaRPr lang="en-US" sz="2000" dirty="0"/>
                    </a:p>
                  </a:txBody>
                  <a:tcPr/>
                </a:tc>
              </a:tr>
              <a:tr h="1143250">
                <a:tc>
                  <a:txBody>
                    <a:bodyPr/>
                    <a:lstStyle/>
                    <a:p>
                      <a:r>
                        <a:rPr lang="en-US" sz="2000" dirty="0" err="1" smtClean="0"/>
                        <a:t>কার্তিকের</a:t>
                      </a:r>
                      <a:r>
                        <a:rPr lang="en-US" sz="2000" baseline="0" dirty="0" smtClean="0"/>
                        <a:t> </a:t>
                      </a:r>
                      <a:r>
                        <a:rPr lang="en-US" sz="2000" baseline="0" dirty="0" err="1" smtClean="0"/>
                        <a:t>নবান্নের</a:t>
                      </a:r>
                      <a:r>
                        <a:rPr lang="en-US" sz="2000" baseline="0" dirty="0" smtClean="0"/>
                        <a:t> </a:t>
                      </a:r>
                      <a:r>
                        <a:rPr lang="en-US" sz="2000" baseline="0" dirty="0" err="1" smtClean="0"/>
                        <a:t>দেশে</a:t>
                      </a:r>
                      <a:endParaRPr lang="en-US" sz="2000" dirty="0"/>
                    </a:p>
                  </a:txBody>
                  <a:tcPr/>
                </a:tc>
                <a:tc>
                  <a:txBody>
                    <a:bodyPr/>
                    <a:lstStyle/>
                    <a:p>
                      <a:r>
                        <a:rPr lang="en-US" sz="2000" dirty="0" err="1" smtClean="0"/>
                        <a:t>কবি</a:t>
                      </a:r>
                      <a:r>
                        <a:rPr lang="en-US" sz="2000" dirty="0" smtClean="0"/>
                        <a:t> </a:t>
                      </a:r>
                      <a:r>
                        <a:rPr lang="en-US" sz="2000" dirty="0" err="1" smtClean="0"/>
                        <a:t>নিজের</a:t>
                      </a:r>
                      <a:r>
                        <a:rPr lang="en-US" sz="2000" dirty="0" smtClean="0"/>
                        <a:t> </a:t>
                      </a:r>
                      <a:r>
                        <a:rPr lang="en-US" sz="2000" dirty="0" err="1" smtClean="0"/>
                        <a:t>জন্মভূমি</a:t>
                      </a:r>
                      <a:r>
                        <a:rPr lang="en-US" sz="2000" dirty="0" smtClean="0"/>
                        <a:t> </a:t>
                      </a:r>
                      <a:r>
                        <a:rPr lang="en-US" sz="2000" dirty="0" err="1" smtClean="0"/>
                        <a:t>বাংলাদেশকে</a:t>
                      </a:r>
                      <a:r>
                        <a:rPr lang="en-US" sz="2000" baseline="0" dirty="0" smtClean="0"/>
                        <a:t> </a:t>
                      </a:r>
                      <a:r>
                        <a:rPr lang="en-US" sz="2000" baseline="0" dirty="0" err="1" smtClean="0"/>
                        <a:t>নবান্নের</a:t>
                      </a:r>
                      <a:r>
                        <a:rPr lang="en-US" sz="2000" baseline="0" dirty="0" smtClean="0"/>
                        <a:t> </a:t>
                      </a:r>
                      <a:r>
                        <a:rPr lang="en-US" sz="2000" baseline="0" dirty="0" err="1" smtClean="0"/>
                        <a:t>দেশ</a:t>
                      </a:r>
                      <a:r>
                        <a:rPr lang="en-US" sz="2000" baseline="0" dirty="0" smtClean="0"/>
                        <a:t> </a:t>
                      </a:r>
                      <a:r>
                        <a:rPr lang="en-US" sz="2000" baseline="0" dirty="0" err="1" smtClean="0"/>
                        <a:t>বলেছেন</a:t>
                      </a:r>
                      <a:r>
                        <a:rPr lang="en-US" sz="2000" baseline="0" dirty="0" smtClean="0"/>
                        <a:t>। </a:t>
                      </a:r>
                      <a:r>
                        <a:rPr lang="en-US" sz="2000" baseline="0" dirty="0" err="1" smtClean="0"/>
                        <a:t>নবান্ন</a:t>
                      </a:r>
                      <a:r>
                        <a:rPr lang="en-US" sz="2000" baseline="0" dirty="0" smtClean="0"/>
                        <a:t> </a:t>
                      </a:r>
                      <a:r>
                        <a:rPr lang="en-US" sz="2000" baseline="0" dirty="0" err="1" smtClean="0"/>
                        <a:t>অর্থ</a:t>
                      </a:r>
                      <a:r>
                        <a:rPr lang="en-US" sz="2000" baseline="0" dirty="0" smtClean="0"/>
                        <a:t> </a:t>
                      </a:r>
                      <a:r>
                        <a:rPr lang="en-US" sz="2000" baseline="0" dirty="0" err="1" smtClean="0"/>
                        <a:t>নতুন</a:t>
                      </a:r>
                      <a:r>
                        <a:rPr lang="en-US" sz="2000" baseline="0" dirty="0" smtClean="0"/>
                        <a:t> </a:t>
                      </a:r>
                      <a:r>
                        <a:rPr lang="en-US" sz="2000" baseline="0" dirty="0" err="1" smtClean="0"/>
                        <a:t>ভাত</a:t>
                      </a:r>
                      <a:r>
                        <a:rPr lang="en-US" sz="2000" baseline="0" dirty="0" smtClean="0"/>
                        <a:t>। </a:t>
                      </a:r>
                      <a:r>
                        <a:rPr lang="en-US" sz="2000" baseline="0" dirty="0" err="1" smtClean="0"/>
                        <a:t>কার্তিক</a:t>
                      </a:r>
                      <a:r>
                        <a:rPr lang="en-US" sz="2000" baseline="0" dirty="0" smtClean="0"/>
                        <a:t> </a:t>
                      </a:r>
                      <a:r>
                        <a:rPr lang="en-US" sz="2000" baseline="0" dirty="0" err="1" smtClean="0"/>
                        <a:t>মাসে</a:t>
                      </a:r>
                      <a:r>
                        <a:rPr lang="en-US" sz="2000" baseline="0" dirty="0" smtClean="0"/>
                        <a:t> </a:t>
                      </a:r>
                      <a:r>
                        <a:rPr lang="en-US" sz="2000" baseline="0" dirty="0" err="1" smtClean="0"/>
                        <a:t>ঘরে</a:t>
                      </a:r>
                      <a:r>
                        <a:rPr lang="en-US" sz="2000" baseline="0" dirty="0" smtClean="0"/>
                        <a:t> </a:t>
                      </a:r>
                      <a:r>
                        <a:rPr lang="en-US" sz="2000" baseline="0" dirty="0" err="1" smtClean="0"/>
                        <a:t>নতুন</a:t>
                      </a:r>
                      <a:r>
                        <a:rPr lang="en-US" sz="2000" baseline="0" dirty="0" smtClean="0"/>
                        <a:t> </a:t>
                      </a:r>
                      <a:r>
                        <a:rPr lang="en-US" sz="2000" baseline="0" dirty="0" err="1" smtClean="0"/>
                        <a:t>ধান</a:t>
                      </a:r>
                      <a:r>
                        <a:rPr lang="en-US" sz="2000" baseline="0" dirty="0" smtClean="0"/>
                        <a:t> </a:t>
                      </a:r>
                      <a:r>
                        <a:rPr lang="en-US" sz="2000" baseline="0" dirty="0" err="1" smtClean="0"/>
                        <a:t>তুলে</a:t>
                      </a:r>
                      <a:r>
                        <a:rPr lang="en-US" sz="2000" baseline="0" dirty="0" smtClean="0"/>
                        <a:t> </a:t>
                      </a:r>
                      <a:r>
                        <a:rPr lang="en-US" sz="2000" baseline="0" dirty="0" err="1" smtClean="0"/>
                        <a:t>কৃষকেরা</a:t>
                      </a:r>
                      <a:r>
                        <a:rPr lang="en-US" sz="2000" baseline="0" dirty="0" smtClean="0"/>
                        <a:t> </a:t>
                      </a:r>
                      <a:r>
                        <a:rPr lang="en-US" sz="2000" baseline="0" dirty="0" err="1" smtClean="0"/>
                        <a:t>নবান্ন</a:t>
                      </a:r>
                      <a:r>
                        <a:rPr lang="en-US" sz="2000" baseline="0" dirty="0" smtClean="0"/>
                        <a:t> </a:t>
                      </a:r>
                      <a:r>
                        <a:rPr lang="en-US" sz="2000" baseline="0" dirty="0" err="1" smtClean="0"/>
                        <a:t>উৎসবে</a:t>
                      </a:r>
                      <a:r>
                        <a:rPr lang="en-US" sz="2000" baseline="0" dirty="0" smtClean="0"/>
                        <a:t> </a:t>
                      </a:r>
                      <a:r>
                        <a:rPr lang="en-US" sz="2000" baseline="0" dirty="0" err="1" smtClean="0"/>
                        <a:t>মেতে</a:t>
                      </a:r>
                      <a:r>
                        <a:rPr lang="en-US" sz="2000" baseline="0" dirty="0" smtClean="0"/>
                        <a:t> </a:t>
                      </a:r>
                      <a:r>
                        <a:rPr lang="en-US" sz="2000" baseline="0" dirty="0" err="1" smtClean="0"/>
                        <a:t>ওঠে</a:t>
                      </a:r>
                      <a:r>
                        <a:rPr lang="en-US" sz="2000" baseline="0" dirty="0" smtClean="0"/>
                        <a:t>।</a:t>
                      </a:r>
                      <a:endParaRPr lang="en-US" sz="2000" dirty="0"/>
                    </a:p>
                  </a:txBody>
                  <a:tcPr/>
                </a:tc>
              </a:tr>
            </a:tbl>
          </a:graphicData>
        </a:graphic>
      </p:graphicFrame>
    </p:spTree>
    <p:extLst>
      <p:ext uri="{BB962C8B-B14F-4D97-AF65-F5344CB8AC3E}">
        <p14:creationId xmlns:p14="http://schemas.microsoft.com/office/powerpoint/2010/main" val="583952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858000"/>
          </a:xfrm>
          <a:prstGeom prst="rect">
            <a:avLst/>
          </a:prstGeom>
          <a:blipFill>
            <a:blip r:embed="rId2"/>
            <a:tile tx="0" ty="0" sx="100000" sy="100000" flip="none" algn="tl"/>
          </a:blipFill>
        </p:spPr>
        <p:txBody>
          <a:bodyPr wrap="square" rtlCol="0">
            <a:spAutoFit/>
          </a:bodyPr>
          <a:lstStyle/>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638300"/>
            <a:ext cx="2633382" cy="3581400"/>
          </a:xfrm>
          <a:prstGeom prst="rect">
            <a:avLst/>
          </a:prstGeom>
          <a:ln w="228600" cap="sq" cmpd="thickThin">
            <a:solidFill>
              <a:srgbClr val="000000"/>
            </a:solidFill>
            <a:prstDash val="solid"/>
            <a:miter lim="800000"/>
          </a:ln>
          <a:effectLst>
            <a:innerShdw blurRad="76200">
              <a:srgbClr val="000000"/>
            </a:innerShdw>
          </a:effectLst>
        </p:spPr>
      </p:pic>
      <p:sp>
        <p:nvSpPr>
          <p:cNvPr id="7" name="TextBox 6"/>
          <p:cNvSpPr txBox="1"/>
          <p:nvPr/>
        </p:nvSpPr>
        <p:spPr>
          <a:xfrm>
            <a:off x="4496619" y="1981200"/>
            <a:ext cx="3962400" cy="2616101"/>
          </a:xfrm>
          <a:prstGeom prst="rect">
            <a:avLst/>
          </a:prstGeom>
          <a:solidFill>
            <a:schemeClr val="bg1"/>
          </a:solidFill>
          <a:ln w="28575">
            <a:solidFill>
              <a:schemeClr val="tx1"/>
            </a:solidFill>
          </a:ln>
        </p:spPr>
        <p:txBody>
          <a:bodyPr wrap="square" rtlCol="0">
            <a:spAutoFit/>
          </a:bodyPr>
          <a:lstStyle/>
          <a:p>
            <a:r>
              <a:rPr lang="en-US" sz="4400" dirty="0" err="1" smtClean="0">
                <a:solidFill>
                  <a:srgbClr val="C00000"/>
                </a:solidFill>
                <a:latin typeface="NikoshBAN" panose="02000000000000000000" pitchFamily="2" charset="0"/>
                <a:cs typeface="NikoshBAN" panose="02000000000000000000" pitchFamily="2" charset="0"/>
              </a:rPr>
              <a:t>আবার</a:t>
            </a:r>
            <a:r>
              <a:rPr lang="en-US" sz="4400" dirty="0" smtClean="0">
                <a:solidFill>
                  <a:srgbClr val="C00000"/>
                </a:solidFill>
                <a:latin typeface="NikoshBAN" panose="02000000000000000000" pitchFamily="2" charset="0"/>
                <a:cs typeface="NikoshBAN" panose="02000000000000000000" pitchFamily="2" charset="0"/>
              </a:rPr>
              <a:t> </a:t>
            </a:r>
            <a:r>
              <a:rPr lang="en-US" sz="4400" dirty="0" err="1" smtClean="0">
                <a:solidFill>
                  <a:srgbClr val="C00000"/>
                </a:solidFill>
                <a:latin typeface="NikoshBAN" panose="02000000000000000000" pitchFamily="2" charset="0"/>
                <a:cs typeface="NikoshBAN" panose="02000000000000000000" pitchFamily="2" charset="0"/>
              </a:rPr>
              <a:t>আসিব</a:t>
            </a:r>
            <a:r>
              <a:rPr lang="en-US" sz="4400" dirty="0" smtClean="0">
                <a:solidFill>
                  <a:srgbClr val="C00000"/>
                </a:solidFill>
                <a:latin typeface="NikoshBAN" panose="02000000000000000000" pitchFamily="2" charset="0"/>
                <a:cs typeface="NikoshBAN" panose="02000000000000000000" pitchFamily="2" charset="0"/>
              </a:rPr>
              <a:t> </a:t>
            </a:r>
            <a:r>
              <a:rPr lang="en-US" sz="4400" dirty="0" err="1" smtClean="0">
                <a:solidFill>
                  <a:srgbClr val="C00000"/>
                </a:solidFill>
                <a:latin typeface="NikoshBAN" panose="02000000000000000000" pitchFamily="2" charset="0"/>
                <a:cs typeface="NikoshBAN" panose="02000000000000000000" pitchFamily="2" charset="0"/>
              </a:rPr>
              <a:t>ফিরে</a:t>
            </a:r>
            <a:endParaRPr lang="en-US" sz="4400" dirty="0" smtClean="0">
              <a:solidFill>
                <a:srgbClr val="C00000"/>
              </a:solidFill>
              <a:latin typeface="NikoshBAN" panose="02000000000000000000" pitchFamily="2" charset="0"/>
              <a:cs typeface="NikoshBAN" panose="02000000000000000000" pitchFamily="2" charset="0"/>
            </a:endParaRPr>
          </a:p>
          <a:p>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জীবনানন্দ</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দাশ</a:t>
            </a:r>
            <a:endParaRPr lang="en-US" sz="3600" dirty="0" smtClean="0">
              <a:latin typeface="NikoshBAN" panose="02000000000000000000" pitchFamily="2" charset="0"/>
              <a:cs typeface="NikoshBAN" panose="02000000000000000000" pitchFamily="2" charset="0"/>
            </a:endParaRPr>
          </a:p>
          <a:p>
            <a:r>
              <a:rPr lang="en-US" sz="2800" dirty="0" err="1" smtClean="0">
                <a:latin typeface="NikoshBAN" panose="02000000000000000000" pitchFamily="2" charset="0"/>
                <a:cs typeface="NikoshBAN" panose="02000000000000000000" pitchFamily="2" charset="0"/>
              </a:rPr>
              <a:t>জন্মঃ</a:t>
            </a:r>
            <a:r>
              <a:rPr lang="en-US" sz="2800" dirty="0" smtClean="0">
                <a:latin typeface="NikoshBAN" panose="02000000000000000000" pitchFamily="2" charset="0"/>
                <a:cs typeface="NikoshBAN" panose="02000000000000000000" pitchFamily="2" charset="0"/>
              </a:rPr>
              <a:t> ১৮৯৯ </a:t>
            </a:r>
            <a:r>
              <a:rPr lang="en-US" sz="2800" dirty="0" err="1" smtClean="0">
                <a:latin typeface="NikoshBAN" panose="02000000000000000000" pitchFamily="2" charset="0"/>
                <a:cs typeface="NikoshBAN" panose="02000000000000000000" pitchFamily="2" charset="0"/>
              </a:rPr>
              <a:t>সালে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বরিশাল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শহরে</a:t>
            </a:r>
            <a:r>
              <a:rPr lang="en-US" sz="2800" dirty="0" smtClean="0">
                <a:latin typeface="NikoshBAN" panose="02000000000000000000" pitchFamily="2" charset="0"/>
                <a:cs typeface="NikoshBAN" panose="02000000000000000000" pitchFamily="2" charset="0"/>
              </a:rPr>
              <a:t>।</a:t>
            </a:r>
          </a:p>
          <a:p>
            <a:r>
              <a:rPr lang="en-US" sz="2800" dirty="0" err="1" smtClean="0">
                <a:latin typeface="NikoshBAN" panose="02000000000000000000" pitchFamily="2" charset="0"/>
                <a:cs typeface="NikoshBAN" panose="02000000000000000000" pitchFamily="2" charset="0"/>
              </a:rPr>
              <a:t>মৃত্যুঃ</a:t>
            </a:r>
            <a:r>
              <a:rPr lang="en-US" sz="2800" dirty="0" smtClean="0">
                <a:latin typeface="NikoshBAN" panose="02000000000000000000" pitchFamily="2" charset="0"/>
                <a:cs typeface="NikoshBAN" panose="02000000000000000000" pitchFamily="2" charset="0"/>
              </a:rPr>
              <a:t> ১৯৫৪ </a:t>
            </a:r>
            <a:r>
              <a:rPr lang="en-US" sz="2800" dirty="0" err="1" smtClean="0">
                <a:latin typeface="NikoshBAN" panose="02000000000000000000" pitchFamily="2" charset="0"/>
                <a:cs typeface="NikoshBAN" panose="02000000000000000000" pitchFamily="2" charset="0"/>
              </a:rPr>
              <a:t>সালে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কলকাতায়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ট্রাম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দুর্ঘটনায়</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71604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533400"/>
            <a:ext cx="8541099" cy="5181600"/>
          </a:xfrm>
          <a:prstGeom prst="rect">
            <a:avLst/>
          </a:prstGeom>
        </p:spPr>
      </p:pic>
    </p:spTree>
    <p:extLst>
      <p:ext uri="{BB962C8B-B14F-4D97-AF65-F5344CB8AC3E}">
        <p14:creationId xmlns:p14="http://schemas.microsoft.com/office/powerpoint/2010/main" val="2134696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553200"/>
          </a:xfrm>
          <a:prstGeom prst="rect">
            <a:avLst/>
          </a:prstGeom>
          <a:blipFill>
            <a:blip r:embed="rId2"/>
            <a:tile tx="0" ty="0" sx="100000" sy="100000" flip="none" algn="tl"/>
          </a:blipFill>
        </p:spPr>
        <p:txBody>
          <a:bodyPr wrap="square" rtlCol="0">
            <a:spAutoFit/>
          </a:bodyPr>
          <a:lstStyle/>
          <a:p>
            <a:endParaRPr lang="en-US" sz="2400" dirty="0"/>
          </a:p>
        </p:txBody>
      </p:sp>
      <p:sp>
        <p:nvSpPr>
          <p:cNvPr id="3" name="TextBox 2"/>
          <p:cNvSpPr txBox="1"/>
          <p:nvPr/>
        </p:nvSpPr>
        <p:spPr>
          <a:xfrm>
            <a:off x="457200" y="1219200"/>
            <a:ext cx="8458200" cy="3970318"/>
          </a:xfrm>
          <a:prstGeom prst="rect">
            <a:avLst/>
          </a:prstGeom>
          <a:solidFill>
            <a:schemeClr val="bg1"/>
          </a:solidFill>
        </p:spPr>
        <p:txBody>
          <a:bodyPr wrap="square" rtlCol="0">
            <a:spAutoFit/>
          </a:bodyPr>
          <a:lstStyle/>
          <a:p>
            <a:r>
              <a:rPr lang="as-IN" sz="2800" dirty="0"/>
              <a:t>আবার আসিব ফিরে ধানসিঁড়িটির তীরে-এই বাংলায়</a:t>
            </a:r>
          </a:p>
          <a:p>
            <a:r>
              <a:rPr lang="as-IN" sz="2800" dirty="0"/>
              <a:t>হয়তো মানুষ নয়-হয়তো বা শঙ্খচিল শালিকের বেশে</a:t>
            </a:r>
            <a:r>
              <a:rPr lang="as-IN" sz="2800" dirty="0" smtClean="0"/>
              <a:t>;</a:t>
            </a:r>
            <a:endParaRPr lang="en-US" sz="2800" dirty="0" smtClean="0"/>
          </a:p>
          <a:p>
            <a:endParaRPr lang="as-IN" sz="2800" dirty="0"/>
          </a:p>
          <a:p>
            <a:r>
              <a:rPr lang="as-IN" sz="2800" dirty="0"/>
              <a:t>হয়তো ভোরের কাক হয়ে এই কার্তিকের নবান্নের দেশে</a:t>
            </a:r>
          </a:p>
          <a:p>
            <a:r>
              <a:rPr lang="as-IN" sz="2800" dirty="0"/>
              <a:t>কুয়াশার বুকে ভেসে একদিন আসিব এ কাঁঠাল-ছায়ায়</a:t>
            </a:r>
            <a:r>
              <a:rPr lang="as-IN" sz="2800" dirty="0" smtClean="0"/>
              <a:t>;</a:t>
            </a:r>
            <a:endParaRPr lang="en-US" sz="2800" dirty="0" smtClean="0"/>
          </a:p>
          <a:p>
            <a:endParaRPr lang="as-IN" sz="2800" dirty="0"/>
          </a:p>
          <a:p>
            <a:r>
              <a:rPr lang="as-IN" sz="2800" dirty="0"/>
              <a:t>হয়তো বা হাঁস হবো-কিশোরীর ঘুঙুর রহিবে লাল পায়,</a:t>
            </a:r>
          </a:p>
          <a:p>
            <a:r>
              <a:rPr lang="as-IN" sz="2800" dirty="0"/>
              <a:t>সারাদিন কেটে যাবে কলমির গন্ধভরা জলে ভেসে ভেসে;</a:t>
            </a:r>
          </a:p>
          <a:p>
            <a:r>
              <a:rPr lang="as-IN" sz="2800" dirty="0"/>
              <a:t>আবার আসিব আমি বাংলার নদী মাঠ খেত </a:t>
            </a:r>
            <a:r>
              <a:rPr lang="as-IN" sz="2800" dirty="0" smtClean="0"/>
              <a:t>ভালোবেসে</a:t>
            </a:r>
            <a:endParaRPr lang="as-IN" sz="2800" dirty="0"/>
          </a:p>
        </p:txBody>
      </p:sp>
    </p:spTree>
    <p:extLst>
      <p:ext uri="{BB962C8B-B14F-4D97-AF65-F5344CB8AC3E}">
        <p14:creationId xmlns:p14="http://schemas.microsoft.com/office/powerpoint/2010/main" val="1256229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590</TotalTime>
  <Words>595</Words>
  <Application>Microsoft Office PowerPoint</Application>
  <PresentationFormat>On-screen Show (4:3)</PresentationFormat>
  <Paragraphs>65</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NikoshBAN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BIKROY GURU</cp:lastModifiedBy>
  <cp:revision>146</cp:revision>
  <dcterms:created xsi:type="dcterms:W3CDTF">2006-08-16T00:00:00Z</dcterms:created>
  <dcterms:modified xsi:type="dcterms:W3CDTF">2020-10-07T18:40:21Z</dcterms:modified>
</cp:coreProperties>
</file>