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7" r:id="rId2"/>
    <p:sldId id="258" r:id="rId3"/>
    <p:sldId id="265" r:id="rId4"/>
    <p:sldId id="266" r:id="rId5"/>
    <p:sldId id="267" r:id="rId6"/>
    <p:sldId id="268" r:id="rId7"/>
    <p:sldId id="269" r:id="rId8"/>
    <p:sldId id="259" r:id="rId9"/>
    <p:sldId id="284" r:id="rId10"/>
    <p:sldId id="270" r:id="rId11"/>
    <p:sldId id="271" r:id="rId12"/>
    <p:sldId id="275" r:id="rId13"/>
    <p:sldId id="276" r:id="rId14"/>
    <p:sldId id="277" r:id="rId15"/>
    <p:sldId id="279" r:id="rId16"/>
    <p:sldId id="281" r:id="rId17"/>
    <p:sldId id="283" r:id="rId18"/>
    <p:sldId id="280" r:id="rId19"/>
    <p:sldId id="261" r:id="rId20"/>
    <p:sldId id="262" r:id="rId21"/>
    <p:sldId id="263" r:id="rId22"/>
    <p:sldId id="264" r:id="rId23"/>
  </p:sldIdLst>
  <p:sldSz cx="12161838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3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50" y="-90"/>
      </p:cViewPr>
      <p:guideLst>
        <p:guide orient="horz" pos="2160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7453D8-E36E-4767-9AAE-3BA6BF4E2084}" type="datetimeFigureOut">
              <a:rPr lang="en-US" smtClean="0"/>
              <a:t>3/21/2018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8938" y="685800"/>
            <a:ext cx="60801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29FA851-6A32-4583-A2D2-C87CEE9E1B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053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8938" y="685800"/>
            <a:ext cx="6080125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97534A-E66C-4830-AABB-F2E34F5444C7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1511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2138" y="2130428"/>
            <a:ext cx="10337562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4277" y="3886200"/>
            <a:ext cx="8513287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0656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47252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7332" y="274641"/>
            <a:ext cx="2736414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8092" y="274641"/>
            <a:ext cx="8006543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5392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98648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0702" y="4406903"/>
            <a:ext cx="10337562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0702" y="2906713"/>
            <a:ext cx="10337562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4822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8092" y="1600203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2268" y="1600203"/>
            <a:ext cx="5371478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207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3" y="1535113"/>
            <a:ext cx="537359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8093" y="2174875"/>
            <a:ext cx="537359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8047" y="1535113"/>
            <a:ext cx="5375701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8047" y="2174875"/>
            <a:ext cx="5375701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963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1776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81623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8094" y="273050"/>
            <a:ext cx="4001161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4941" y="273053"/>
            <a:ext cx="679880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094" y="1435103"/>
            <a:ext cx="4001161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5792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3805" y="4800600"/>
            <a:ext cx="7297103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3805" y="612775"/>
            <a:ext cx="7297103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3805" y="5367338"/>
            <a:ext cx="7297103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4872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8092" y="274638"/>
            <a:ext cx="1094565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8092" y="1600203"/>
            <a:ext cx="10945654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8092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FA58B4-6B69-457F-B77A-82AEF551D89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3/21/2018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55296" y="6356353"/>
            <a:ext cx="38512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15984" y="6356353"/>
            <a:ext cx="28377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0DECAF-CA8D-4D26-AFCB-3ADD8976D83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0272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png"/><Relationship Id="rId4" Type="http://schemas.openxmlformats.org/officeDocument/2006/relationships/image" Target="../media/image5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2.png"/><Relationship Id="rId4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microsoft.com/office/2007/relationships/hdphoto" Target="../media/hdphoto2.wdp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6.png"/><Relationship Id="rId7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6.png"/><Relationship Id="rId7" Type="http://schemas.openxmlformats.org/officeDocument/2006/relationships/image" Target="../media/image28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6.png"/><Relationship Id="rId7" Type="http://schemas.openxmlformats.org/officeDocument/2006/relationships/image" Target="../media/image34.png"/><Relationship Id="rId12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38.png"/><Relationship Id="rId5" Type="http://schemas.openxmlformats.org/officeDocument/2006/relationships/image" Target="../media/image32.png"/><Relationship Id="rId10" Type="http://schemas.openxmlformats.org/officeDocument/2006/relationships/image" Target="../media/image37.png"/><Relationship Id="rId4" Type="http://schemas.openxmlformats.org/officeDocument/2006/relationships/image" Target="../media/image31.png"/><Relationship Id="rId9" Type="http://schemas.openxmlformats.org/officeDocument/2006/relationships/image" Target="../media/image36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05397" y="685800"/>
            <a:ext cx="11351049" cy="5562600"/>
          </a:xfrm>
          <a:prstGeom prst="ellipse">
            <a:avLst/>
          </a:prstGeom>
          <a:blipFill>
            <a:blip r:embed="rId3"/>
            <a:tile tx="0" ty="0" sx="100000" sy="100000" flip="none" algn="tl"/>
          </a:blipFill>
          <a:ln w="327025"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0" y="0"/>
            <a:ext cx="12161838" cy="6858000"/>
          </a:xfrm>
          <a:prstGeom prst="rect">
            <a:avLst/>
          </a:prstGeom>
          <a:noFill/>
          <a:ln w="327025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30" name="Picture 6" descr="C:\Users\MD NAZRUL ISLAM\Desktop\4415324qwe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495599" y="2450677"/>
            <a:ext cx="1143000" cy="15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C:\Users\MD NAZRUL ISLAM\Desktop\4415324qwe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8334" y="2639292"/>
            <a:ext cx="152023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6" descr="C:\Users\MD NAZRUL ISLAM\Desktop\4415324qwe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5541666" y="2530342"/>
            <a:ext cx="1143000" cy="15202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6" descr="C:\Users\MD NAZRUL ISLAM\Desktop\4415324qwedf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371480" y="2667000"/>
            <a:ext cx="1520230" cy="114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918681" y="5653673"/>
            <a:ext cx="3040460" cy="1015663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en-US" sz="60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4" name="Rectangle 3"/>
          <p:cNvSpPr/>
          <p:nvPr/>
        </p:nvSpPr>
        <p:spPr>
          <a:xfrm>
            <a:off x="386968" y="304805"/>
            <a:ext cx="3034333" cy="10156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আজকের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086090" y="177973"/>
            <a:ext cx="1863839" cy="10156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ক্লাসে</a:t>
            </a:r>
            <a:endParaRPr lang="en-US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84" y="5653672"/>
            <a:ext cx="2812599" cy="1015663"/>
          </a:xfrm>
          <a:prstGeom prst="rect">
            <a:avLst/>
          </a:prstGeom>
        </p:spPr>
        <p:txBody>
          <a:bodyPr wrap="none">
            <a:prstTxWarp prst="textWave1">
              <a:avLst/>
            </a:prstTxWarp>
            <a:spAutoFit/>
          </a:bodyPr>
          <a:lstStyle/>
          <a:p>
            <a:r>
              <a:rPr lang="en-US" sz="60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সবাইকে</a:t>
            </a:r>
            <a:endParaRPr lang="en-US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AutoShape 2" descr="Image result for lcd tv"/>
          <p:cNvSpPr>
            <a:spLocks noChangeAspect="1" noChangeArrowheads="1"/>
          </p:cNvSpPr>
          <p:nvPr/>
        </p:nvSpPr>
        <p:spPr bwMode="auto">
          <a:xfrm>
            <a:off x="155576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20" y="152400"/>
            <a:ext cx="11887200" cy="6630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536575" y="381000"/>
            <a:ext cx="6079300" cy="5542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688065" y="381000"/>
            <a:ext cx="5955455" cy="55423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8" name="Picture 4" descr="C:\Users\MD NAZRUL ISLAM\Desktop\images2345yu345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560625">
            <a:off x="12686693" y="6954104"/>
            <a:ext cx="228997" cy="1028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13214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6681E-6 0.02196 L -0.27048 -0.1666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3531" y="-94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" presetClass="exit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432 -0.00973 L -0.42477 -0.34468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22" y="-16759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8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out)">
                                      <p:cBhvr>
                                        <p:cTn id="2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083 0.00556 L 0.4125 0.41505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83" y="20463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858 -0.0044 L 0.4202 -0.3544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75" y="-17500"/>
                                    </p:animMotion>
                                  </p:childTnLst>
                                </p:cTn>
                              </p:par>
                              <p:par>
                                <p:cTn id="3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0.01111 L -0.41927 0.40903 " pathEditMode="relative" rAng="0" ptsTypes="AA">
                                      <p:cBhvr>
                                        <p:cTn id="33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972" y="20995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0.02592 L 0.025 0.39259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" y="18333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35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743 0.0125 L -0.50347 0.41111 " pathEditMode="relative" rAng="0" ptsTypes="AA">
                                      <p:cBhvr>
                                        <p:cTn id="3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45" y="19931"/>
                                    </p:animMotion>
                                  </p:childTnLst>
                                </p:cTn>
                              </p:par>
                              <p:par>
                                <p:cTn id="38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833 3.7037E-7 L 0.49166 -0.38727 " pathEditMode="relative" rAng="0" ptsTypes="AA">
                                      <p:cBhvr>
                                        <p:cTn id="3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4167" y="-19375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64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667 -0.00949 L -0.01666 -0.37454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67" y="-1826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 animBg="1"/>
      <p:bldP spid="1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871119" y="490330"/>
            <a:ext cx="4114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থ্রেড কাকে বলে?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42119" y="1224720"/>
            <a:ext cx="11201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বেলানাকৃতি বা মোচাকাকৃতি বস্তুর বাহিরে বা ভিতরের পৃষ্ঠে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একই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রকম আকৃতি  বিশিষ্ট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শিরা যদি এরুপ ভাবে জড়ানো থাকে যে দৈর্ঘ্য বরাবরই একই হারে এগিয়ে যায় এই জড়ান শিরাকে  থ্রেড বা প্যাঁচ বলে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6776" y="3520095"/>
            <a:ext cx="3906743" cy="275836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73421" y="3186903"/>
            <a:ext cx="6019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TPI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330" y="4495800"/>
            <a:ext cx="4051368" cy="1986481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663749" y="4343400"/>
            <a:ext cx="70173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TPI (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আমরা বুঝি প্রতি ইঞ্চিতে কত গুলো থ্রেড বা দাঁত থাকে।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1851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7" grpId="1"/>
      <p:bldP spid="8" grpId="0"/>
      <p:bldP spid="8" grpId="1"/>
      <p:bldP spid="13" grpId="0"/>
      <p:bldP spid="13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 w="28575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359329" y="6321627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নজরুল ইসলাম,রাজিবপুর 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719" y="1694656"/>
            <a:ext cx="6442869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194719" y="381000"/>
            <a:ext cx="746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স্ক্রু থ্রেডের কোন অংশের নাম কি জেনে নাও। 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7833519" y="2057400"/>
            <a:ext cx="3276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938450" y="4831830"/>
            <a:ext cx="3276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833519" y="2312233"/>
            <a:ext cx="3276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7818529" y="4530777"/>
            <a:ext cx="3276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5752183" y="4831830"/>
            <a:ext cx="0" cy="10355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5122596" y="4861811"/>
            <a:ext cx="0" cy="103557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9018588" y="2057400"/>
            <a:ext cx="0" cy="2774430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0500519" y="2312233"/>
            <a:ext cx="0" cy="221854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1033"/>
          <p:cNvSpPr txBox="1"/>
          <p:nvPr/>
        </p:nvSpPr>
        <p:spPr>
          <a:xfrm>
            <a:off x="7223919" y="5029200"/>
            <a:ext cx="380603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মেজর ডায়ামিটার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35" name="Rectangle 1034"/>
          <p:cNvSpPr/>
          <p:nvPr/>
        </p:nvSpPr>
        <p:spPr>
          <a:xfrm>
            <a:off x="6364656" y="5675531"/>
            <a:ext cx="530786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কোর ডায়মিটার/মাইনর ডায়ামিটার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049" name="Curved Connector 1048"/>
          <p:cNvCxnSpPr/>
          <p:nvPr/>
        </p:nvCxnSpPr>
        <p:spPr>
          <a:xfrm rot="16200000" flipV="1">
            <a:off x="8329439" y="4167896"/>
            <a:ext cx="1776455" cy="329894"/>
          </a:xfrm>
          <a:prstGeom prst="curvedConnector3">
            <a:avLst>
              <a:gd name="adj1" fmla="val 99786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Curved Connector 66"/>
          <p:cNvCxnSpPr/>
          <p:nvPr/>
        </p:nvCxnSpPr>
        <p:spPr>
          <a:xfrm rot="16200000" flipV="1">
            <a:off x="9623711" y="4432602"/>
            <a:ext cx="2155964" cy="329894"/>
          </a:xfrm>
          <a:prstGeom prst="curvedConnector3">
            <a:avLst>
              <a:gd name="adj1" fmla="val 9936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8" name="Straight Arrow Connector 3077"/>
          <p:cNvCxnSpPr/>
          <p:nvPr/>
        </p:nvCxnSpPr>
        <p:spPr>
          <a:xfrm>
            <a:off x="4523003" y="5349615"/>
            <a:ext cx="588566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5776119" y="5349615"/>
            <a:ext cx="598170" cy="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1" name="TextBox 3080"/>
          <p:cNvSpPr txBox="1"/>
          <p:nvPr/>
        </p:nvSpPr>
        <p:spPr>
          <a:xfrm>
            <a:off x="3871119" y="5026449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পীচ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083" name="Straight Connector 3082"/>
          <p:cNvCxnSpPr/>
          <p:nvPr/>
        </p:nvCxnSpPr>
        <p:spPr>
          <a:xfrm>
            <a:off x="2575719" y="2312233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Straight Connector 77"/>
          <p:cNvCxnSpPr/>
          <p:nvPr/>
        </p:nvCxnSpPr>
        <p:spPr>
          <a:xfrm>
            <a:off x="2575719" y="2027420"/>
            <a:ext cx="1371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5" name="Straight Arrow Connector 3084"/>
          <p:cNvCxnSpPr/>
          <p:nvPr/>
        </p:nvCxnSpPr>
        <p:spPr>
          <a:xfrm>
            <a:off x="3185319" y="1447800"/>
            <a:ext cx="0" cy="579620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3200310" y="2312233"/>
            <a:ext cx="0" cy="664564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87" name="TextBox 3086"/>
          <p:cNvSpPr txBox="1"/>
          <p:nvPr/>
        </p:nvSpPr>
        <p:spPr>
          <a:xfrm>
            <a:off x="2575719" y="914400"/>
            <a:ext cx="1219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ডেপথ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90" name="Rounded Rectangular Callout 3089"/>
          <p:cNvSpPr/>
          <p:nvPr/>
        </p:nvSpPr>
        <p:spPr>
          <a:xfrm>
            <a:off x="6233319" y="914400"/>
            <a:ext cx="1459230" cy="533400"/>
          </a:xfrm>
          <a:prstGeom prst="wedgeRoundRectCallout">
            <a:avLst>
              <a:gd name="adj1" fmla="val -22131"/>
              <a:gd name="adj2" fmla="val 16500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ক্রেস্ট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8" name="Rounded Rectangular Callout 87"/>
          <p:cNvSpPr/>
          <p:nvPr/>
        </p:nvSpPr>
        <p:spPr>
          <a:xfrm>
            <a:off x="4175919" y="990600"/>
            <a:ext cx="1219200" cy="533400"/>
          </a:xfrm>
          <a:prstGeom prst="wedgeRoundRectCallout">
            <a:avLst>
              <a:gd name="adj1" fmla="val -2459"/>
              <a:gd name="adj2" fmla="val 17062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ফ্লাংক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Rounded Rectangular Callout 30"/>
          <p:cNvSpPr/>
          <p:nvPr/>
        </p:nvSpPr>
        <p:spPr>
          <a:xfrm>
            <a:off x="1813719" y="5312003"/>
            <a:ext cx="1158899" cy="555397"/>
          </a:xfrm>
          <a:prstGeom prst="wedgeRoundRectCallout">
            <a:avLst>
              <a:gd name="adj1" fmla="val 63239"/>
              <a:gd name="adj2" fmla="val -187336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রুট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1608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0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0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4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4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0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34" grpId="0"/>
      <p:bldP spid="1035" grpId="0"/>
      <p:bldP spid="3081" grpId="0"/>
      <p:bldP spid="3087" grpId="0"/>
      <p:bldP spid="3090" grpId="0" animBg="1"/>
      <p:bldP spid="88" grpId="0" animBg="1"/>
      <p:bldP spid="3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746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794919" y="542144"/>
            <a:ext cx="487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স্ট্যান্ডার্ড থ্রেড কী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204119" y="1066800"/>
            <a:ext cx="9372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উত্তরঃ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একটি নিদিষ্ট মান বিশিষ্ট থ্রেডকে স্ট্যান্ডার্ড থ্রেড বলে 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46919" y="1752600"/>
            <a:ext cx="381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পীচ বলতে কি বুঝায়?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62" r="7327" b="8693"/>
          <a:stretch/>
        </p:blipFill>
        <p:spPr bwMode="auto">
          <a:xfrm>
            <a:off x="4972051" y="3038856"/>
            <a:ext cx="5970770" cy="282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Connector 8"/>
          <p:cNvCxnSpPr/>
          <p:nvPr/>
        </p:nvCxnSpPr>
        <p:spPr>
          <a:xfrm>
            <a:off x="8148514" y="5563849"/>
            <a:ext cx="0" cy="10355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7518927" y="5593830"/>
            <a:ext cx="0" cy="1035570"/>
          </a:xfrm>
          <a:prstGeom prst="line">
            <a:avLst/>
          </a:prstGeom>
          <a:ln w="28575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919334" y="6081634"/>
            <a:ext cx="588566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8172450" y="6081634"/>
            <a:ext cx="598170" cy="0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267450" y="5758468"/>
            <a:ext cx="83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পীচ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79438" y="1752600"/>
            <a:ext cx="11582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উত্তরঃ-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থ্রেডের এক ক্রেস্ট হইতে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অন্য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ক্রেস্টের  দূরুত্ব অথবা এক থ্রেডের চূড়া হতে অন্য থ্রেডের চূড়া পর্যন্ত মাপকে পিচ বলে।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805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-0.0500*(ppt_x*0.9511+(1-ppt_y)*0.3090)"/>
                                          </p:val>
                                        </p:tav>
                                        <p:tav tm="10000">
                                          <p:val>
                                            <p:strVal val="ppt_x+-0.1000*(ppt_x*0.8090+(1-ppt_y)*0.5878)"/>
                                          </p:val>
                                        </p:tav>
                                        <p:tav tm="15000">
                                          <p:val>
                                            <p:strVal val="ppt_x+-0.1500*(ppt_x*0.5878+(1-ppt_y)*0.8090)"/>
                                          </p:val>
                                        </p:tav>
                                        <p:tav tm="20000">
                                          <p:val>
                                            <p:strVal val="ppt_x+-0.2000*(ppt_x*0.3090+(1-ppt_y)*0.9511)"/>
                                          </p:val>
                                        </p:tav>
                                        <p:tav tm="25000">
                                          <p:val>
                                            <p:strVal val="ppt_x+-0.2500*(ppt_x*-0.0000+(1-ppt_y)*1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x+-0.3000*(ppt_x*-0.3090+(1-ppt_y)*0.9511)"/>
                                          </p:val>
                                        </p:tav>
                                        <p:tav tm="35000">
                                          <p:val>
                                            <p:strVal val="ppt_x+-0.3500*(ppt_x*-0.5878+(1-ppt_y)*0.8090)"/>
                                          </p:val>
                                        </p:tav>
                                        <p:tav tm="40000">
                                          <p:val>
                                            <p:strVal val="ppt_x+-0.4000*(ppt_x*-0.8090+(1-ppt_y)*0.5878)"/>
                                          </p:val>
                                        </p:tav>
                                        <p:tav tm="45000">
                                          <p:val>
                                            <p:strVal val="ppt_x+-0.4500*(ppt_x*-0.9511+(1-ppt_y)*0.3090)"/>
                                          </p:val>
                                        </p:tav>
                                        <p:tav tm="50000">
                                          <p:val>
                                            <p:strVal val="ppt_x+-0.5000*(ppt_x*-1.0000+(1-ppt_y)*-0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x+-0.5500*(ppt_x*-0.9511+(1-ppt_y)*-0.3090)"/>
                                          </p:val>
                                        </p:tav>
                                        <p:tav tm="60000">
                                          <p:val>
                                            <p:strVal val="ppt_x+-0.6000*(ppt_x*-0.8090+(1-ppt_y)*-0.5878)"/>
                                          </p:val>
                                        </p:tav>
                                        <p:tav tm="65000">
                                          <p:val>
                                            <p:strVal val="ppt_x+-0.6500*(ppt_x*-0.5878+(1-ppt_y)*-0.8090)"/>
                                          </p:val>
                                        </p:tav>
                                        <p:tav tm="70000">
                                          <p:val>
                                            <p:strVal val="ppt_x+-0.7000*(ppt_x*-0.3090+(1-ppt_y)*-0.9511)"/>
                                          </p:val>
                                        </p:tav>
                                        <p:tav tm="75000">
                                          <p:val>
                                            <p:strVal val="ppt_x+-0.7500*(ppt_x*0.0000+(1-ppt_y)*-1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x+-0.8000*(ppt_x*0.3090+(1-ppt_y)*-0.9511)"/>
                                          </p:val>
                                        </p:tav>
                                        <p:tav tm="85000">
                                          <p:val>
                                            <p:strVal val="ppt_x+-0.8500*(ppt_x*0.5878+(1-ppt_y)*-0.8090)"/>
                                          </p:val>
                                        </p:tav>
                                        <p:tav tm="90000">
                                          <p:val>
                                            <p:strVal val="ppt_x+-0.9000*(ppt_x*0.8090+(1-ppt_y)*-0.5878)"/>
                                          </p:val>
                                        </p:tav>
                                        <p:tav tm="95000">
                                          <p:val>
                                            <p:strVal val="ppt_x+-0.9500*(ppt_x*0.9511+(1-ppt_y)*-0.3090)"/>
                                          </p:val>
                                        </p:tav>
                                        <p:tav tm="100000">
                                          <p:val>
                                            <p:strVal val="ppt_x+-1.0000*(ppt_x*1.0000+(1-ppt_y)*0.0000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-0.0500*(ppt_x*0.3090-(1-ppt_y)*0.9511)"/>
                                          </p:val>
                                        </p:tav>
                                        <p:tav tm="10000">
                                          <p:val>
                                            <p:strVal val="ppt_y+-0.1000*(ppt_x*0.5878-(1-ppt_y)*0.8090)"/>
                                          </p:val>
                                        </p:tav>
                                        <p:tav tm="15000">
                                          <p:val>
                                            <p:strVal val="ppt_y+-0.1500*(ppt_x*0.8090-(1-ppt_y)*0.5878)"/>
                                          </p:val>
                                        </p:tav>
                                        <p:tav tm="20000">
                                          <p:val>
                                            <p:strVal val="ppt_y+-0.2000*(ppt_x*0.9511-(1-ppt_y)*0.3090)"/>
                                          </p:val>
                                        </p:tav>
                                        <p:tav tm="25000">
                                          <p:val>
                                            <p:strVal val="ppt_y+-0.2500*(ppt_x*1.0000-(1-ppt_y)*-0.0000)"/>
                                          </p:val>
                                        </p:tav>
                                        <p:tav tm="30000">
                                          <p:val>
                                            <p:strVal val="ppt_y+-0.3000*(ppt_x*0.9511-(1-ppt_y)*-0.3090)"/>
                                          </p:val>
                                        </p:tav>
                                        <p:tav tm="35000">
                                          <p:val>
                                            <p:strVal val="ppt_y+-0.3500*(ppt_x*0.8090-(1-ppt_y)*-0.5878)"/>
                                          </p:val>
                                        </p:tav>
                                        <p:tav tm="40000">
                                          <p:val>
                                            <p:strVal val="ppt_y+-0.4000*(ppt_x*0.5878-(1-ppt_y)*-0.8090)"/>
                                          </p:val>
                                        </p:tav>
                                        <p:tav tm="45000">
                                          <p:val>
                                            <p:strVal val="ppt_y+-0.4500*(ppt_x*0.3090-(1-ppt_y)*-0.9511)"/>
                                          </p:val>
                                        </p:tav>
                                        <p:tav tm="50000">
                                          <p:val>
                                            <p:strVal val="ppt_y+-0.5000*(ppt_x*-0.0000-(1-ppt_y)*-1.0000)"/>
                                          </p:val>
                                        </p:tav>
                                        <p:tav tm="55000">
                                          <p:val>
                                            <p:strVal val="ppt_y+-0.5500*(ppt_x*-0.3090-(1-ppt_y)*-0.9511)"/>
                                          </p:val>
                                        </p:tav>
                                        <p:tav tm="60000">
                                          <p:val>
                                            <p:strVal val="ppt_y+-0.6000*(ppt_x*-0.5878-(1-ppt_y)*-0.8090)"/>
                                          </p:val>
                                        </p:tav>
                                        <p:tav tm="65000">
                                          <p:val>
                                            <p:strVal val="ppt_y+-0.6500*(ppt_x*-0.8090-(1-ppt_y)*-0.5878)"/>
                                          </p:val>
                                        </p:tav>
                                        <p:tav tm="70000">
                                          <p:val>
                                            <p:strVal val="ppt_y+-0.7000*(ppt_x*-0.9511-(1-ppt_y)*-0.3090)"/>
                                          </p:val>
                                        </p:tav>
                                        <p:tav tm="75000">
                                          <p:val>
                                            <p:strVal val="ppt_y+-0.7500*(ppt_x*-1.0000-(1-ppt_y)*0.0000)"/>
                                          </p:val>
                                        </p:tav>
                                        <p:tav tm="80000">
                                          <p:val>
                                            <p:strVal val="ppt_y+-0.8000*(ppt_x*-0.9511-(1-ppt_y)*0.3090)"/>
                                          </p:val>
                                        </p:tav>
                                        <p:tav tm="85000">
                                          <p:val>
                                            <p:strVal val="ppt_y+-0.8500*(ppt_x*-0.8090-(1-ppt_y)*0.5878)"/>
                                          </p:val>
                                        </p:tav>
                                        <p:tav tm="90000">
                                          <p:val>
                                            <p:strVal val="ppt_y+-0.9000*(ppt_x*-0.5878-(1-ppt_y)*0.8090)"/>
                                          </p:val>
                                        </p:tav>
                                        <p:tav tm="95000">
                                          <p:val>
                                            <p:strVal val="ppt_y+-0.9500*(ppt_x*-0.3090-(1-ppt_y)*0.9511)"/>
                                          </p:val>
                                        </p:tav>
                                        <p:tav tm="100000">
                                          <p:val>
                                            <p:strVal val="ppt_y+-1.0000*(ppt_x*0.0000-(1-ppt_y)*1.0000)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8" grpId="1"/>
      <p:bldP spid="2" grpId="0"/>
      <p:bldP spid="2" grpId="1"/>
      <p:bldP spid="13" grpId="0"/>
      <p:bldP spid="13" grpId="1"/>
      <p:bldP spid="25" grpId="0"/>
      <p:bldP spid="25" grpId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823119" y="914400"/>
            <a:ext cx="8001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B.S.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W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বি এস ডাব্লিউ)থ্রেডের গভীরতা কত?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670719" y="1873662"/>
                <a:ext cx="10896600" cy="26776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B.S.</a:t>
                </a:r>
                <a:r>
                  <a:rPr lang="en-US" sz="4400" b="1" dirty="0" smtClean="0">
                    <a:latin typeface="NikoshBAN" pitchFamily="2" charset="0"/>
                    <a:cs typeface="NikoshBAN" pitchFamily="2" charset="0"/>
                  </a:rPr>
                  <a:t>W</a:t>
                </a:r>
                <a:r>
                  <a:rPr lang="en-US" sz="4000" b="1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4000" b="1" dirty="0" smtClean="0">
                    <a:latin typeface="NikoshBAN" pitchFamily="2" charset="0"/>
                    <a:cs typeface="NikoshBAN" pitchFamily="2" charset="0"/>
                  </a:rPr>
                  <a:t>বি এস ডাব্লিউ)থ্রেডের গভীরতাঃ-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সরাচর সব কাজেই 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B.S.</a:t>
                </a:r>
                <a:r>
                  <a:rPr lang="en-US" sz="4400" dirty="0" smtClean="0">
                    <a:latin typeface="NikoshBAN" pitchFamily="2" charset="0"/>
                    <a:cs typeface="NikoshBAN" pitchFamily="2" charset="0"/>
                  </a:rPr>
                  <a:t>W</a:t>
                </a:r>
                <a:r>
                  <a:rPr lang="en-US" sz="4000" dirty="0" smtClean="0">
                    <a:latin typeface="NikoshBAN" pitchFamily="2" charset="0"/>
                    <a:cs typeface="NikoshBAN" pitchFamily="2" charset="0"/>
                  </a:rPr>
                  <a:t>(</a:t>
                </a:r>
                <a:r>
                  <a:rPr lang="bn-IN" sz="4000" dirty="0">
                    <a:latin typeface="NikoshBAN" pitchFamily="2" charset="0"/>
                    <a:cs typeface="NikoshBAN" pitchFamily="2" charset="0"/>
                  </a:rPr>
                  <a:t>বি এস </a:t>
                </a:r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ডাব্লিউ)থ্রেড ব্যাবহার করা হয়। এর শীর্ষ অল্প গোল করা থাকে । এর কোণ =৫৫</a:t>
                </a:r>
                <a14:m>
                  <m:oMath xmlns:m="http://schemas.openxmlformats.org/officeDocument/2006/math">
                    <m:r>
                      <a:rPr lang="bn-IN" sz="4000" i="1" smtClean="0">
                        <a:latin typeface="Cambria Math"/>
                        <a:ea typeface="Cambria Math"/>
                        <a:cs typeface="NikoshBAN" pitchFamily="2" charset="0"/>
                      </a:rPr>
                      <m:t>°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 , 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গভীরতা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৬৪০৩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×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পিচ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=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০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.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৬৪</m:t>
                    </m:r>
                    <m:r>
                      <a:rPr lang="bn-IN" sz="4000" b="0" i="1" smtClean="0">
                        <a:latin typeface="Cambria Math"/>
                        <a:ea typeface="Cambria Math"/>
                        <a:cs typeface="NikoshBAN" pitchFamily="2" charset="0"/>
                      </a:rPr>
                      <m:t>পিচ</m:t>
                    </m:r>
                    <m:d>
                      <m:dPr>
                        <m:ctrlPr>
                          <a:rPr lang="bn-IN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</m:ctrlPr>
                      </m:dPr>
                      <m:e>
                        <m:r>
                          <a:rPr lang="bn-IN" sz="4000" b="0" i="1" smtClean="0">
                            <a:latin typeface="Cambria Math"/>
                            <a:ea typeface="Cambria Math"/>
                            <a:cs typeface="NikoshBAN" pitchFamily="2" charset="0"/>
                          </a:rPr>
                          <m:t>স্থূলভাবে</m:t>
                        </m:r>
                      </m:e>
                    </m:d>
                  </m:oMath>
                </a14:m>
                <a:r>
                  <a:rPr lang="bn-IN" sz="4000" dirty="0" smtClean="0">
                    <a:latin typeface="NikoshBAN" pitchFamily="2" charset="0"/>
                    <a:cs typeface="NikoshBAN" pitchFamily="2" charset="0"/>
                  </a:rPr>
                  <a:t> ।  </a:t>
                </a:r>
                <a:endParaRPr lang="en-US" sz="40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719" y="1873662"/>
                <a:ext cx="10896600" cy="2677656"/>
              </a:xfrm>
              <a:prstGeom prst="rect">
                <a:avLst/>
              </a:prstGeom>
              <a:blipFill rotWithShape="1">
                <a:blip r:embed="rId3"/>
                <a:stretch>
                  <a:fillRect l="-1957" t="-4545" b="-90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839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dir="u"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  <p:bldP spid="4" grpId="0"/>
      <p:bldP spid="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16807" y="6096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ক্রেস্ট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89431" y="1133007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ক্রেস্টঃ 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ক্রেস্ট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মানে প্যাঁচের শীর্ষ বা চূড়া । থ্রেডের দুইদিকের ঢাল বা ফ্লাংক যেখানে মিলিত হয় সেখানকার নাম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ক্রেস্ট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5401" y="2743200"/>
            <a:ext cx="5116830" cy="2877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ounded Rectangular Callout 5"/>
          <p:cNvSpPr/>
          <p:nvPr/>
        </p:nvSpPr>
        <p:spPr>
          <a:xfrm>
            <a:off x="9814719" y="2072134"/>
            <a:ext cx="1158899" cy="442466"/>
          </a:xfrm>
          <a:prstGeom prst="wedgeRoundRectCallout">
            <a:avLst>
              <a:gd name="adj1" fmla="val -22131"/>
              <a:gd name="adj2" fmla="val 16500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ক্রেস্ট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719" y="2209800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রুট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8319" y="2743200"/>
            <a:ext cx="1082789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রুটঃ রুট শব্দটির মানে  মূল।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থ্রেডের দুইদিকের ঢাল বা ফ্লাংক যেখানে মিলিত হয় সেখানকার নাম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রুট।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ounded Rectangular Callout 8"/>
          <p:cNvSpPr/>
          <p:nvPr/>
        </p:nvSpPr>
        <p:spPr>
          <a:xfrm>
            <a:off x="7741420" y="2209800"/>
            <a:ext cx="1158899" cy="562131"/>
          </a:xfrm>
          <a:prstGeom prst="wedgeRoundRectCallout">
            <a:avLst>
              <a:gd name="adj1" fmla="val -22131"/>
              <a:gd name="adj2" fmla="val 165002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রুট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9431" y="3974306"/>
            <a:ext cx="441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ফ্লাংক কাকে বলে 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41831" y="4912658"/>
            <a:ext cx="50342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প্যাঁচের ঢালকে ফ্লাংক বলে 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ular Callout 19"/>
          <p:cNvSpPr/>
          <p:nvPr/>
        </p:nvSpPr>
        <p:spPr>
          <a:xfrm>
            <a:off x="9494020" y="5791200"/>
            <a:ext cx="1158899" cy="442466"/>
          </a:xfrm>
          <a:prstGeom prst="wedgeRoundRectCallout">
            <a:avLst>
              <a:gd name="adj1" fmla="val -44120"/>
              <a:gd name="adj2" fmla="val -190723"/>
              <a:gd name="adj3" fmla="val 16667"/>
            </a:avLst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ফ্লাংক  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4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3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9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1"/>
      <p:bldP spid="4" grpId="0"/>
      <p:bldP spid="4" grpId="1"/>
      <p:bldP spid="6" grpId="0" animBg="1"/>
      <p:bldP spid="6" grpId="1" animBg="1"/>
      <p:bldP spid="7" grpId="0"/>
      <p:bldP spid="7" grpId="1"/>
      <p:bldP spid="8" grpId="0"/>
      <p:bldP spid="8" grpId="1"/>
      <p:bldP spid="9" grpId="0" animBg="1"/>
      <p:bldP spid="9" grpId="1" animBg="1"/>
      <p:bldP spid="10" grpId="0"/>
      <p:bldP spid="10" grpId="1"/>
      <p:bldP spid="11" grpId="0"/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695"/>
          <a:stretch/>
        </p:blipFill>
        <p:spPr bwMode="auto">
          <a:xfrm>
            <a:off x="6461919" y="1657350"/>
            <a:ext cx="5181600" cy="161925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15628" y="2111514"/>
            <a:ext cx="625042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1)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ব্রিটিশ স্ট্যান্ডার্ড হুইটয়ার্থ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(B.S.W)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61319" y="457200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এখন তোমরা বিভিন্ন প্রকার থ্রেড সম্পর্কে জেনে নাও। </a:t>
            </a: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নীচে লক্ষ্য কর।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88546" y="4114800"/>
            <a:ext cx="5716630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2)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ব্রিটিশ স্ট্যান্ডার্ড ফাইন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(B.S.F)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3667125"/>
            <a:ext cx="5181599" cy="151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70719" y="1524000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থ্রেড নিম্ন প্রকারের হয়ে থাকে।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39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6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 build="allAtOnce"/>
      <p:bldP spid="6" grpId="0"/>
      <p:bldP spid="2" grpId="0"/>
      <p:bldP spid="2" grpId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75710" y="457200"/>
            <a:ext cx="61189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3)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ব্রিটিশ অ্যাসোসিয়েশন থ্রেড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(B.A)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AutoShape 2" descr="Image result for B.A thread only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9" y="457200"/>
            <a:ext cx="3505200" cy="1447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/>
          <p:cNvSpPr/>
          <p:nvPr/>
        </p:nvSpPr>
        <p:spPr>
          <a:xfrm>
            <a:off x="407770" y="2797314"/>
            <a:ext cx="6417142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4)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ব্রিটিশ স্ট্যান্ডার্ড পাইপ থ্রেড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(B.S.P)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9" y="2133600"/>
            <a:ext cx="3505200" cy="1524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314307" y="4953000"/>
            <a:ext cx="67120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/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5)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আমিরিক্যান ন্যাশনাল ফার্ম</a:t>
            </a:r>
            <a:r>
              <a:rPr lang="en-US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(A.N.F)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9438" y="3733800"/>
            <a:ext cx="3200400" cy="2476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5848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1" dur="2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6" grpId="1"/>
      <p:bldP spid="8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9"/>
          <p:cNvSpPr/>
          <p:nvPr/>
        </p:nvSpPr>
        <p:spPr>
          <a:xfrm>
            <a:off x="550551" y="2362200"/>
            <a:ext cx="2454519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7)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স্কয়ার থ্রেড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0482" y="4191000"/>
            <a:ext cx="255871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8)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একমি থ্রেড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2716" y="838200"/>
            <a:ext cx="54008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6)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ইউনিফায়েড থ্রেড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(U.N.F)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9" y="474523"/>
            <a:ext cx="3429000" cy="16590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8350"/>
          <a:stretch/>
        </p:blipFill>
        <p:spPr bwMode="auto">
          <a:xfrm rot="5400000">
            <a:off x="4278963" y="1142364"/>
            <a:ext cx="1241711" cy="32766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9719" y="3552825"/>
            <a:ext cx="3429000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9654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5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  <p:bldP spid="11" grpId="0"/>
      <p:bldP spid="1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1481" y="-304800"/>
            <a:ext cx="15773400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42119" y="213360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কোর ডায়ামিটার কাকে বলে?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19" y="2819400"/>
            <a:ext cx="11506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উত্তরঃ-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মেজর ডায়মিটার হতে দুদিকের গভীরতা বাদ দিলে যে ডায়ামিটার </a:t>
            </a:r>
          </a:p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থাকে তাকে মাইনর ডায়ামিটার বলে। এই মাইনর ডায়া মিটারকেই কোর ডায়ামিটার বলা হয়।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9119" y="16764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উত্তর মিলিয়ে দেখ-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2" descr="C:\Users\MD NAZRUL ISLAM\Desktop\indexfdgfhgjhftgdrfedfdhgfhg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19" y="2158197"/>
            <a:ext cx="3886994" cy="2185203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8977313" y="1505634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সয়মঃ ৩ মিনিট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8119" y="2191325"/>
            <a:ext cx="6442869" cy="3468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7985919" y="2808902"/>
            <a:ext cx="3276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970929" y="5027446"/>
            <a:ext cx="32766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0652919" y="2808902"/>
            <a:ext cx="0" cy="2218544"/>
          </a:xfrm>
          <a:prstGeom prst="straightConnector1">
            <a:avLst/>
          </a:prstGeom>
          <a:ln w="28575">
            <a:solidFill>
              <a:srgbClr val="FF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ectangle 13"/>
          <p:cNvSpPr/>
          <p:nvPr/>
        </p:nvSpPr>
        <p:spPr>
          <a:xfrm>
            <a:off x="5776119" y="5849035"/>
            <a:ext cx="54072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মাইনর ডায়ামিটার/কোর ডায়ামিটার 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5" name="Curved Connector 14"/>
          <p:cNvCxnSpPr/>
          <p:nvPr/>
        </p:nvCxnSpPr>
        <p:spPr>
          <a:xfrm rot="16200000" flipV="1">
            <a:off x="9776111" y="4929271"/>
            <a:ext cx="2155964" cy="329894"/>
          </a:xfrm>
          <a:prstGeom prst="curvedConnector3">
            <a:avLst>
              <a:gd name="adj1" fmla="val 99365"/>
            </a:avLst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3918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  <p:bldP spid="7" grpId="1"/>
      <p:bldP spid="4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7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23119" y="172522"/>
            <a:ext cx="10058400" cy="264687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prstMaterial="dkEdge"/>
          </a:bodyPr>
          <a:lstStyle/>
          <a:p>
            <a:pPr algn="ctr"/>
            <a:r>
              <a:rPr lang="bn-IN" sz="166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দলীয় কাজ </a:t>
            </a:r>
            <a:endParaRPr lang="en-US" sz="16600" b="1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9921" y="1905004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সময়ঃ৫মিনিট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70719" y="2057404"/>
            <a:ext cx="5867401" cy="64633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IN" sz="36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এখন উত্তর  মিলিয়ে দেখঃ- </a:t>
            </a:r>
            <a:endParaRPr lang="en-US" sz="36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2" descr="C:\Users\MD NAZRUL ISLAM\Desktop\images4yr4ty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919" y="2513562"/>
            <a:ext cx="5317474" cy="3538537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670721" y="2667004"/>
            <a:ext cx="617219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স্ক্রু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থ্রেড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কাজে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ব্যাবহার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bn-IN" sz="40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18317" y="3657600"/>
            <a:ext cx="7771679" cy="175432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উত্তরঃ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১)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যন্ত্রাংশ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সমূহকে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একত্রে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বেধে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রাখার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২)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যন্ত্রাংশকে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অন্যটির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আটকানোর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শক্তি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স্থানান্তরিত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করার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0620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6" grpId="0"/>
      <p:bldP spid="6" grpId="1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7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2533722" y="525963"/>
            <a:ext cx="7398450" cy="769441"/>
          </a:xfrm>
          <a:prstGeom prst="rect">
            <a:avLst/>
          </a:prstGeom>
        </p:spPr>
        <p:txBody>
          <a:bodyPr wrap="square">
            <a:prstTxWarp prst="textWave2">
              <a:avLst/>
            </a:prstTxWarp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 পরিচিতি</a:t>
            </a:r>
            <a:endParaRPr lang="bn-IN" sz="4400" b="1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684" y="1371602"/>
            <a:ext cx="4609291" cy="44196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785519" y="1841100"/>
            <a:ext cx="6858000" cy="3693319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txBody>
          <a:bodyPr wrap="square" rtlCol="0">
            <a:prstTxWarp prst="textInflate">
              <a:avLst/>
            </a:prstTxWarp>
            <a:spAutoFit/>
          </a:bodyPr>
          <a:lstStyle/>
          <a:p>
            <a:pPr algn="ctr"/>
            <a:r>
              <a:rPr lang="bn-IN" sz="72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মোঃনজরুল ইসলাম  </a:t>
            </a:r>
          </a:p>
          <a:p>
            <a:r>
              <a:rPr lang="en-US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                                    </a:t>
            </a:r>
            <a:r>
              <a:rPr lang="bn-IN" sz="2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ইন্সট্রাক্টর মেকানিক্যাল </a:t>
            </a:r>
          </a:p>
          <a:p>
            <a:pPr algn="ctr"/>
            <a:r>
              <a:rPr lang="bn-IN" sz="44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রাজিবপুর 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মডেল </a:t>
            </a:r>
            <a:r>
              <a:rPr lang="en-US" sz="4000" b="1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পাইলট</a:t>
            </a:r>
            <a:r>
              <a:rPr lang="bn-IN" sz="40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উচ্চ বিদ্যালয় </a:t>
            </a:r>
          </a:p>
          <a:p>
            <a:pPr algn="ctr"/>
            <a:r>
              <a:rPr lang="en-US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       </a:t>
            </a:r>
            <a:r>
              <a:rPr lang="bn-IN" sz="4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রাজিবপুর , কুড়িগ্রাম ।</a:t>
            </a:r>
            <a:r>
              <a:rPr lang="bn-IN" sz="54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bn-IN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মোবাইল নং ০১৯২৭২৮৭৮১২ ,০১৭১০৮৪৫৮৫৮ </a:t>
            </a:r>
          </a:p>
          <a:p>
            <a:pPr algn="ctr"/>
            <a:r>
              <a:rPr lang="en-US" sz="2000" b="1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           </a:t>
            </a:r>
            <a:r>
              <a:rPr lang="bn-IN" sz="20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ই-মেইল-</a:t>
            </a:r>
            <a:r>
              <a:rPr lang="en-US" sz="16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gsmnazrulbd@gmail.com</a:t>
            </a:r>
            <a:r>
              <a:rPr lang="bn-IN" sz="1600" b="1" dirty="0">
                <a:solidFill>
                  <a:srgbClr val="4F81BD">
                    <a:lumMod val="75000"/>
                  </a:srgbClr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1600" b="1" dirty="0">
              <a:solidFill>
                <a:srgbClr val="4F81BD">
                  <a:lumMod val="75000"/>
                </a:srgb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6131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904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Rectangle 6"/>
          <p:cNvSpPr/>
          <p:nvPr/>
        </p:nvSpPr>
        <p:spPr>
          <a:xfrm>
            <a:off x="3642519" y="419729"/>
            <a:ext cx="3977371" cy="144655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8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8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59329" y="6400800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</a:t>
            </a:r>
            <a:r>
              <a:rPr lang="bn-BD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509919" y="1707182"/>
            <a:ext cx="247996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সময়ঃ ৬ মিনিট </a:t>
            </a:r>
            <a:endParaRPr lang="en-US" sz="32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61719" y="1828800"/>
            <a:ext cx="342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উত্তর মিলিয়ে নাও।  </a:t>
            </a:r>
            <a:endParaRPr lang="en-US" sz="40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34134" y="2438404"/>
            <a:ext cx="373371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১)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ক্রেস্ট কাকে বলে ? 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  </a:t>
            </a:r>
            <a:endParaRPr lang="en-US" sz="3600" dirty="0"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18319" y="3163673"/>
            <a:ext cx="31309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2)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রুট 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কাকে বলে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18322" y="3948044"/>
            <a:ext cx="6396303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3600" dirty="0" smtClean="0"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T.P.I 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বুঝায়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  <p:sp>
        <p:nvSpPr>
          <p:cNvPr id="9" name="Rectangle 8"/>
          <p:cNvSpPr/>
          <p:nvPr/>
        </p:nvSpPr>
        <p:spPr>
          <a:xfrm>
            <a:off x="2562543" y="2427982"/>
            <a:ext cx="903114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১) উত্তরঃ-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ক্রেস্টঃ  ক্রেস্ট মানে প্যাঁচের শীর্ষ বা চূড়া । থ্রেডের দুইদিকের ঢাল বা ফ্লাংক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যেখানে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মিলিত হয় সেখানকার নাম ক্রেস্ট 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497701" y="4673029"/>
            <a:ext cx="8688618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৩) </a:t>
            </a:r>
            <a:r>
              <a:rPr lang="bn-IN" sz="32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উত্তরঃ-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T.P.I 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(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আই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আমরা বুঝি প্রতি ইঞ্চিতে কত গুলো থ্রেড বা দাঁত থাকে।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497610" y="3475904"/>
            <a:ext cx="894176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200" b="1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২)উত্তরঃ-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রুটঃ রুট শব্দটির মানে  মূল। থ্রেডের দুইদিকের ঢাল বা ফ্লাংক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যে মূলে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মিলিত হয় সেখানকার নাম রুট।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7804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" grpId="0"/>
      <p:bldP spid="2" grpId="1"/>
      <p:bldP spid="3" grpId="0"/>
      <p:bldP spid="3" grpId="1"/>
      <p:bldP spid="6" grpId="0"/>
      <p:bldP spid="6" grpId="1"/>
      <p:bldP spid="9" grpId="0"/>
      <p:bldP spid="24" grpId="0"/>
      <p:bldP spid="2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7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377" y="2819395"/>
            <a:ext cx="9628122" cy="2514609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tx1"/>
            </a:solidFill>
            <a:miter lim="800000"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823119" y="5486404"/>
            <a:ext cx="10896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4800" b="1" spc="150" dirty="0" smtClean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টিপিআই বলতে কী বুঝায়? বর্ণনা সহ লিখে আনবে। </a:t>
            </a:r>
            <a:endParaRPr lang="bn-IN" sz="4800" b="1" spc="150" dirty="0">
              <a:ln w="11430"/>
              <a:solidFill>
                <a:prstClr val="black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45" y="64261"/>
            <a:ext cx="11588375" cy="29837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541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7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নজ্রুল 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5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Oval 6"/>
          <p:cNvSpPr/>
          <p:nvPr/>
        </p:nvSpPr>
        <p:spPr>
          <a:xfrm>
            <a:off x="224734" y="4876800"/>
            <a:ext cx="11037787" cy="1447800"/>
          </a:xfrm>
          <a:prstGeom prst="ellipse">
            <a:avLst/>
          </a:prstGeom>
          <a:noFill/>
          <a:ln w="76200" cap="flat" cmpd="sng" algn="ctr">
            <a:noFill/>
            <a:prstDash val="solid"/>
          </a:ln>
          <a:effectLst/>
        </p:spPr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bn-IN" sz="9600" b="1" kern="0" dirty="0">
                <a:ln w="11430"/>
                <a:solidFill>
                  <a:prstClr val="black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আল্লাহ্‌ হাফেজ </a:t>
            </a:r>
            <a:endParaRPr lang="en-US" sz="2800" b="1" kern="0" dirty="0">
              <a:ln w="11430"/>
              <a:solidFill>
                <a:prstClr val="black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51721" y="195352"/>
            <a:ext cx="8140369" cy="1862048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bn-IN" sz="11500" b="1" kern="0" spc="150" dirty="0">
                <a:ln w="11430"/>
                <a:solidFill>
                  <a:prstClr val="black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4000" b="1" kern="0" spc="150" dirty="0">
              <a:ln w="11430"/>
              <a:solidFill>
                <a:prstClr val="black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884" y="2057400"/>
            <a:ext cx="9222727" cy="2684318"/>
          </a:xfrm>
          <a:prstGeom prst="roundRect">
            <a:avLst>
              <a:gd name="adj" fmla="val 16667"/>
            </a:avLst>
          </a:prstGeom>
          <a:ln w="38100">
            <a:solidFill>
              <a:srgbClr val="C00000"/>
            </a:solidFill>
            <a:miter lim="800000"/>
            <a:headEnd/>
            <a:tailEnd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9795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repeatCount="indefinite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238" y="628650"/>
            <a:ext cx="5551221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19" y="628650"/>
            <a:ext cx="5029200" cy="295275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8" y="3657600"/>
            <a:ext cx="5536141" cy="25639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8119" y="3684104"/>
            <a:ext cx="5029200" cy="25374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951" y="228600"/>
            <a:ext cx="11534775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20798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67"/>
          <a:stretch/>
        </p:blipFill>
        <p:spPr bwMode="auto">
          <a:xfrm>
            <a:off x="670719" y="419100"/>
            <a:ext cx="3276600" cy="24003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1123156" y="3348037"/>
            <a:ext cx="2371725" cy="32766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94" y="3876542"/>
            <a:ext cx="3514725" cy="2295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2594" y="419100"/>
            <a:ext cx="3419168" cy="23622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3876542"/>
            <a:ext cx="3429000" cy="229565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919" y="457200"/>
            <a:ext cx="3429000" cy="23193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350" y="385990"/>
            <a:ext cx="2983569" cy="228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19" y="385990"/>
            <a:ext cx="3199606" cy="2281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3962400"/>
            <a:ext cx="3135969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381000"/>
            <a:ext cx="320040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9460" y="4008519"/>
            <a:ext cx="3145459" cy="21636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19" y="3962400"/>
            <a:ext cx="3143250" cy="21717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578822"/>
            <a:ext cx="3352800" cy="22405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9" y="609601"/>
            <a:ext cx="3429000" cy="22098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608640"/>
            <a:ext cx="3352800" cy="221076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919" y="3657600"/>
            <a:ext cx="33528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9" y="3657600"/>
            <a:ext cx="3428999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4519" y="3657601"/>
            <a:ext cx="3352800" cy="2286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7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16" y="13859"/>
            <a:ext cx="12060489" cy="6803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19" y="457200"/>
            <a:ext cx="251460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18" y="457200"/>
            <a:ext cx="2716741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20" y="457200"/>
            <a:ext cx="2514600" cy="185737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2719" y="457200"/>
            <a:ext cx="2466975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320" y="4207455"/>
            <a:ext cx="2514600" cy="184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4207455"/>
            <a:ext cx="2792940" cy="185737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5721" y="4217394"/>
            <a:ext cx="2514600" cy="184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05119" y="4217394"/>
            <a:ext cx="2293352" cy="184743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794919" y="2323273"/>
            <a:ext cx="6172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চিত্র গুলো দেখে কি বুঝা গেল।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728119" y="2569494"/>
            <a:ext cx="5791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এগুলো সবই কোন না কোন যন্ত্রাংশ। 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0719" y="2077051"/>
            <a:ext cx="109220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চিত্র গুলো দেখে তোমরা নিশ্চয় বুঝতে পারছ আজকের পাঠ কি হতে পারে।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18319" y="4217394"/>
            <a:ext cx="11001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6681" y="6930"/>
            <a:ext cx="14318248" cy="6844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59559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>
        <p14:doors dir="vert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51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23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4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/>
      <p:bldP spid="3" grpId="1"/>
      <p:bldP spid="6" grpId="0"/>
      <p:bldP spid="6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7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1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9329" y="6321627"/>
            <a:ext cx="1145239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মোঃ </a:t>
            </a:r>
            <a:r>
              <a:rPr lang="bn-BD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নজরুল</a:t>
            </a:r>
            <a:r>
              <a:rPr lang="bn-IN" sz="1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ইসলাম,রাজিবপুর 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1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2432368" y="457200"/>
            <a:ext cx="7195754" cy="990600"/>
          </a:xfrm>
          <a:prstGeom prst="roundRect">
            <a:avLst/>
          </a:prstGeom>
          <a:solidFill>
            <a:srgbClr val="FFC000"/>
          </a:solidFill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Wave1">
              <a:avLst/>
            </a:prstTxWarp>
          </a:bodyPr>
          <a:lstStyle/>
          <a:p>
            <a:r>
              <a:rPr lang="bn-BD" sz="72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effectLst>
                  <a:outerShdw dist="38100" dir="2640000" algn="bl" rotWithShape="0">
                    <a:srgbClr val="1F497D">
                      <a:lumMod val="75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7200" b="1" dirty="0">
                <a:ln w="12700">
                  <a:solidFill>
                    <a:srgbClr val="1F497D">
                      <a:lumMod val="75000"/>
                    </a:srgbClr>
                  </a:solidFill>
                  <a:prstDash val="solid"/>
                </a:ln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18319" y="1997362"/>
            <a:ext cx="11125200" cy="3724096"/>
          </a:xfrm>
          <a:prstGeom prst="rect">
            <a:avLst/>
          </a:prstGeom>
          <a:solidFill>
            <a:srgbClr val="002060"/>
          </a:solidFill>
          <a:ln w="76200">
            <a:solidFill>
              <a:srgbClr val="C00000"/>
            </a:solidFill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bn-BD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শ্রেণিঃ </a:t>
            </a:r>
            <a:r>
              <a:rPr lang="en-US" sz="48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নবম</a:t>
            </a:r>
            <a:r>
              <a:rPr lang="en-US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48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ভোক</a:t>
            </a:r>
            <a:r>
              <a:rPr lang="en-US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48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 </a:t>
            </a:r>
            <a:r>
              <a:rPr lang="en-US" sz="4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জেনারেল</a:t>
            </a:r>
            <a:r>
              <a:rPr lang="en-US" sz="4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মেকানিক্স</a:t>
            </a:r>
            <a:r>
              <a:rPr lang="en-US" sz="4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</a:t>
            </a:r>
            <a:r>
              <a:rPr lang="en-US" sz="4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bn-IN" sz="4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(১ম পত্র) </a:t>
            </a:r>
            <a:endParaRPr lang="bn-BD" sz="5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4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bn-IN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সপ্তদশ </a:t>
            </a:r>
            <a:r>
              <a:rPr lang="bn-IN" sz="4800" b="1" dirty="0" smtClean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(থ্রেড </a:t>
            </a:r>
            <a:r>
              <a:rPr lang="bn-IN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 </a:t>
            </a:r>
          </a:p>
          <a:p>
            <a:r>
              <a:rPr lang="bn-BD" sz="48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সময়ঃ ৪৫ মিনিট</a:t>
            </a:r>
          </a:p>
          <a:p>
            <a:r>
              <a:rPr lang="bn-BD" sz="4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তারিখঃ</a:t>
            </a:r>
            <a:r>
              <a:rPr lang="bn-IN" sz="4400" b="1" dirty="0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fld id="{D9ABB60E-86BF-4A2A-9AF4-83F8A6C426C9}" type="datetime10">
              <a:rPr lang="bn-BD" sz="4400" b="1">
                <a:ln w="11430"/>
                <a:gradFill>
                  <a:gsLst>
                    <a:gs pos="0">
                      <a:srgbClr val="F79646">
                        <a:tint val="90000"/>
                        <a:satMod val="120000"/>
                      </a:srgbClr>
                    </a:gs>
                    <a:gs pos="25000">
                      <a:srgbClr val="F79646">
                        <a:tint val="93000"/>
                        <a:satMod val="120000"/>
                      </a:srgbClr>
                    </a:gs>
                    <a:gs pos="50000">
                      <a:srgbClr val="F79646">
                        <a:shade val="89000"/>
                        <a:satMod val="110000"/>
                      </a:srgbClr>
                    </a:gs>
                    <a:gs pos="75000">
                      <a:srgbClr val="F79646">
                        <a:tint val="93000"/>
                        <a:satMod val="120000"/>
                      </a:srgbClr>
                    </a:gs>
                    <a:gs pos="100000">
                      <a:srgbClr val="F79646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pPr/>
              <a:t>বুধবার, 21 মার্চ 2018</a:t>
            </a:fld>
            <a:endParaRPr lang="en-US" sz="1400" b="1" dirty="0">
              <a:ln w="11430"/>
              <a:gradFill>
                <a:gsLst>
                  <a:gs pos="0">
                    <a:srgbClr val="F79646">
                      <a:tint val="90000"/>
                      <a:satMod val="120000"/>
                    </a:srgbClr>
                  </a:gs>
                  <a:gs pos="25000">
                    <a:srgbClr val="F79646">
                      <a:tint val="93000"/>
                      <a:satMod val="120000"/>
                    </a:srgbClr>
                  </a:gs>
                  <a:gs pos="50000">
                    <a:srgbClr val="F79646">
                      <a:shade val="89000"/>
                      <a:satMod val="110000"/>
                    </a:srgbClr>
                  </a:gs>
                  <a:gs pos="75000">
                    <a:srgbClr val="F79646">
                      <a:tint val="93000"/>
                      <a:satMod val="120000"/>
                    </a:srgbClr>
                  </a:gs>
                  <a:gs pos="100000">
                    <a:srgbClr val="F79646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8435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10566" y="83130"/>
            <a:ext cx="11959141" cy="6705600"/>
          </a:xfrm>
          <a:prstGeom prst="rect">
            <a:avLst/>
          </a:prstGeom>
          <a:solidFill>
            <a:schemeClr val="bg1">
              <a:lumMod val="85000"/>
            </a:schemeClr>
          </a:solidFill>
          <a:ln w="273050"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9329" y="270165"/>
            <a:ext cx="11452397" cy="6324600"/>
          </a:xfrm>
          <a:prstGeom prst="rect">
            <a:avLst/>
          </a:prstGeom>
          <a:noFill/>
          <a:ln w="76200"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" y="0"/>
            <a:ext cx="1216183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72" y="6594765"/>
            <a:ext cx="11805055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050" dirty="0">
                <a:latin typeface="NikoshBAN" pitchFamily="2" charset="0"/>
                <a:cs typeface="NikoshBAN" pitchFamily="2" charset="0"/>
              </a:rPr>
              <a:t> মোঃ </a:t>
            </a:r>
            <a:r>
              <a:rPr lang="bn-BD" sz="1050" dirty="0" smtClean="0">
                <a:latin typeface="NikoshBAN" pitchFamily="2" charset="0"/>
                <a:cs typeface="NikoshBAN" pitchFamily="2" charset="0"/>
              </a:rPr>
              <a:t>নজরুল </a:t>
            </a:r>
            <a:r>
              <a:rPr lang="bn-IN" sz="1050" dirty="0" smtClean="0">
                <a:latin typeface="NikoshBAN" pitchFamily="2" charset="0"/>
                <a:cs typeface="NikoshBAN" pitchFamily="2" charset="0"/>
              </a:rPr>
              <a:t>ইসলাম,রাজিবপুর </a:t>
            </a:r>
            <a:r>
              <a:rPr lang="bn-IN" sz="1050" dirty="0">
                <a:latin typeface="NikoshBAN" pitchFamily="2" charset="0"/>
                <a:cs typeface="NikoshBAN" pitchFamily="2" charset="0"/>
              </a:rPr>
              <a:t>মডেল পাইলট উচ্চ বিদ্যালয়, রাজিবপুর, কুড়িগ্রাম। মোবাইল নং ০১৯২৭২৮৭৮১২, ০১৭১০৮৪৫৮৫৮</a:t>
            </a:r>
            <a:r>
              <a:rPr lang="en-US" sz="1050" dirty="0">
                <a:latin typeface="NikoshBAN" pitchFamily="2" charset="0"/>
                <a:cs typeface="NikoshBAN" pitchFamily="2" charset="0"/>
              </a:rPr>
              <a:t>,Email- gsmnazrulbd@gmail.com</a:t>
            </a:r>
            <a:r>
              <a:rPr lang="bn-IN" sz="1050" dirty="0">
                <a:latin typeface="NikoshBAN" pitchFamily="2" charset="0"/>
                <a:cs typeface="NikoshBAN" pitchFamily="2" charset="0"/>
              </a:rPr>
              <a:t> </a:t>
            </a:r>
            <a:endParaRPr lang="en-US" sz="105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824277" y="609600"/>
            <a:ext cx="8411938" cy="1143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DoubleWave1">
              <a:avLst/>
            </a:prstTxWarp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11500" b="1" spc="50" dirty="0">
                <a:ln w="11430"/>
                <a:solidFill>
                  <a:prstClr val="black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IN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b="1" spc="50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899319" y="3276600"/>
            <a:ext cx="10972803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>
              <a:buClr>
                <a:srgbClr val="C00000"/>
              </a:buClr>
            </a:pP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১) স্ক্রু থ্রেড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কাকে বলে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bn-IN" sz="4000" b="1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>
              <a:buClr>
                <a:srgbClr val="C00000"/>
              </a:buClr>
            </a:pP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</a:t>
            </a:r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IN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স্ক্রু থ্রেড </a:t>
            </a:r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 </a:t>
            </a: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প্রকারভেদ বলতে </a:t>
            </a:r>
            <a:r>
              <a:rPr lang="bn-IN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itchFamily="2" charset="0"/>
              </a:rPr>
              <a:t>পারবে। </a:t>
            </a:r>
          </a:p>
          <a:p>
            <a:pPr>
              <a:buClr>
                <a:srgbClr val="C00000"/>
              </a:buClr>
            </a:pP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৩)</a:t>
            </a:r>
            <a:r>
              <a:rPr lang="bn-IN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স্ক্রু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থ্রেডিং</a:t>
            </a:r>
            <a:r>
              <a:rPr lang="bn-IN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প্রক্রিয়া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4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spc="150" dirty="0" err="1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r>
              <a:rPr lang="bn-IN" sz="4000" b="1" spc="150" dirty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22988" y="2214771"/>
            <a:ext cx="61421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ct val="20000"/>
              </a:spcBef>
            </a:pPr>
            <a:r>
              <a:rPr lang="bn-BD" sz="4000" b="1" dirty="0">
                <a:latin typeface="NikoshBAN" pitchFamily="2" charset="0"/>
                <a:cs typeface="NikoshBAN" pitchFamily="2" charset="0"/>
              </a:rPr>
              <a:t>এ পাঠ শেষে শিক্ষার্থীরাঃ-</a:t>
            </a:r>
          </a:p>
        </p:txBody>
      </p:sp>
    </p:spTree>
    <p:extLst>
      <p:ext uri="{BB962C8B-B14F-4D97-AF65-F5344CB8AC3E}">
        <p14:creationId xmlns:p14="http://schemas.microsoft.com/office/powerpoint/2010/main" val="2516368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670</TotalTime>
  <Words>760</Words>
  <Application>Microsoft Office PowerPoint</Application>
  <PresentationFormat>Custom</PresentationFormat>
  <Paragraphs>100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MD NAZRUL ISLAM</dc:creator>
  <cp:lastModifiedBy>MD NAZRUL ISLAM</cp:lastModifiedBy>
  <cp:revision>108</cp:revision>
  <dcterms:created xsi:type="dcterms:W3CDTF">2017-03-28T09:02:25Z</dcterms:created>
  <dcterms:modified xsi:type="dcterms:W3CDTF">2018-03-21T14:18:14Z</dcterms:modified>
</cp:coreProperties>
</file>