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85" r:id="rId3"/>
    <p:sldId id="280" r:id="rId4"/>
    <p:sldId id="281" r:id="rId5"/>
    <p:sldId id="284" r:id="rId6"/>
    <p:sldId id="274" r:id="rId7"/>
    <p:sldId id="260" r:id="rId8"/>
    <p:sldId id="283" r:id="rId9"/>
    <p:sldId id="261" r:id="rId10"/>
    <p:sldId id="262" r:id="rId11"/>
    <p:sldId id="263" r:id="rId12"/>
    <p:sldId id="282" r:id="rId13"/>
    <p:sldId id="275" r:id="rId14"/>
    <p:sldId id="276" r:id="rId15"/>
    <p:sldId id="277" r:id="rId16"/>
    <p:sldId id="278" r:id="rId17"/>
    <p:sldId id="279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164" y="-33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D7E97-F6AC-40A6-AE58-7B4BBA868978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C5FF-A533-486B-93A8-EB5E49F34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8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C5FF-A533-486B-93A8-EB5E49F34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6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6C5FF-A533-486B-93A8-EB5E49F34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1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1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1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6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1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3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3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6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1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9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A47C-2F6E-4579-B1B6-CE26DB63544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01AF-B9B7-48A4-9281-33A480017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5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4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450" y="-26809"/>
            <a:ext cx="13015913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5 - Cop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336" y="1638700"/>
            <a:ext cx="6077887" cy="346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MD NAZRUL ISLAM\Desktop\imagesafd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57" y="2785934"/>
            <a:ext cx="2388224" cy="13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D NAZRUL ISLAM\Desktop\imagesafd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92" y="2779495"/>
            <a:ext cx="2388224" cy="13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D NAZRUL ISLAM\Desktop\imagesafd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39" y="2766616"/>
            <a:ext cx="2388224" cy="13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57902" y="1371600"/>
            <a:ext cx="183095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66919" y="1371600"/>
            <a:ext cx="118494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5862" y="4038600"/>
            <a:ext cx="140294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16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47218" y="3962400"/>
            <a:ext cx="183896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166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16600" b="1" spc="150" dirty="0">
                <a:ln w="11430"/>
                <a:solidFill>
                  <a:srgbClr val="8064A2">
                    <a:lumMod val="40000"/>
                    <a:lumOff val="6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spc="150" dirty="0">
              <a:ln w="11430"/>
              <a:solidFill>
                <a:srgbClr val="8064A2">
                  <a:lumMod val="40000"/>
                  <a:lumOff val="6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39" y="2763838"/>
            <a:ext cx="2389188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7 -4.07407E-6 L 0.09696 -0.2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8" y="-10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22 -4.07407E-6 L -0.28527 -0.215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1" y="-107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32 -0.00625 L 0.29049 -0.59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8" y="-29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 -0.00416 L -0.07725 -0.58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290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0.02174 L -0.35335 0.29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0" y="135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6 -0.00856 L 0.36223 -0.35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4" y="-175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912E-7 -1.3876E-7 L 0.35584 0.308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5" y="154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8 -0.07771 L -0.35962 -0.355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4" y="-138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Image result for hand drilling 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20" y="422565"/>
            <a:ext cx="6172200" cy="57496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ight Arrow 5"/>
          <p:cNvSpPr/>
          <p:nvPr/>
        </p:nvSpPr>
        <p:spPr>
          <a:xfrm>
            <a:off x="384174" y="2057400"/>
            <a:ext cx="5087145" cy="1828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4676" y="2078180"/>
            <a:ext cx="5087145" cy="18288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 একটি হ্যান্ড ড্রিল মেশিন।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65919" y="270165"/>
            <a:ext cx="2066854" cy="7204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65919" y="311740"/>
            <a:ext cx="2066854" cy="7204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35" y="443345"/>
            <a:ext cx="6172200" cy="5714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ight Arrow 14"/>
          <p:cNvSpPr/>
          <p:nvPr/>
        </p:nvSpPr>
        <p:spPr>
          <a:xfrm>
            <a:off x="365919" y="2057400"/>
            <a:ext cx="5087145" cy="18288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 একটি ব্রেস্ট ড্রিল মেশিন।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65919" y="292340"/>
            <a:ext cx="2071255" cy="7204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74" y="422565"/>
            <a:ext cx="6236497" cy="57496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Right Arrow 17"/>
          <p:cNvSpPr/>
          <p:nvPr/>
        </p:nvSpPr>
        <p:spPr>
          <a:xfrm>
            <a:off x="384174" y="2057400"/>
            <a:ext cx="5087145" cy="18288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 একটি র‍্যাচেট ব্রেস ড্রিল মেশিন।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431657"/>
            <a:ext cx="6252952" cy="5816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Pentagon 19"/>
          <p:cNvSpPr/>
          <p:nvPr/>
        </p:nvSpPr>
        <p:spPr>
          <a:xfrm>
            <a:off x="359329" y="270165"/>
            <a:ext cx="2057400" cy="7204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৪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86699" y="2057400"/>
            <a:ext cx="5087145" cy="18288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 একটি পোর্টেবল ড্রিল মেশিন।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64" y="403947"/>
            <a:ext cx="6289965" cy="5889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Pentagon 22"/>
          <p:cNvSpPr/>
          <p:nvPr/>
        </p:nvSpPr>
        <p:spPr>
          <a:xfrm>
            <a:off x="365919" y="288175"/>
            <a:ext cx="2039144" cy="72043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84169" y="2057400"/>
            <a:ext cx="5087145" cy="18288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 একটি সেন্সেটিভ  ড্রিল মেশিন।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xit" presetSubtype="3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xit" presetSubtype="32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7" grpId="0" animBg="1"/>
      <p:bldP spid="7" grpId="1" animBg="1"/>
      <p:bldP spid="8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37" y="381000"/>
            <a:ext cx="5629582" cy="579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ight Arrow 2"/>
          <p:cNvSpPr/>
          <p:nvPr/>
        </p:nvSpPr>
        <p:spPr>
          <a:xfrm>
            <a:off x="446729" y="1600200"/>
            <a:ext cx="5405590" cy="2133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 কিসের?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65919" y="304800"/>
            <a:ext cx="18288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8989" y="1620980"/>
            <a:ext cx="5509621" cy="21336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 একটি আপরাইট ড্রিলিং মেশিন।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65919" y="304800"/>
            <a:ext cx="18288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35" y="318655"/>
            <a:ext cx="5753894" cy="5881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Right Arrow 12"/>
          <p:cNvSpPr/>
          <p:nvPr/>
        </p:nvSpPr>
        <p:spPr>
          <a:xfrm>
            <a:off x="365919" y="1600200"/>
            <a:ext cx="5495618" cy="21336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 একটি রেডিয়াল  ড্রিলিং মেশিন।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65919" y="304800"/>
            <a:ext cx="18288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65919" y="304800"/>
            <a:ext cx="18288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৯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65919" y="304800"/>
            <a:ext cx="18288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১০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26" y="270165"/>
            <a:ext cx="5840199" cy="59020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Right Arrow 17"/>
          <p:cNvSpPr/>
          <p:nvPr/>
        </p:nvSpPr>
        <p:spPr>
          <a:xfrm>
            <a:off x="413180" y="1627905"/>
            <a:ext cx="5443747" cy="21336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 একটি গ্যাং ড্রিলিং মেশিন।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26" y="267131"/>
            <a:ext cx="5767749" cy="5999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Right Arrow 19"/>
          <p:cNvSpPr/>
          <p:nvPr/>
        </p:nvSpPr>
        <p:spPr>
          <a:xfrm>
            <a:off x="365919" y="1600200"/>
            <a:ext cx="5491008" cy="21336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 একটি মাল্টি স্পিন্ডল  ড্রিলিং মেশিন।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25" y="228600"/>
            <a:ext cx="5900593" cy="6037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Right Arrow 21"/>
          <p:cNvSpPr/>
          <p:nvPr/>
        </p:nvSpPr>
        <p:spPr>
          <a:xfrm>
            <a:off x="379774" y="1600200"/>
            <a:ext cx="5472545" cy="21336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 একটি ডিপ হোল   ড্রিলিং মেশিন।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3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xit" presetSubtype="32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6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8" grpId="0" animBg="1"/>
      <p:bldP spid="18" grpId="1" animBg="1"/>
      <p:bldP spid="20" grpId="0" animBg="1"/>
      <p:bldP spid="20" grpId="1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319" y="457200"/>
            <a:ext cx="1104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এতক্ষন  তোমরা যে সমস্ত মেশিন গুলো দেখলে  সব গুলো মেশিন দ্বারা কাজের ধরন অনুযায়ী  বস্তুর  মধ্যে  ড্রিল / ছিদ্র বা গর্ত করার কাজে ব্যবহার করা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519" y="1905000"/>
            <a:ext cx="110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ধাতব বস্তু ড্রিল করার জন্য ধাতু অনুযায়ী কাটিং স্পিড ও ফিড  দিতে হয়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2919" y="2428220"/>
            <a:ext cx="4431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বলতো কাটিং স্পিড কি?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952" y="2887892"/>
            <a:ext cx="75023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উত্তরঃ-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ঘুরান্ত ড্রিলের পরিধির উপর একটি বিন্দু সরল রেখায়</a:t>
            </a:r>
          </a:p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যে দূরত্ব অতিক্রম করে তাকে কাটিং স্পিড বলে।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7519" y="3810000"/>
            <a:ext cx="1745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ফিড কি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319" y="4419600"/>
            <a:ext cx="809067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 বস্তু এক পাক ঘুরালে জবের মধ্যে যে পরিমান দূরত্ব  </a:t>
            </a: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অতিক্রম করে তাকে ফিড বলে ।   </a:t>
            </a: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ফিড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P×n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3719" y="360218"/>
            <a:ext cx="7499799" cy="9144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519" y="3230940"/>
            <a:ext cx="543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0912" y="2374877"/>
            <a:ext cx="877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50691" y="2230622"/>
            <a:ext cx="683531" cy="484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5119" y="1290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মিনিট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9319" y="170740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 মিলিয়ে নাও।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4919" y="3048000"/>
            <a:ext cx="7619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উত্তরঃ-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ড্রিল বিট কি ধাতুর তৈরী এবং যে ধাতুকে ছিদ্র করতে হবে তা কি প্রকার  শক্ত এবং গুনবিশিষ্ট এসব বিষয় বিবেচনা করে কাটিং স্পিড  নির্ধারণ করা হয়ে থাকে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9" grpId="0" animBg="1"/>
      <p:bldP spid="2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7919" y="352961"/>
            <a:ext cx="100584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bn-IN" sz="11500" b="1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6519" y="20529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৪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719" y="23254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উত্তর  মিলিয়ে দেখঃ-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MD NAZRUL ISLAM\Desktop\images4yr4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2513558"/>
            <a:ext cx="5317474" cy="35385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0719" y="2895600"/>
            <a:ext cx="5413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১) ড্রিলের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ঘূর্ণ্ন  নির্ণয়ের 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বিবৃতি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কর।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51547" y="3386322"/>
                <a:ext cx="5498941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bn-IN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ড্রিলের ঘূর্ণ্ন  নির্ণয়ের  </a:t>
                </a:r>
                <a:r>
                  <a:rPr lang="bn-IN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সুত্র- </a:t>
                </a:r>
              </a:p>
              <a:p>
                <a:pPr lvl="0"/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Cs=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dN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/1000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/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মিনিট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।  </a:t>
                </a:r>
                <a:endPara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547" y="3386322"/>
                <a:ext cx="5498941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3326" t="-7614" r="-2439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251547" y="4586651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Cs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= কাটিং স্পীড মি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/ মিনিট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ড্রি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লের ব্যাস মিলি মিটার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 প্রতি মিনিটে ড্রিলের ঘূর্ণ্ন সংখ্যা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6" grpId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42519" y="419729"/>
            <a:ext cx="3977371" cy="144655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bn-IN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329" y="6581001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9919" y="1707178"/>
            <a:ext cx="247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৬ মিনিট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6919" y="17627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 মিলিয়ে নাও।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119" y="2468297"/>
            <a:ext cx="4278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ড্রিলিং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319" y="3147823"/>
            <a:ext cx="3195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কাটিং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স্পিড কি?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319" y="3886200"/>
            <a:ext cx="2241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ফিড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কি?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519" y="4581343"/>
            <a:ext cx="6720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৪) ড্রিলিং মেশিন কি কাজে ব্যবহার করা হয়?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2541" y="2228671"/>
            <a:ext cx="9031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উত্তরঃ-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ড্রিলিং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অর্থ  হোল  করা বা গর্ত করা। ড্রিল বিটের সাহায্যে কোন বস্তুর মধ্যে গোলাকার ছিদ্র বা গর্ত করাকে ড্রিলিং বলে।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75719" y="3236893"/>
            <a:ext cx="8688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 উত্তরঃ-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ঘুরান্ত ড্রিলের পরিধির উপর একটি বিন্দু সরল রেখায় যে দূরত্ব অতিক্রম করে তাকে কাটিং স্পিড বলে।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51919" y="4177605"/>
            <a:ext cx="8941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উত্তরঃ-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 বস্তু এক পাক ঘুরালে জবের মধ্যে যে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পরিমান দূরত্ব  অতিক্রম করে তাকে ফিড বলে ।  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ফিড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P×n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/N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6504" y="5446693"/>
            <a:ext cx="63642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bn-IN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উত্তরঃ-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ড্রিলিং মেশিন দ্বারা ধাতব বস্তু  ছিদ্র/ গর্ত/হোল </a:t>
            </a:r>
          </a:p>
          <a:p>
            <a:pPr lvl="0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করার কাজে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করা হয়?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77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" grpId="1"/>
      <p:bldP spid="3" grpId="0"/>
      <p:bldP spid="3" grpId="1"/>
      <p:bldP spid="6" grpId="0"/>
      <p:bldP spid="6" grpId="1"/>
      <p:bldP spid="8" grpId="0"/>
      <p:bldP spid="8" grpId="1"/>
      <p:bldP spid="9" grpId="0"/>
      <p:bldP spid="24" grpId="0"/>
      <p:bldP spid="2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77" y="2158307"/>
            <a:ext cx="9628122" cy="25146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23119" y="27146"/>
            <a:ext cx="9974031" cy="241125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166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IN" sz="166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319" y="4819471"/>
            <a:ext cx="1089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ড্রিল</a:t>
            </a:r>
            <a:r>
              <a:rPr lang="en-US" sz="36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36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সুন্দর করে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21512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912139" y="4741718"/>
            <a:ext cx="10236214" cy="14478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72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হাফেজ </a:t>
            </a:r>
            <a:endParaRPr lang="en-US" b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1720" y="195352"/>
            <a:ext cx="8140369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>
              <a:defRPr/>
            </a:pPr>
            <a:r>
              <a:rPr lang="bn-IN" sz="11500" b="1" kern="0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000" b="1" kern="0" spc="1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MD NAZRUL ISLAM\Desktop\Picture1িীপ্প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1905000"/>
            <a:ext cx="11049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7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3722" y="525963"/>
            <a:ext cx="7398450" cy="769441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4400" b="1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4" y="1371602"/>
            <a:ext cx="4609291" cy="44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5519" y="1841100"/>
            <a:ext cx="6858000" cy="369331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IN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মোঃনজরুল ইসলাম  </a:t>
            </a:r>
          </a:p>
          <a:p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ইন্সট্রাক্টর মেকানিক্যাল </a:t>
            </a:r>
          </a:p>
          <a:p>
            <a:pPr algn="ctr"/>
            <a:r>
              <a:rPr lang="bn-IN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রাজিবপুর 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মডেল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উচ্চ বিদ্যালয় 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রাজিবপুর , কুড়িগ্রাম ।</a:t>
            </a:r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মোবাইল নং ০১৯২৭২৮৭৮১২ ,০১৭১০৮৪৫৮৫৮ 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0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ই-মেইল-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gsmnazrulbd@gmail.com</a:t>
            </a:r>
            <a:r>
              <a:rPr lang="bn-IN" sz="16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solidFill>
                <a:srgbClr val="4F81BD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-9780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8" y="3567545"/>
            <a:ext cx="3581402" cy="2878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57" y="1062037"/>
            <a:ext cx="3581397" cy="3890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8940" y="8893"/>
            <a:ext cx="3016362" cy="3657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87701" y="83126"/>
            <a:ext cx="3082635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9" y="3553690"/>
            <a:ext cx="3689643" cy="2833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57" y="152400"/>
            <a:ext cx="4080162" cy="133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7319" y="1905000"/>
            <a:ext cx="103190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আমরা এখন কিছু চিত্র দেখি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314986"/>
            <a:ext cx="3325813" cy="31140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554" y="304800"/>
            <a:ext cx="3488965" cy="304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3573845"/>
            <a:ext cx="3325813" cy="29031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554" y="3556968"/>
            <a:ext cx="3488965" cy="30377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19" y="1143000"/>
            <a:ext cx="3657600" cy="4038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48954" y="1518050"/>
            <a:ext cx="6662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ড্রিলিং মেশিন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দিয়ে কি কাজ করা হয়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19779" y="2839134"/>
            <a:ext cx="6885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ড্রিলিং মেশিন 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 ছিদ্র করা বা গর্ত করা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0819" y="9906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8251" y="2258057"/>
            <a:ext cx="102870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9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9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চতুর্দশ</a:t>
            </a:r>
          </a:p>
          <a:p>
            <a:pPr algn="ctr"/>
            <a:r>
              <a:rPr lang="bn-IN" sz="9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IN" sz="9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ড্রিলিং প্রক্রিয়া )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7928" y="5489518"/>
            <a:ext cx="731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এগুলি সবই ড্রিলিং মেশিন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3" grpId="0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2368" y="457200"/>
            <a:ext cx="7195754" cy="990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bn-BD" sz="72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3445" y="2362200"/>
            <a:ext cx="9753600" cy="3170099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</a:t>
            </a:r>
            <a:r>
              <a:rPr lang="en-US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মেকানিক্স</a:t>
            </a:r>
            <a:r>
              <a:rPr lang="en-US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(১ম পত্র) </a:t>
            </a:r>
            <a:endParaRPr lang="bn-BD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চতুর্দশ( ড্রিলিং প্রক্রিয়া )  </a:t>
            </a:r>
            <a:endParaRPr lang="bn-IN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pPr algn="ctr"/>
            <a:r>
              <a:rPr lang="bn-BD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40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D9ABB60E-86BF-4A2A-9AF4-83F8A6C426C9}" type="datetime10">
              <a:rPr lang="bn-BD" sz="4000" b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শুক্রবার, 09 অক্টোবর 2020</a:t>
            </a:fld>
            <a:endParaRPr lang="en-US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3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" y="13855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4277" y="609600"/>
            <a:ext cx="841193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500" b="1" spc="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319" y="3276600"/>
            <a:ext cx="109728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>
                <a:srgbClr val="C00000"/>
              </a:buClr>
            </a:pPr>
            <a:r>
              <a:rPr lang="bn-IN" sz="3200" b="1" dirty="0" smtClean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১)ড্রিলিং কাকে বলে</a:t>
            </a:r>
            <a:r>
              <a:rPr lang="en-US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C00000"/>
              </a:buClr>
            </a:pPr>
            <a:r>
              <a:rPr lang="bn-IN" sz="3200" b="1" dirty="0" smtClean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২)ড্রিলিং মেশিনের প্রকারভেদ বলতে </a:t>
            </a:r>
            <a:r>
              <a:rPr lang="bn-IN" sz="3200" b="1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পারবে। </a:t>
            </a:r>
          </a:p>
          <a:p>
            <a:pPr>
              <a:buClr>
                <a:srgbClr val="C00000"/>
              </a:buClr>
            </a:pPr>
            <a:r>
              <a:rPr lang="en-US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bn-IN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ড্রিলিং মেশিনের বিভিন্ন অংশে</a:t>
            </a:r>
            <a:r>
              <a:rPr lang="en-US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968" y="2371636"/>
            <a:ext cx="6142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33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শিক্ষার্থীরাঃ-</a:t>
            </a:r>
          </a:p>
        </p:txBody>
      </p:sp>
    </p:spTree>
    <p:extLst>
      <p:ext uri="{BB962C8B-B14F-4D97-AF65-F5344CB8AC3E}">
        <p14:creationId xmlns:p14="http://schemas.microsoft.com/office/powerpoint/2010/main" val="22029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270165"/>
            <a:ext cx="5257801" cy="6051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119" y="270165"/>
            <a:ext cx="58674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ড্রিলিং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119" y="1366897"/>
            <a:ext cx="5867400" cy="15696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উত্তরঃ-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ড্রিলিং অর্থ  হোল  করা বা গর্ত করা। ড্রিল বিটের সাহায্যে কোন বস্তুর মধ্যে গোলাকার ছিদ্র বা গর্ত করাকে ড্রিলিং বলে।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uiExpand="1" build="allAtOnce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 NAZRUL ISLAM\Desktop\imagesy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9" y="304800"/>
            <a:ext cx="7467600" cy="5952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442119" y="304800"/>
            <a:ext cx="3429000" cy="600164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ড্রিল মেশিনের  বিভিন্ন অংশ সমূহ-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) বেস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২) কলাম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৩)ওয়ার্কিং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৪) মোটর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৫)লিভার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৬)ড্রিল হেড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৭) ড্রিল চাক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৮) সুইচ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৯) গার্ড সমূহ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১০) গিয়ার বক্স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১১) ডেপথ স্টপ 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১২) টেবিল ক্লাম্প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719" y="914400"/>
            <a:ext cx="990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 আমরা ড্রিলিং মেশিনের বিভিন্ন </a:t>
            </a: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অংশের নাম জানবো 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5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863"/>
            <a:ext cx="12171054" cy="689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329" y="270165"/>
            <a:ext cx="11284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ড্রিলিং মেশিন বলতে কি বুঝায়?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919" y="137160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সমস্ত মেশিনের সাহায্যে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কোন বস্তুর মধ্যে গোলাকার ছিদ্র বা গর্ত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করা হয় তাকে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ড্রিলিং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মেশিন বলে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1378161"/>
            <a:ext cx="4495800" cy="46416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6919" y="3514314"/>
            <a:ext cx="4754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ড্রিলিং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মেশিন সাধারত কত প্রকার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9519" y="1223103"/>
            <a:ext cx="50209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বিষয় বিবেচনা করে ড্রিলিং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মেশিন নিম্ন প্রকারের হয়ে থাকে।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/>
      <p:bldP spid="7" grpId="1"/>
      <p:bldP spid="8" grpId="0"/>
      <p:bldP spid="8" grpId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985</Words>
  <Application>Microsoft Office PowerPoint</Application>
  <PresentationFormat>Custom</PresentationFormat>
  <Paragraphs>136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101</cp:revision>
  <dcterms:created xsi:type="dcterms:W3CDTF">2017-03-18T10:32:19Z</dcterms:created>
  <dcterms:modified xsi:type="dcterms:W3CDTF">2020-10-09T17:27:45Z</dcterms:modified>
</cp:coreProperties>
</file>