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3145730" name="Straight Connector 27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8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618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19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0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1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2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3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4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25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26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7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6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9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0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6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1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2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8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7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1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2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59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2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3145728" name="Straight Connector 6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7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4"/>
          <p:cNvSpPr txBox="1"/>
          <p:nvPr/>
        </p:nvSpPr>
        <p:spPr>
          <a:xfrm>
            <a:off x="762000" y="11723"/>
            <a:ext cx="6858000" cy="1399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8800" lang="bn-IN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dirty="0" sz="8800" lang="en-US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2" name="Content Placeholder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9600" y="2209800"/>
            <a:ext cx="7683521" cy="402272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mph" presetID="1" presetSubtype="2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dur="2000" fill="hold" id="13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dur="2000" fill="hold" id="14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dur="2000" fill="hold" id="15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Isosceles Triangle 1"/>
          <p:cNvSpPr/>
          <p:nvPr/>
        </p:nvSpPr>
        <p:spPr>
          <a:xfrm>
            <a:off x="2209800" y="304800"/>
            <a:ext cx="4648200" cy="1295400"/>
          </a:xfrm>
          <a:prstGeom prst="triangle"/>
          <a:solidFill>
            <a:schemeClr val="accent2">
              <a:lumMod val="75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8" name="TextBox 2"/>
          <p:cNvSpPr txBox="1"/>
          <p:nvPr/>
        </p:nvSpPr>
        <p:spPr>
          <a:xfrm>
            <a:off x="1219201" y="2209800"/>
            <a:ext cx="7025148" cy="1539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০১। কখন ইবাদত করা যায়না এবং কেন?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০২। কিরামুন কাতেবীন মানে কী ? এদের </a:t>
            </a:r>
            <a:r>
              <a:rPr sz="3200" lang="bn-IN">
                <a:latin typeface="NikoshBAN" panose="02000000000000000000" pitchFamily="2" charset="0"/>
                <a:cs typeface="NikoshBAN" panose="02000000000000000000" pitchFamily="2" charset="0"/>
              </a:rPr>
              <a:t>কাজ কী?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9" name="TextBox 3"/>
          <p:cNvSpPr txBox="1"/>
          <p:nvPr/>
        </p:nvSpPr>
        <p:spPr>
          <a:xfrm>
            <a:off x="457200" y="3733801"/>
            <a:ext cx="8077199" cy="20218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উত্তর-১।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নাজাসাত বা নাপাক অবস্থায় ইবাদত করা যায়না।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ইবাদতের জন্য ত্বাহারাত শর্ত , সুতরাং ত্বাহারাত ছাড়া ইবাদত কবুল হয়না।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 id="7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400" fill="hold" id="8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9"/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1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2" nodeType="withEffect" presetClass="entr" presetID="4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" id="14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400" fill="hold" id="15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400" fill="hold" id="16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7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600" fill="hold" id="18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0"/>
                                        <p:tgtEl>
                                          <p:spTgt spid="104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6"/>
                                        <p:tgtEl>
                                          <p:spTgt spid="104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1"/>
          <p:cNvSpPr txBox="1"/>
          <p:nvPr/>
        </p:nvSpPr>
        <p:spPr>
          <a:xfrm>
            <a:off x="1143000" y="2017455"/>
            <a:ext cx="6858000" cy="41554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উত্তর-২।</a:t>
            </a:r>
          </a:p>
          <a:p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আমল লেখার জন্য সম্মানিত ২ জন ফেরেস্তা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মোতায়েন করেছেন, তাদেরাকে কিরামুন কাতেবীন বলে।</a:t>
            </a:r>
          </a:p>
          <a:p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তারা মানুষের ভাল মন্দ লিপিবদ্ধ করেন</a:t>
            </a:r>
            <a:r>
              <a:rPr dirty="0" sz="4000" lang="en-US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Isosceles Triangle 1"/>
          <p:cNvSpPr/>
          <p:nvPr/>
        </p:nvSpPr>
        <p:spPr>
          <a:xfrm>
            <a:off x="533400" y="533400"/>
            <a:ext cx="5867400" cy="1371600"/>
          </a:xfrm>
          <a:prstGeom prst="triangle">
            <a:avLst>
              <a:gd name="adj" fmla="val 5165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dirty="0" sz="6000" lang="en-US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2" name="TextBox 2"/>
          <p:cNvSpPr txBox="1"/>
          <p:nvPr/>
        </p:nvSpPr>
        <p:spPr>
          <a:xfrm>
            <a:off x="1219200" y="2819400"/>
            <a:ext cx="6781800" cy="29870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কোন ভাষার শব্দ?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কী?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০৩। “মহান আল্লাহ অতিসুন্দর,তিনি  সুন্দর কে পছন্দ করেন”। এটি কার বাণি?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কী করতে হয়?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কী?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2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7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2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7"/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Oval 1"/>
          <p:cNvSpPr/>
          <p:nvPr/>
        </p:nvSpPr>
        <p:spPr>
          <a:xfrm>
            <a:off x="2514600" y="457200"/>
            <a:ext cx="2743200" cy="1066800"/>
          </a:xfrm>
          <a:prstGeom prst="ellipse"/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000" lang="bn-IN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dirty="0" sz="40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4" name="Rectangle 4"/>
          <p:cNvSpPr/>
          <p:nvPr/>
        </p:nvSpPr>
        <p:spPr>
          <a:xfrm>
            <a:off x="1219200" y="2209800"/>
            <a:ext cx="5638800" cy="3469640"/>
          </a:xfrm>
          <a:prstGeom prst="rect"/>
        </p:spPr>
        <p:txBody>
          <a:bodyPr wrap="square">
            <a:spAutoFit/>
          </a:bodyPr>
          <a:p>
            <a:r>
              <a:rPr dirty="0" sz="3200" lang="bn-IN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নাজাসাত শব্দটি আরবি ভাষার শব্দ।</a:t>
            </a:r>
          </a:p>
          <a:p>
            <a:r>
              <a:rPr dirty="0" sz="3200" lang="bn-IN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০২।নাজসাত শব্দের অর্থ অপবিত্রতা।</a:t>
            </a:r>
          </a:p>
          <a:p>
            <a:r>
              <a:rPr dirty="0" sz="3200" lang="bn-IN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রাসুল (সঃ) এর  বাণি।</a:t>
            </a:r>
          </a:p>
          <a:p>
            <a:r>
              <a:rPr dirty="0" sz="3200" lang="bn-IN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০৪। খাওয়ার আগে হাত ধুতে হয়।</a:t>
            </a:r>
          </a:p>
          <a:p>
            <a:r>
              <a:rPr dirty="0" sz="3200" lang="bn-IN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০৫। ইবাদতের পূর্ব শর্ত পবিত্রতা।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2"/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7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2"/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27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Oval 2"/>
          <p:cNvSpPr/>
          <p:nvPr/>
        </p:nvSpPr>
        <p:spPr>
          <a:xfrm>
            <a:off x="1524000" y="304800"/>
            <a:ext cx="4267200" cy="1066800"/>
          </a:xfrm>
          <a:prstGeom prst="ellipse"/>
          <a:solidFill>
            <a:srgbClr val="00B0F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16" name="TextBox 3"/>
          <p:cNvSpPr txBox="1"/>
          <p:nvPr/>
        </p:nvSpPr>
        <p:spPr>
          <a:xfrm>
            <a:off x="1143000" y="2438400"/>
            <a:ext cx="6781800" cy="20218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১/ নাজাসাত </a:t>
            </a:r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কি? নাজাসাত থেকে পবিত্র হতে হবে কেনো</a:t>
            </a:r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  <a:p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২/ নাজাসাত </a:t>
            </a:r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বিষয়ে রাসুল (সঃ) কী বলেছেন?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extBox 4"/>
          <p:cNvSpPr txBox="1"/>
          <p:nvPr/>
        </p:nvSpPr>
        <p:spPr>
          <a:xfrm>
            <a:off x="1524000" y="5029200"/>
            <a:ext cx="5257800" cy="15138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9600" lang="bn-IN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dirty="0" sz="9600" lang="en-US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8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9600" y="762000"/>
            <a:ext cx="6661661" cy="396240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1"/>
          <p:cNvSpPr txBox="1"/>
          <p:nvPr/>
        </p:nvSpPr>
        <p:spPr>
          <a:xfrm>
            <a:off x="457200" y="914400"/>
            <a:ext cx="7239000" cy="25044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3200" lang="b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dirty="0" sz="3200" lang="b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32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altLang="en-US" lang="zh-CN"/>
          </a:p>
          <a:p>
            <a:pPr algn="ctr"/>
            <a:r>
              <a:rPr dirty="0" sz="3200" lang="b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সহঃ 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িক্ষক</a:t>
            </a:r>
            <a:r>
              <a:rPr altLang="en-US" dirty="0" sz="32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altLang="en-US" lang="zh-CN"/>
          </a:p>
          <a:p>
            <a:pPr algn="ctr"/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ান্তাহার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dirty="0" sz="3200" lang="b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দাখিল মাদ্রাসা</a:t>
            </a:r>
            <a:endParaRPr altLang="en-US" lang="zh-CN"/>
          </a:p>
          <a:p>
            <a:pPr algn="ctr"/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দমদিঘী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বুগুড</a:t>
            </a:r>
            <a:r>
              <a:rPr altLang="en-US" dirty="0" sz="3200" lang="en-IN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altLang="en-US" dirty="0" sz="32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altLang="en-US" dirty="0" sz="3200" lang="en-US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3200" lang="en-US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58818" y="3444789"/>
            <a:ext cx="2782979" cy="3273774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10"/>
                                        <p:tgtEl>
                                          <p:spTgt spid="104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id="20" nodeType="clickEffect" presetClass="exit" presetID="50" presetSubtype="0" repeatCount="200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dur="1000" id="21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2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23"/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100000" fill="hold" id="25" nodeType="withEffect" presetClass="exit" presetID="50" presetSubtype="0" repeatCount="200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dur="1000" id="26"/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27"/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28"/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100000" fill="hold" id="30" nodeType="withEffect" presetClass="exit" presetID="50" presetSubtype="0" repeatCount="200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dur="1000" id="31"/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2"/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3"/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accel="100000" fill="hold" id="35" nodeType="withEffect" presetClass="exit" presetID="50" presetSubtype="0" repeatCount="200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dur="1000" id="36"/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id="37"/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dur="1000" id="38"/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extBox 1"/>
          <p:cNvSpPr txBox="1"/>
          <p:nvPr/>
        </p:nvSpPr>
        <p:spPr>
          <a:xfrm>
            <a:off x="1219200" y="2662059"/>
            <a:ext cx="6248400" cy="3876040"/>
          </a:xfrm>
          <a:prstGeom prst="rect"/>
          <a:noFill/>
          <a:ln>
            <a:solidFill>
              <a:srgbClr val="002060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4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আকায়েদ ওয়াল ফিকহ</a:t>
            </a:r>
          </a:p>
          <a:p>
            <a:pPr algn="ctr"/>
            <a:r>
              <a:rPr dirty="0" sz="44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শ্রেণি-৮ম</a:t>
            </a:r>
          </a:p>
          <a:p>
            <a:pPr algn="ctr"/>
            <a:r>
              <a:rPr dirty="0" sz="44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অধ্যায়ঃদ্বিতীয় </a:t>
            </a:r>
            <a:endParaRPr dirty="0" sz="4400" lang="bn-IN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dirty="0" sz="4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১ম</a:t>
            </a:r>
          </a:p>
          <a:p>
            <a:pPr algn="ctr"/>
            <a:r>
              <a:rPr b="1" dirty="0" sz="44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নাজাসাত</a:t>
            </a:r>
            <a:endParaRPr b="1" dirty="0" sz="4400" lang="bn-IN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5" name="Oval 2"/>
          <p:cNvSpPr/>
          <p:nvPr/>
        </p:nvSpPr>
        <p:spPr>
          <a:xfrm>
            <a:off x="2133600" y="457200"/>
            <a:ext cx="4648200" cy="1524000"/>
          </a:xfrm>
          <a:prstGeom prst="ellipse"/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7"/>
                                        <p:tgtEl>
                                          <p:spTgt spid="104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0"/>
                                        <p:tgtEl>
                                          <p:spTgt spid="1048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3"/>
                                        <p:tgtEl>
                                          <p:spTgt spid="104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6"/>
                                        <p:tgtEl>
                                          <p:spTgt spid="1048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19"/>
                                        <p:tgtEl>
                                          <p:spTgt spid="1048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9525" y="3505200"/>
            <a:ext cx="3819526" cy="2546351"/>
          </a:xfrm>
          <a:prstGeom prst="rect"/>
        </p:spPr>
      </p:pic>
      <p:pic>
        <p:nvPicPr>
          <p:cNvPr id="2097155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635757" y="3412129"/>
            <a:ext cx="2581275" cy="2859652"/>
          </a:xfrm>
          <a:prstGeom prst="rect"/>
        </p:spPr>
      </p:pic>
      <p:pic>
        <p:nvPicPr>
          <p:cNvPr id="2097156" name="Picture 3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114800" y="97338"/>
            <a:ext cx="3759200" cy="2819400"/>
          </a:xfrm>
          <a:prstGeom prst="rect"/>
        </p:spPr>
      </p:pic>
      <p:pic>
        <p:nvPicPr>
          <p:cNvPr id="2097157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tretch>
            <a:fillRect/>
          </a:stretch>
        </p:blipFill>
        <p:spPr>
          <a:xfrm>
            <a:off x="241043" y="80132"/>
            <a:ext cx="3721358" cy="2977087"/>
          </a:xfrm>
          <a:prstGeom prst="rect"/>
        </p:spPr>
      </p:pic>
      <p:sp>
        <p:nvSpPr>
          <p:cNvPr id="1048596" name="TextBox 5"/>
          <p:cNvSpPr txBox="1"/>
          <p:nvPr/>
        </p:nvSpPr>
        <p:spPr>
          <a:xfrm>
            <a:off x="1066800" y="3048000"/>
            <a:ext cx="2743200" cy="58477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7" name="TextBox 6"/>
          <p:cNvSpPr txBox="1"/>
          <p:nvPr/>
        </p:nvSpPr>
        <p:spPr>
          <a:xfrm>
            <a:off x="1219200" y="6096000"/>
            <a:ext cx="2057400" cy="1056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ময়লা কাপড়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8" name="TextBox 7"/>
          <p:cNvSpPr txBox="1"/>
          <p:nvPr/>
        </p:nvSpPr>
        <p:spPr>
          <a:xfrm>
            <a:off x="4810125" y="2971800"/>
            <a:ext cx="2200275" cy="584775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ধৌত করছে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9" name="TextBox 8"/>
          <p:cNvSpPr txBox="1"/>
          <p:nvPr/>
        </p:nvSpPr>
        <p:spPr>
          <a:xfrm>
            <a:off x="5181600" y="5803490"/>
            <a:ext cx="2200275" cy="1056639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কাপড়</a:t>
            </a:r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2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">
                      <p:stCondLst>
                        <p:cond delay="indefinite"/>
                      </p:stCondLst>
                      <p:childTnLst>
                        <p:par>
                          <p:cTn fill="hold" id="30">
                            <p:stCondLst>
                              <p:cond delay="0"/>
                            </p:stCondLst>
                            <p:childTnLst>
                              <p:par>
                                <p:cTn fill="hold" id="3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104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9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1"/>
          <p:cNvSpPr txBox="1"/>
          <p:nvPr/>
        </p:nvSpPr>
        <p:spPr>
          <a:xfrm>
            <a:off x="457200" y="914400"/>
            <a:ext cx="7543800" cy="56159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6000" lang="bn-IN">
                <a:latin typeface="NikoshBAN" panose="02000000000000000000" pitchFamily="2" charset="0"/>
                <a:cs typeface="NikoshBAN" panose="02000000000000000000" pitchFamily="2" charset="0"/>
              </a:rPr>
              <a:t>শিখন ফলঃ</a:t>
            </a:r>
          </a:p>
          <a:p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০১।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নাজাসাতের অর্থ </a:t>
            </a:r>
            <a:r>
              <a:rPr dirty="0" sz="4400" lang="en-US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</a:t>
            </a:r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খ্যা </a:t>
            </a:r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dirty="0" sz="4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 ও নাজাসাতের পার্থক্য করতে পারবে। </a:t>
            </a:r>
            <a:endParaRPr dirty="0" sz="4400"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400" lang="en-US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4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extBox 1"/>
          <p:cNvSpPr txBox="1"/>
          <p:nvPr/>
        </p:nvSpPr>
        <p:spPr>
          <a:xfrm>
            <a:off x="609600" y="705177"/>
            <a:ext cx="6705600" cy="6111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নাজাসাত এর শাব্দিক অর্থঃ </a:t>
            </a:r>
          </a:p>
          <a:p>
            <a:r>
              <a:rPr dirty="0" sz="5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নাজাসাত আরবি শব্দ অর্থ-মলিনতা, অপবিত্রতা, অশুচিতা।</a:t>
            </a:r>
          </a:p>
          <a:p>
            <a:endParaRPr dirty="0" sz="3200" lang="bn-IN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 অর্থ-</a:t>
            </a:r>
          </a:p>
          <a:p>
            <a:r>
              <a:rPr dirty="0" sz="4800" lang="bn-IN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বস্তু শরীর অথবা অন্য পবিত্র বস্তুতে লাগলে তাকে অপবিত্র করে দেয়। </a:t>
            </a:r>
            <a:endParaRPr dirty="0" sz="4800" lang="en-US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7"/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8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23"/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5"/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6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1"/>
          <p:cNvSpPr txBox="1"/>
          <p:nvPr/>
        </p:nvSpPr>
        <p:spPr>
          <a:xfrm>
            <a:off x="685800" y="685800"/>
            <a:ext cx="8229600" cy="57937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5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অপরিচ্ছন্নতাঃ</a:t>
            </a:r>
          </a:p>
          <a:p>
            <a:r>
              <a:rPr dirty="0" sz="54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dirty="0" sz="5400" lang="bn-IN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4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 বস্তু সৌন্দর্য্য কমায়, মানুষের মনে ঘৃণা সৃষ্টি করে।</a:t>
            </a:r>
          </a:p>
          <a:p>
            <a:r>
              <a:rPr dirty="0" sz="4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– হাত না ধোওয়া, নক না </a:t>
            </a:r>
            <a:r>
              <a:rPr dirty="0" sz="4400" lang="bn-IN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কাটা,দাঁত </a:t>
            </a:r>
            <a:r>
              <a:rPr dirty="0" sz="4400" lang="bn-IN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পরিস্কার না করা, নাক, চোখ , মাথা পরিস্কার না করা। </a:t>
            </a:r>
          </a:p>
          <a:p>
            <a:endParaRPr dirty="0" sz="54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dur="500" id="7"/>
                                        <p:tgtEl>
                                          <p:spTgt spid="1048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1"/>
          <p:cNvSpPr txBox="1"/>
          <p:nvPr/>
        </p:nvSpPr>
        <p:spPr>
          <a:xfrm>
            <a:off x="838200" y="838200"/>
            <a:ext cx="7010400" cy="3952241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পরিচ্ছন্নতার উপকারিতাঃ </a:t>
            </a:r>
            <a:endParaRPr dirty="0" sz="32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3200" lang="bn-IN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০১। রাসুল (সঃ) এরশাদ করেছেন- মহান আল্লাহ </a:t>
            </a:r>
            <a:r>
              <a:rPr dirty="0" sz="3200" lang="bn-IN" smtClean="0">
                <a:latin typeface="NikoshBAN" panose="02000000000000000000" pitchFamily="2" charset="0"/>
                <a:cs typeface="NikoshBAN" panose="02000000000000000000" pitchFamily="2" charset="0"/>
              </a:rPr>
              <a:t>অতিসুন্দর,তিনি  </a:t>
            </a:r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সুন্দর কে পছন্দ করেন। </a:t>
            </a:r>
            <a:endParaRPr dirty="0" sz="3200" lang="bn-IN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dirty="0" sz="3200" lang="bn-IN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০২। মানুষের ভালবাসা পাওয়া যায়।</a:t>
            </a:r>
          </a:p>
          <a:p>
            <a:endParaRPr dirty="0" sz="3200"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7"/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dur="2000" id="12"/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1"/>
          <p:cNvSpPr txBox="1"/>
          <p:nvPr/>
        </p:nvSpPr>
        <p:spPr>
          <a:xfrm>
            <a:off x="609600" y="2591812"/>
            <a:ext cx="7391400" cy="25044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০১। হাত না ধোওয়া,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০২। নক না কাটা,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০৩। দাঁত পরিস্কার না করা, 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০৪। নাক, চোখ পরিস্কার না করা,</a:t>
            </a:r>
          </a:p>
          <a:p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০৫। মাথা পরিস্কার না করা। </a:t>
            </a:r>
          </a:p>
        </p:txBody>
      </p:sp>
      <p:sp>
        <p:nvSpPr>
          <p:cNvPr id="1048605" name="Rectangle 2"/>
          <p:cNvSpPr/>
          <p:nvPr/>
        </p:nvSpPr>
        <p:spPr>
          <a:xfrm>
            <a:off x="2209800" y="304800"/>
            <a:ext cx="3810000" cy="1066800"/>
          </a:xfrm>
          <a:prstGeom prst="rect"/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4400" lang="bn-IN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</p:txBody>
      </p:sp>
      <p:sp>
        <p:nvSpPr>
          <p:cNvPr id="1048606" name="Rectangle 3"/>
          <p:cNvSpPr/>
          <p:nvPr/>
        </p:nvSpPr>
        <p:spPr>
          <a:xfrm>
            <a:off x="685800" y="1524000"/>
            <a:ext cx="6781800" cy="838200"/>
          </a:xfrm>
          <a:prstGeom prst="rect"/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3200" lang="bn-IN">
                <a:latin typeface="NikoshBAN" panose="02000000000000000000" pitchFamily="2" charset="0"/>
                <a:cs typeface="NikoshBAN" panose="02000000000000000000" pitchFamily="2" charset="0"/>
              </a:rPr>
              <a:t>ঘৃণার সৃষ্টি হয় এমন ৫টি বিষয়ের উল্লেখ করো-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dur="2000" id="7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1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27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3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39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ctg com</dc:creator>
  <cp:lastModifiedBy>HP</cp:lastModifiedBy>
  <dcterms:created xsi:type="dcterms:W3CDTF">2006-08-15T12:00:00Z</dcterms:created>
  <dcterms:modified xsi:type="dcterms:W3CDTF">2020-10-09T10:19:23Z</dcterms:modified>
</cp:coreProperties>
</file>