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810" r:id="rId2"/>
  </p:sldMasterIdLst>
  <p:notesMasterIdLst>
    <p:notesMasterId r:id="rId27"/>
  </p:notesMasterIdLst>
  <p:sldIdLst>
    <p:sldId id="514" r:id="rId3"/>
    <p:sldId id="287" r:id="rId4"/>
    <p:sldId id="257" r:id="rId5"/>
    <p:sldId id="515" r:id="rId6"/>
    <p:sldId id="516" r:id="rId7"/>
    <p:sldId id="524" r:id="rId8"/>
    <p:sldId id="537" r:id="rId9"/>
    <p:sldId id="523" r:id="rId10"/>
    <p:sldId id="522" r:id="rId11"/>
    <p:sldId id="538" r:id="rId12"/>
    <p:sldId id="540" r:id="rId13"/>
    <p:sldId id="541" r:id="rId14"/>
    <p:sldId id="542" r:id="rId15"/>
    <p:sldId id="543" r:id="rId16"/>
    <p:sldId id="560" r:id="rId17"/>
    <p:sldId id="545" r:id="rId18"/>
    <p:sldId id="546" r:id="rId19"/>
    <p:sldId id="559" r:id="rId20"/>
    <p:sldId id="548" r:id="rId21"/>
    <p:sldId id="549" r:id="rId22"/>
    <p:sldId id="550" r:id="rId23"/>
    <p:sldId id="551" r:id="rId24"/>
    <p:sldId id="561" r:id="rId25"/>
    <p:sldId id="52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D1C44"/>
    <a:srgbClr val="CCCCFF"/>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3" autoAdjust="0"/>
    <p:restoredTop sz="94660"/>
  </p:normalViewPr>
  <p:slideViewPr>
    <p:cSldViewPr snapToGrid="0">
      <p:cViewPr>
        <p:scale>
          <a:sx n="51" d="100"/>
          <a:sy n="51" d="100"/>
        </p:scale>
        <p:origin x="1368" y="594"/>
      </p:cViewPr>
      <p:guideLst/>
    </p:cSldViewPr>
  </p:slideViewPr>
  <p:notesTextViewPr>
    <p:cViewPr>
      <p:scale>
        <a:sx n="1" d="1"/>
        <a:sy n="1" d="1"/>
      </p:scale>
      <p:origin x="0" y="0"/>
    </p:cViewPr>
  </p:notesTextViewPr>
  <p:sorterViewPr>
    <p:cViewPr varScale="1">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D9AF2-7C46-42A0-B6A0-53A0EC62AE5A}" type="datetimeFigureOut">
              <a:rPr lang="en-US" smtClean="0"/>
              <a:t>10/9/2020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09E14-D440-43D4-A32A-338ACBDE559D}" type="slidenum">
              <a:rPr lang="en-US" smtClean="0"/>
              <a:t>‹#›</a:t>
            </a:fld>
            <a:endParaRPr lang="en-US"/>
          </a:p>
        </p:txBody>
      </p:sp>
    </p:spTree>
    <p:extLst>
      <p:ext uri="{BB962C8B-B14F-4D97-AF65-F5344CB8AC3E}">
        <p14:creationId xmlns:p14="http://schemas.microsoft.com/office/powerpoint/2010/main" val="37213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Welcome slide. This picture is related to the topic. So I have chosen it. Teacher may change it if he wants.</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2</a:t>
            </a:fld>
            <a:endParaRPr lang="en-US"/>
          </a:p>
        </p:txBody>
      </p:sp>
    </p:spTree>
    <p:extLst>
      <p:ext uri="{BB962C8B-B14F-4D97-AF65-F5344CB8AC3E}">
        <p14:creationId xmlns:p14="http://schemas.microsoft.com/office/powerpoint/2010/main" val="164438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DD7840-744D-4258-91BE-617F0B9CFAB9}"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297D-F9E1-4D5B-8B92-FECE9AE890FC}" type="slidenum">
              <a:rPr lang="en-US" smtClean="0"/>
              <a:t>‹#›</a:t>
            </a:fld>
            <a:endParaRPr lang="en-US"/>
          </a:p>
        </p:txBody>
      </p:sp>
    </p:spTree>
    <p:extLst>
      <p:ext uri="{BB962C8B-B14F-4D97-AF65-F5344CB8AC3E}">
        <p14:creationId xmlns:p14="http://schemas.microsoft.com/office/powerpoint/2010/main" val="78791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D7840-744D-4258-91BE-617F0B9CFAB9}"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297D-F9E1-4D5B-8B92-FECE9AE890FC}" type="slidenum">
              <a:rPr lang="en-US" smtClean="0"/>
              <a:t>‹#›</a:t>
            </a:fld>
            <a:endParaRPr lang="en-US"/>
          </a:p>
        </p:txBody>
      </p:sp>
    </p:spTree>
    <p:extLst>
      <p:ext uri="{BB962C8B-B14F-4D97-AF65-F5344CB8AC3E}">
        <p14:creationId xmlns:p14="http://schemas.microsoft.com/office/powerpoint/2010/main" val="332770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D7840-744D-4258-91BE-617F0B9CFAB9}"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297D-F9E1-4D5B-8B92-FECE9AE890FC}" type="slidenum">
              <a:rPr lang="en-US" smtClean="0"/>
              <a:t>‹#›</a:t>
            </a:fld>
            <a:endParaRPr lang="en-US"/>
          </a:p>
        </p:txBody>
      </p:sp>
    </p:spTree>
    <p:extLst>
      <p:ext uri="{BB962C8B-B14F-4D97-AF65-F5344CB8AC3E}">
        <p14:creationId xmlns:p14="http://schemas.microsoft.com/office/powerpoint/2010/main" val="242573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181DFAA-D85A-43A0-86E2-10DE617F9A0E}" type="datetimeFigureOut">
              <a:rPr lang="en-US" smtClean="0"/>
              <a:t>10/9/2020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5BAF779-CE56-4EB1-9FA2-D3511E2BF89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42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1DFAA-D85A-43A0-86E2-10DE617F9A0E}"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F779-CE56-4EB1-9FA2-D3511E2BF899}" type="slidenum">
              <a:rPr lang="en-US" smtClean="0"/>
              <a:t>‹#›</a:t>
            </a:fld>
            <a:endParaRPr lang="en-US"/>
          </a:p>
        </p:txBody>
      </p:sp>
    </p:spTree>
    <p:extLst>
      <p:ext uri="{BB962C8B-B14F-4D97-AF65-F5344CB8AC3E}">
        <p14:creationId xmlns:p14="http://schemas.microsoft.com/office/powerpoint/2010/main" val="2311004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1DFAA-D85A-43A0-86E2-10DE617F9A0E}"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F779-CE56-4EB1-9FA2-D3511E2BF89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6665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81DFAA-D85A-43A0-86E2-10DE617F9A0E}"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F779-CE56-4EB1-9FA2-D3511E2BF899}" type="slidenum">
              <a:rPr lang="en-US" smtClean="0"/>
              <a:t>‹#›</a:t>
            </a:fld>
            <a:endParaRPr lang="en-US"/>
          </a:p>
        </p:txBody>
      </p:sp>
    </p:spTree>
    <p:extLst>
      <p:ext uri="{BB962C8B-B14F-4D97-AF65-F5344CB8AC3E}">
        <p14:creationId xmlns:p14="http://schemas.microsoft.com/office/powerpoint/2010/main" val="1429342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81DFAA-D85A-43A0-86E2-10DE617F9A0E}" type="datetimeFigureOut">
              <a:rPr lang="en-US" smtClean="0"/>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AF779-CE56-4EB1-9FA2-D3511E2BF89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765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1DFAA-D85A-43A0-86E2-10DE617F9A0E}" type="datetimeFigureOut">
              <a:rPr lang="en-US" smtClean="0"/>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AF779-CE56-4EB1-9FA2-D3511E2BF89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2064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1DFAA-D85A-43A0-86E2-10DE617F9A0E}" type="datetimeFigureOut">
              <a:rPr lang="en-US" smtClean="0"/>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AF779-CE56-4EB1-9FA2-D3511E2BF899}" type="slidenum">
              <a:rPr lang="en-US" smtClean="0"/>
              <a:t>‹#›</a:t>
            </a:fld>
            <a:endParaRPr lang="en-US"/>
          </a:p>
        </p:txBody>
      </p:sp>
    </p:spTree>
    <p:extLst>
      <p:ext uri="{BB962C8B-B14F-4D97-AF65-F5344CB8AC3E}">
        <p14:creationId xmlns:p14="http://schemas.microsoft.com/office/powerpoint/2010/main" val="4007050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1DFAA-D85A-43A0-86E2-10DE617F9A0E}"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F779-CE56-4EB1-9FA2-D3511E2BF89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40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D7840-744D-4258-91BE-617F0B9CFAB9}"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297D-F9E1-4D5B-8B92-FECE9AE890FC}" type="slidenum">
              <a:rPr lang="en-US" smtClean="0"/>
              <a:t>‹#›</a:t>
            </a:fld>
            <a:endParaRPr lang="en-US"/>
          </a:p>
        </p:txBody>
      </p:sp>
    </p:spTree>
    <p:extLst>
      <p:ext uri="{BB962C8B-B14F-4D97-AF65-F5344CB8AC3E}">
        <p14:creationId xmlns:p14="http://schemas.microsoft.com/office/powerpoint/2010/main" val="1490709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1DFAA-D85A-43A0-86E2-10DE617F9A0E}"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F779-CE56-4EB1-9FA2-D3511E2BF899}" type="slidenum">
              <a:rPr lang="en-US" smtClean="0"/>
              <a:t>‹#›</a:t>
            </a:fld>
            <a:endParaRPr lang="en-US"/>
          </a:p>
        </p:txBody>
      </p:sp>
    </p:spTree>
    <p:extLst>
      <p:ext uri="{BB962C8B-B14F-4D97-AF65-F5344CB8AC3E}">
        <p14:creationId xmlns:p14="http://schemas.microsoft.com/office/powerpoint/2010/main" val="3043138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1DFAA-D85A-43A0-86E2-10DE617F9A0E}"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F779-CE56-4EB1-9FA2-D3511E2BF899}" type="slidenum">
              <a:rPr lang="en-US" smtClean="0"/>
              <a:t>‹#›</a:t>
            </a:fld>
            <a:endParaRPr lang="en-US"/>
          </a:p>
        </p:txBody>
      </p:sp>
    </p:spTree>
    <p:extLst>
      <p:ext uri="{BB962C8B-B14F-4D97-AF65-F5344CB8AC3E}">
        <p14:creationId xmlns:p14="http://schemas.microsoft.com/office/powerpoint/2010/main" val="170791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1DFAA-D85A-43A0-86E2-10DE617F9A0E}"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F779-CE56-4EB1-9FA2-D3511E2BF89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77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1DFAA-D85A-43A0-86E2-10DE617F9A0E}"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F779-CE56-4EB1-9FA2-D3511E2BF89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396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1DFAA-D85A-43A0-86E2-10DE617F9A0E}"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F779-CE56-4EB1-9FA2-D3511E2BF899}" type="slidenum">
              <a:rPr lang="en-US" smtClean="0"/>
              <a:t>‹#›</a:t>
            </a:fld>
            <a:endParaRPr lang="en-US"/>
          </a:p>
        </p:txBody>
      </p:sp>
    </p:spTree>
    <p:extLst>
      <p:ext uri="{BB962C8B-B14F-4D97-AF65-F5344CB8AC3E}">
        <p14:creationId xmlns:p14="http://schemas.microsoft.com/office/powerpoint/2010/main" val="2316127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1DFAA-D85A-43A0-86E2-10DE617F9A0E}"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F779-CE56-4EB1-9FA2-D3511E2BF89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522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1DFAA-D85A-43A0-86E2-10DE617F9A0E}"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F779-CE56-4EB1-9FA2-D3511E2BF89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499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1DFAA-D85A-43A0-86E2-10DE617F9A0E}"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F779-CE56-4EB1-9FA2-D3511E2BF89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725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1DFAA-D85A-43A0-86E2-10DE617F9A0E}"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F779-CE56-4EB1-9FA2-D3511E2BF89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487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438400" y="1490133"/>
            <a:ext cx="7670800" cy="2404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16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DD7840-744D-4258-91BE-617F0B9CFAB9}"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C297D-F9E1-4D5B-8B92-FECE9AE890FC}" type="slidenum">
              <a:rPr lang="en-US" smtClean="0"/>
              <a:t>‹#›</a:t>
            </a:fld>
            <a:endParaRPr lang="en-US"/>
          </a:p>
        </p:txBody>
      </p:sp>
    </p:spTree>
    <p:extLst>
      <p:ext uri="{BB962C8B-B14F-4D97-AF65-F5344CB8AC3E}">
        <p14:creationId xmlns:p14="http://schemas.microsoft.com/office/powerpoint/2010/main" val="166264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DD7840-744D-4258-91BE-617F0B9CFAB9}"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C297D-F9E1-4D5B-8B92-FECE9AE890FC}" type="slidenum">
              <a:rPr lang="en-US" smtClean="0"/>
              <a:t>‹#›</a:t>
            </a:fld>
            <a:endParaRPr lang="en-US"/>
          </a:p>
        </p:txBody>
      </p:sp>
    </p:spTree>
    <p:extLst>
      <p:ext uri="{BB962C8B-B14F-4D97-AF65-F5344CB8AC3E}">
        <p14:creationId xmlns:p14="http://schemas.microsoft.com/office/powerpoint/2010/main" val="27036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DD7840-744D-4258-91BE-617F0B9CFAB9}" type="datetimeFigureOut">
              <a:rPr lang="en-US" smtClean="0"/>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C297D-F9E1-4D5B-8B92-FECE9AE890FC}" type="slidenum">
              <a:rPr lang="en-US" smtClean="0"/>
              <a:t>‹#›</a:t>
            </a:fld>
            <a:endParaRPr lang="en-US"/>
          </a:p>
        </p:txBody>
      </p:sp>
    </p:spTree>
    <p:extLst>
      <p:ext uri="{BB962C8B-B14F-4D97-AF65-F5344CB8AC3E}">
        <p14:creationId xmlns:p14="http://schemas.microsoft.com/office/powerpoint/2010/main" val="232655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DD7840-744D-4258-91BE-617F0B9CFAB9}" type="datetimeFigureOut">
              <a:rPr lang="en-US" smtClean="0"/>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C297D-F9E1-4D5B-8B92-FECE9AE890FC}" type="slidenum">
              <a:rPr lang="en-US" smtClean="0"/>
              <a:t>‹#›</a:t>
            </a:fld>
            <a:endParaRPr lang="en-US"/>
          </a:p>
        </p:txBody>
      </p:sp>
    </p:spTree>
    <p:extLst>
      <p:ext uri="{BB962C8B-B14F-4D97-AF65-F5344CB8AC3E}">
        <p14:creationId xmlns:p14="http://schemas.microsoft.com/office/powerpoint/2010/main" val="411757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D7840-744D-4258-91BE-617F0B9CFAB9}" type="datetimeFigureOut">
              <a:rPr lang="en-US" smtClean="0"/>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C297D-F9E1-4D5B-8B92-FECE9AE890FC}" type="slidenum">
              <a:rPr lang="en-US" smtClean="0"/>
              <a:t>‹#›</a:t>
            </a:fld>
            <a:endParaRPr lang="en-US"/>
          </a:p>
        </p:txBody>
      </p:sp>
    </p:spTree>
    <p:extLst>
      <p:ext uri="{BB962C8B-B14F-4D97-AF65-F5344CB8AC3E}">
        <p14:creationId xmlns:p14="http://schemas.microsoft.com/office/powerpoint/2010/main" val="37772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D7840-744D-4258-91BE-617F0B9CFAB9}"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C297D-F9E1-4D5B-8B92-FECE9AE890FC}" type="slidenum">
              <a:rPr lang="en-US" smtClean="0"/>
              <a:t>‹#›</a:t>
            </a:fld>
            <a:endParaRPr lang="en-US"/>
          </a:p>
        </p:txBody>
      </p:sp>
    </p:spTree>
    <p:extLst>
      <p:ext uri="{BB962C8B-B14F-4D97-AF65-F5344CB8AC3E}">
        <p14:creationId xmlns:p14="http://schemas.microsoft.com/office/powerpoint/2010/main" val="368878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D7840-744D-4258-91BE-617F0B9CFAB9}"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C297D-F9E1-4D5B-8B92-FECE9AE890FC}" type="slidenum">
              <a:rPr lang="en-US" smtClean="0"/>
              <a:t>‹#›</a:t>
            </a:fld>
            <a:endParaRPr lang="en-US"/>
          </a:p>
        </p:txBody>
      </p:sp>
    </p:spTree>
    <p:extLst>
      <p:ext uri="{BB962C8B-B14F-4D97-AF65-F5344CB8AC3E}">
        <p14:creationId xmlns:p14="http://schemas.microsoft.com/office/powerpoint/2010/main" val="382694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D7840-744D-4258-91BE-617F0B9CFAB9}" type="datetimeFigureOut">
              <a:rPr lang="en-US" smtClean="0"/>
              <a:t>10/9/2020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C297D-F9E1-4D5B-8B92-FECE9AE890FC}" type="slidenum">
              <a:rPr lang="en-US" smtClean="0"/>
              <a:t>‹#›</a:t>
            </a:fld>
            <a:endParaRPr lang="en-US"/>
          </a:p>
        </p:txBody>
      </p:sp>
    </p:spTree>
    <p:extLst>
      <p:ext uri="{BB962C8B-B14F-4D97-AF65-F5344CB8AC3E}">
        <p14:creationId xmlns:p14="http://schemas.microsoft.com/office/powerpoint/2010/main" val="35085860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cstate="email">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cstate="email">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DD7840-744D-4258-91BE-617F0B9CFAB9}" type="datetimeFigureOut">
              <a:rPr lang="en-US" smtClean="0"/>
              <a:t>10/9/2020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1C297D-F9E1-4D5B-8B92-FECE9AE890FC}" type="slidenum">
              <a:rPr lang="en-US" smtClean="0"/>
              <a:t>‹#›</a:t>
            </a:fld>
            <a:endParaRPr lang="en-US"/>
          </a:p>
        </p:txBody>
      </p:sp>
    </p:spTree>
    <p:extLst>
      <p:ext uri="{BB962C8B-B14F-4D97-AF65-F5344CB8AC3E}">
        <p14:creationId xmlns:p14="http://schemas.microsoft.com/office/powerpoint/2010/main" val="207168214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69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8.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18.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8.xm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18.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8.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950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42608BE7-4933-4B2F-A223-75B49E3400C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032" r="3292" b="32267"/>
          <a:stretch/>
        </p:blipFill>
        <p:spPr>
          <a:xfrm>
            <a:off x="4896429" y="3956232"/>
            <a:ext cx="2399141" cy="1428751"/>
          </a:xfrm>
          <a:prstGeom prst="rect">
            <a:avLst/>
          </a:prstGeom>
        </p:spPr>
      </p:pic>
      <p:sp>
        <p:nvSpPr>
          <p:cNvPr id="2" name="TextBox 1">
            <a:extLst>
              <a:ext uri="{FF2B5EF4-FFF2-40B4-BE49-F238E27FC236}">
                <a16:creationId xmlns="" xmlns:a16="http://schemas.microsoft.com/office/drawing/2014/main" id="{2FDB5CA7-E5DA-474A-81AB-9E6F652080A2}"/>
              </a:ext>
            </a:extLst>
          </p:cNvPr>
          <p:cNvSpPr txBox="1"/>
          <p:nvPr/>
        </p:nvSpPr>
        <p:spPr>
          <a:xfrm>
            <a:off x="1167112" y="747251"/>
            <a:ext cx="3617844" cy="646331"/>
          </a:xfrm>
          <a:prstGeom prst="rect">
            <a:avLst/>
          </a:prstGeom>
          <a:solidFill>
            <a:schemeClr val="accent1">
              <a:lumMod val="60000"/>
              <a:lumOff val="40000"/>
            </a:schemeClr>
          </a:solidFill>
          <a:ln w="57150">
            <a:solidFill>
              <a:schemeClr val="tx1"/>
            </a:solidFill>
          </a:ln>
          <a:effectLst>
            <a:glow rad="139700">
              <a:schemeClr val="accent3">
                <a:satMod val="175000"/>
                <a:alpha val="40000"/>
              </a:schemeClr>
            </a:glow>
          </a:effectLst>
        </p:spPr>
        <p:txBody>
          <a:bodyPr wrap="square" rtlCol="0">
            <a:spAutoFit/>
          </a:bodyPr>
          <a:lstStyle/>
          <a:p>
            <a:pPr algn="ctr"/>
            <a:r>
              <a:rPr lang="en-US" sz="3600" dirty="0"/>
              <a:t>Word </a:t>
            </a:r>
          </a:p>
        </p:txBody>
      </p:sp>
      <p:sp>
        <p:nvSpPr>
          <p:cNvPr id="3" name="TextBox 2">
            <a:extLst>
              <a:ext uri="{FF2B5EF4-FFF2-40B4-BE49-F238E27FC236}">
                <a16:creationId xmlns="" xmlns:a16="http://schemas.microsoft.com/office/drawing/2014/main" id="{A710C0CB-916F-4025-871D-E612D6D428F2}"/>
              </a:ext>
            </a:extLst>
          </p:cNvPr>
          <p:cNvSpPr txBox="1"/>
          <p:nvPr/>
        </p:nvSpPr>
        <p:spPr>
          <a:xfrm>
            <a:off x="2353171" y="1837936"/>
            <a:ext cx="1863588" cy="523220"/>
          </a:xfrm>
          <a:prstGeom prst="rect">
            <a:avLst/>
          </a:prstGeom>
          <a:noFill/>
          <a:ln w="57150">
            <a:solidFill>
              <a:schemeClr val="tx1"/>
            </a:solidFill>
          </a:ln>
        </p:spPr>
        <p:txBody>
          <a:bodyPr wrap="square" rtlCol="0">
            <a:spAutoFit/>
          </a:bodyPr>
          <a:lstStyle/>
          <a:p>
            <a:r>
              <a:rPr lang="en-US" sz="2800" dirty="0"/>
              <a:t>Diplomate </a:t>
            </a:r>
          </a:p>
        </p:txBody>
      </p:sp>
      <p:sp>
        <p:nvSpPr>
          <p:cNvPr id="4" name="TextBox 3">
            <a:extLst>
              <a:ext uri="{FF2B5EF4-FFF2-40B4-BE49-F238E27FC236}">
                <a16:creationId xmlns="" xmlns:a16="http://schemas.microsoft.com/office/drawing/2014/main" id="{F26CDBE8-8BB7-407B-BC3F-C1E7DF3D8065}"/>
              </a:ext>
            </a:extLst>
          </p:cNvPr>
          <p:cNvSpPr txBox="1"/>
          <p:nvPr/>
        </p:nvSpPr>
        <p:spPr>
          <a:xfrm>
            <a:off x="2045302" y="4588310"/>
            <a:ext cx="2479327" cy="523220"/>
          </a:xfrm>
          <a:prstGeom prst="rect">
            <a:avLst/>
          </a:prstGeom>
          <a:noFill/>
          <a:ln w="57150">
            <a:solidFill>
              <a:schemeClr val="tx1"/>
            </a:solidFill>
          </a:ln>
        </p:spPr>
        <p:txBody>
          <a:bodyPr wrap="square" rtlCol="0">
            <a:spAutoFit/>
          </a:bodyPr>
          <a:lstStyle/>
          <a:p>
            <a:pPr algn="ctr"/>
            <a:r>
              <a:rPr lang="en-US" sz="2800" dirty="0"/>
              <a:t>Enthusiasm</a:t>
            </a:r>
          </a:p>
        </p:txBody>
      </p:sp>
      <p:sp>
        <p:nvSpPr>
          <p:cNvPr id="6" name="TextBox 5">
            <a:extLst>
              <a:ext uri="{FF2B5EF4-FFF2-40B4-BE49-F238E27FC236}">
                <a16:creationId xmlns="" xmlns:a16="http://schemas.microsoft.com/office/drawing/2014/main" id="{69A3F4A2-FC91-4695-8978-B2271A88D083}"/>
              </a:ext>
            </a:extLst>
          </p:cNvPr>
          <p:cNvSpPr txBox="1"/>
          <p:nvPr/>
        </p:nvSpPr>
        <p:spPr>
          <a:xfrm>
            <a:off x="7893908" y="1778957"/>
            <a:ext cx="3617844" cy="954107"/>
          </a:xfrm>
          <a:prstGeom prst="rect">
            <a:avLst/>
          </a:prstGeom>
          <a:noFill/>
          <a:ln w="57150">
            <a:solidFill>
              <a:schemeClr val="tx1"/>
            </a:solidFill>
          </a:ln>
        </p:spPr>
        <p:txBody>
          <a:bodyPr wrap="square" rtlCol="0">
            <a:spAutoFit/>
          </a:bodyPr>
          <a:lstStyle/>
          <a:p>
            <a:r>
              <a:rPr lang="en-US" sz="2800" dirty="0"/>
              <a:t>government representative abroad</a:t>
            </a:r>
          </a:p>
        </p:txBody>
      </p:sp>
      <p:sp>
        <p:nvSpPr>
          <p:cNvPr id="11" name="TextBox 10">
            <a:extLst>
              <a:ext uri="{FF2B5EF4-FFF2-40B4-BE49-F238E27FC236}">
                <a16:creationId xmlns="" xmlns:a16="http://schemas.microsoft.com/office/drawing/2014/main" id="{20FDDF5D-97CF-402A-9847-B1C0E9D005B7}"/>
              </a:ext>
            </a:extLst>
          </p:cNvPr>
          <p:cNvSpPr txBox="1"/>
          <p:nvPr/>
        </p:nvSpPr>
        <p:spPr>
          <a:xfrm>
            <a:off x="2786426" y="3006576"/>
            <a:ext cx="7620317" cy="523220"/>
          </a:xfrm>
          <a:prstGeom prst="rect">
            <a:avLst/>
          </a:prstGeom>
          <a:noFill/>
          <a:ln w="57150">
            <a:solidFill>
              <a:schemeClr val="tx1"/>
            </a:solidFill>
          </a:ln>
        </p:spPr>
        <p:txBody>
          <a:bodyPr wrap="square" rtlCol="0">
            <a:spAutoFit/>
          </a:bodyPr>
          <a:lstStyle/>
          <a:p>
            <a:r>
              <a:rPr lang="en-US" sz="2800" dirty="0">
                <a:solidFill>
                  <a:srgbClr val="0070C0"/>
                </a:solidFill>
              </a:rPr>
              <a:t>A Korean diplomate is meeting with Trump </a:t>
            </a:r>
          </a:p>
        </p:txBody>
      </p:sp>
      <p:sp>
        <p:nvSpPr>
          <p:cNvPr id="12" name="TextBox 11">
            <a:extLst>
              <a:ext uri="{FF2B5EF4-FFF2-40B4-BE49-F238E27FC236}">
                <a16:creationId xmlns="" xmlns:a16="http://schemas.microsoft.com/office/drawing/2014/main" id="{82E83B8E-3CCD-461B-9489-34518522C8F5}"/>
              </a:ext>
            </a:extLst>
          </p:cNvPr>
          <p:cNvSpPr txBox="1"/>
          <p:nvPr/>
        </p:nvSpPr>
        <p:spPr>
          <a:xfrm>
            <a:off x="7426672" y="4613457"/>
            <a:ext cx="2498378" cy="523220"/>
          </a:xfrm>
          <a:prstGeom prst="rect">
            <a:avLst/>
          </a:prstGeom>
          <a:noFill/>
          <a:ln w="57150">
            <a:solidFill>
              <a:schemeClr val="tx1"/>
            </a:solidFill>
          </a:ln>
        </p:spPr>
        <p:txBody>
          <a:bodyPr wrap="square" rtlCol="0">
            <a:spAutoFit/>
          </a:bodyPr>
          <a:lstStyle/>
          <a:p>
            <a:pPr algn="ctr"/>
            <a:r>
              <a:rPr lang="en-US" sz="2800" dirty="0"/>
              <a:t>excited</a:t>
            </a:r>
          </a:p>
        </p:txBody>
      </p:sp>
      <p:sp>
        <p:nvSpPr>
          <p:cNvPr id="15" name="TextBox 14">
            <a:extLst>
              <a:ext uri="{FF2B5EF4-FFF2-40B4-BE49-F238E27FC236}">
                <a16:creationId xmlns="" xmlns:a16="http://schemas.microsoft.com/office/drawing/2014/main" id="{82FEB29C-99C5-43A1-8467-862A79A9C9BB}"/>
              </a:ext>
            </a:extLst>
          </p:cNvPr>
          <p:cNvSpPr txBox="1"/>
          <p:nvPr/>
        </p:nvSpPr>
        <p:spPr>
          <a:xfrm>
            <a:off x="2556320" y="5509854"/>
            <a:ext cx="7368730" cy="523220"/>
          </a:xfrm>
          <a:prstGeom prst="rect">
            <a:avLst/>
          </a:prstGeom>
          <a:noFill/>
          <a:ln w="57150">
            <a:solidFill>
              <a:schemeClr val="tx1"/>
            </a:solidFill>
          </a:ln>
        </p:spPr>
        <p:txBody>
          <a:bodyPr wrap="square" rtlCol="0">
            <a:spAutoFit/>
          </a:bodyPr>
          <a:lstStyle/>
          <a:p>
            <a:pPr algn="ctr"/>
            <a:r>
              <a:rPr lang="en-US" sz="2800" dirty="0">
                <a:solidFill>
                  <a:srgbClr val="0070C0"/>
                </a:solidFill>
              </a:rPr>
              <a:t>The students enjoy the result with enthusiasm</a:t>
            </a:r>
          </a:p>
        </p:txBody>
      </p:sp>
      <p:pic>
        <p:nvPicPr>
          <p:cNvPr id="10" name="Picture 9">
            <a:extLst>
              <a:ext uri="{FF2B5EF4-FFF2-40B4-BE49-F238E27FC236}">
                <a16:creationId xmlns="" xmlns:a16="http://schemas.microsoft.com/office/drawing/2014/main" id="{2AC997F1-65F9-4FCC-A9E4-826F7D2F949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31710"/>
          <a:stretch/>
        </p:blipFill>
        <p:spPr>
          <a:xfrm>
            <a:off x="4784956" y="1477828"/>
            <a:ext cx="3026949" cy="1375595"/>
          </a:xfrm>
          <a:prstGeom prst="rect">
            <a:avLst/>
          </a:prstGeom>
        </p:spPr>
      </p:pic>
      <p:sp>
        <p:nvSpPr>
          <p:cNvPr id="13" name="TextBox 12">
            <a:extLst>
              <a:ext uri="{FF2B5EF4-FFF2-40B4-BE49-F238E27FC236}">
                <a16:creationId xmlns="" xmlns:a16="http://schemas.microsoft.com/office/drawing/2014/main" id="{EBF8AB4F-690D-4738-9F40-929263F5F5CB}"/>
              </a:ext>
            </a:extLst>
          </p:cNvPr>
          <p:cNvSpPr txBox="1"/>
          <p:nvPr/>
        </p:nvSpPr>
        <p:spPr>
          <a:xfrm>
            <a:off x="7811905" y="774721"/>
            <a:ext cx="3021496" cy="646331"/>
          </a:xfrm>
          <a:prstGeom prst="rect">
            <a:avLst/>
          </a:prstGeom>
          <a:solidFill>
            <a:schemeClr val="accent1">
              <a:lumMod val="60000"/>
              <a:lumOff val="40000"/>
            </a:schemeClr>
          </a:solidFill>
          <a:ln w="57150">
            <a:solidFill>
              <a:schemeClr val="tx1"/>
            </a:solidFill>
          </a:ln>
          <a:effectLst>
            <a:glow rad="139700">
              <a:schemeClr val="accent3">
                <a:satMod val="175000"/>
                <a:alpha val="40000"/>
              </a:schemeClr>
            </a:glow>
          </a:effectLst>
        </p:spPr>
        <p:txBody>
          <a:bodyPr wrap="square" rtlCol="0">
            <a:spAutoFit/>
          </a:bodyPr>
          <a:lstStyle/>
          <a:p>
            <a:pPr algn="ctr"/>
            <a:r>
              <a:rPr lang="en-US" sz="3600" dirty="0"/>
              <a:t>Meaning </a:t>
            </a:r>
          </a:p>
        </p:txBody>
      </p:sp>
      <p:grpSp>
        <p:nvGrpSpPr>
          <p:cNvPr id="14" name="Group 13"/>
          <p:cNvGrpSpPr/>
          <p:nvPr/>
        </p:nvGrpSpPr>
        <p:grpSpPr>
          <a:xfrm>
            <a:off x="0" y="0"/>
            <a:ext cx="12192000" cy="6951045"/>
            <a:chOff x="0" y="0"/>
            <a:chExt cx="12192000" cy="6951045"/>
          </a:xfrm>
          <a:solidFill>
            <a:srgbClr val="006600"/>
          </a:solidFill>
        </p:grpSpPr>
        <p:sp>
          <p:nvSpPr>
            <p:cNvPr id="18" name="Frame 17"/>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9" name="TextBox 18"/>
            <p:cNvSpPr txBox="1"/>
            <p:nvPr/>
          </p:nvSpPr>
          <p:spPr>
            <a:xfrm>
              <a:off x="4040738" y="6581713"/>
              <a:ext cx="6065949" cy="369332"/>
            </a:xfrm>
            <a:prstGeom prst="rect">
              <a:avLst/>
            </a:prstGeom>
            <a:grpFill/>
          </p:spPr>
          <p:txBody>
            <a:bodyPr wrap="square" rtlCol="0">
              <a:spAutoFit/>
            </a:bodyPr>
            <a:lstStyle/>
            <a:p>
              <a:r>
                <a:rPr lang="en-US" dirty="0" smtClean="0">
                  <a:solidFill>
                    <a:srgbClr val="C00000"/>
                  </a:solidFill>
                </a:rPr>
                <a:t>Class 9, English For Today, Unit_3, Lesson_5</a:t>
              </a:r>
              <a:endParaRPr lang="en-US" dirty="0">
                <a:solidFill>
                  <a:srgbClr val="C00000"/>
                </a:solidFill>
              </a:endParaRPr>
            </a:p>
          </p:txBody>
        </p:sp>
      </p:grpSp>
    </p:spTree>
    <p:extLst>
      <p:ext uri="{BB962C8B-B14F-4D97-AF65-F5344CB8AC3E}">
        <p14:creationId xmlns:p14="http://schemas.microsoft.com/office/powerpoint/2010/main" val="2907813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1" grpId="0" animBg="1"/>
      <p:bldP spid="12" grpId="0" animBg="1"/>
      <p:bldP spid="15"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866B93D-C428-427E-832B-1F7CB8AF8A40}"/>
              </a:ext>
            </a:extLst>
          </p:cNvPr>
          <p:cNvSpPr txBox="1"/>
          <p:nvPr/>
        </p:nvSpPr>
        <p:spPr>
          <a:xfrm>
            <a:off x="2722497" y="4421018"/>
            <a:ext cx="1579047" cy="523220"/>
          </a:xfrm>
          <a:prstGeom prst="rect">
            <a:avLst/>
          </a:prstGeom>
          <a:noFill/>
          <a:ln w="57150">
            <a:solidFill>
              <a:schemeClr val="tx1"/>
            </a:solidFill>
          </a:ln>
        </p:spPr>
        <p:txBody>
          <a:bodyPr wrap="square" rtlCol="0">
            <a:spAutoFit/>
          </a:bodyPr>
          <a:lstStyle/>
          <a:p>
            <a:r>
              <a:rPr lang="en-US" sz="2800" dirty="0"/>
              <a:t>Illuminate</a:t>
            </a:r>
          </a:p>
        </p:txBody>
      </p:sp>
      <p:sp>
        <p:nvSpPr>
          <p:cNvPr id="7" name="TextBox 6">
            <a:extLst>
              <a:ext uri="{FF2B5EF4-FFF2-40B4-BE49-F238E27FC236}">
                <a16:creationId xmlns="" xmlns:a16="http://schemas.microsoft.com/office/drawing/2014/main" id="{077CDFA0-6C5C-4B09-A547-1C4F37A125AA}"/>
              </a:ext>
            </a:extLst>
          </p:cNvPr>
          <p:cNvSpPr txBox="1"/>
          <p:nvPr/>
        </p:nvSpPr>
        <p:spPr>
          <a:xfrm>
            <a:off x="2545015" y="2182985"/>
            <a:ext cx="1495723" cy="523220"/>
          </a:xfrm>
          <a:prstGeom prst="rect">
            <a:avLst/>
          </a:prstGeom>
          <a:noFill/>
          <a:ln w="57150">
            <a:solidFill>
              <a:schemeClr val="tx1"/>
            </a:solidFill>
          </a:ln>
        </p:spPr>
        <p:txBody>
          <a:bodyPr wrap="square" rtlCol="0">
            <a:spAutoFit/>
          </a:bodyPr>
          <a:lstStyle/>
          <a:p>
            <a:r>
              <a:rPr lang="en-US" sz="2800" dirty="0"/>
              <a:t>Fervour</a:t>
            </a:r>
          </a:p>
        </p:txBody>
      </p:sp>
      <p:sp>
        <p:nvSpPr>
          <p:cNvPr id="9" name="TextBox 8">
            <a:extLst>
              <a:ext uri="{FF2B5EF4-FFF2-40B4-BE49-F238E27FC236}">
                <a16:creationId xmlns="" xmlns:a16="http://schemas.microsoft.com/office/drawing/2014/main" id="{B7F83199-18C2-46AA-B50D-BC71AA3095F6}"/>
              </a:ext>
            </a:extLst>
          </p:cNvPr>
          <p:cNvSpPr txBox="1"/>
          <p:nvPr/>
        </p:nvSpPr>
        <p:spPr>
          <a:xfrm>
            <a:off x="7221259" y="1893363"/>
            <a:ext cx="3617844" cy="954107"/>
          </a:xfrm>
          <a:prstGeom prst="rect">
            <a:avLst/>
          </a:prstGeom>
          <a:noFill/>
          <a:ln w="57150">
            <a:solidFill>
              <a:schemeClr val="tx1"/>
            </a:solidFill>
          </a:ln>
        </p:spPr>
        <p:txBody>
          <a:bodyPr wrap="square" rtlCol="0">
            <a:spAutoFit/>
          </a:bodyPr>
          <a:lstStyle/>
          <a:p>
            <a:r>
              <a:rPr lang="en-US" sz="2800" dirty="0"/>
              <a:t>very strong feelings about something</a:t>
            </a:r>
          </a:p>
        </p:txBody>
      </p:sp>
      <p:sp>
        <p:nvSpPr>
          <p:cNvPr id="6" name="TextBox 5">
            <a:extLst>
              <a:ext uri="{FF2B5EF4-FFF2-40B4-BE49-F238E27FC236}">
                <a16:creationId xmlns="" xmlns:a16="http://schemas.microsoft.com/office/drawing/2014/main" id="{B06529A6-9E3F-4014-A0A4-FFA9EC7E530C}"/>
              </a:ext>
            </a:extLst>
          </p:cNvPr>
          <p:cNvSpPr txBox="1"/>
          <p:nvPr/>
        </p:nvSpPr>
        <p:spPr>
          <a:xfrm>
            <a:off x="7756516" y="4470412"/>
            <a:ext cx="1354513" cy="523220"/>
          </a:xfrm>
          <a:prstGeom prst="rect">
            <a:avLst/>
          </a:prstGeom>
          <a:noFill/>
          <a:ln w="57150">
            <a:solidFill>
              <a:schemeClr val="tx1"/>
            </a:solidFill>
          </a:ln>
        </p:spPr>
        <p:txBody>
          <a:bodyPr wrap="square" rtlCol="0">
            <a:spAutoFit/>
          </a:bodyPr>
          <a:lstStyle/>
          <a:p>
            <a:r>
              <a:rPr lang="en-US" sz="2800" dirty="0"/>
              <a:t>light up </a:t>
            </a:r>
          </a:p>
        </p:txBody>
      </p:sp>
      <p:sp>
        <p:nvSpPr>
          <p:cNvPr id="12" name="TextBox 11">
            <a:extLst>
              <a:ext uri="{FF2B5EF4-FFF2-40B4-BE49-F238E27FC236}">
                <a16:creationId xmlns="" xmlns:a16="http://schemas.microsoft.com/office/drawing/2014/main" id="{9E6C622A-4BFB-4AA8-936F-3D3EAE3267A2}"/>
              </a:ext>
            </a:extLst>
          </p:cNvPr>
          <p:cNvSpPr txBox="1"/>
          <p:nvPr/>
        </p:nvSpPr>
        <p:spPr>
          <a:xfrm>
            <a:off x="2145834" y="3160050"/>
            <a:ext cx="7197983" cy="523220"/>
          </a:xfrm>
          <a:prstGeom prst="rect">
            <a:avLst/>
          </a:prstGeom>
          <a:noFill/>
          <a:ln w="57150">
            <a:solidFill>
              <a:schemeClr val="tx1"/>
            </a:solidFill>
          </a:ln>
        </p:spPr>
        <p:txBody>
          <a:bodyPr wrap="square" rtlCol="0">
            <a:spAutoFit/>
          </a:bodyPr>
          <a:lstStyle/>
          <a:p>
            <a:pPr algn="ctr"/>
            <a:r>
              <a:rPr lang="en-US" sz="2800" dirty="0">
                <a:solidFill>
                  <a:srgbClr val="0070C0"/>
                </a:solidFill>
              </a:rPr>
              <a:t>Eid ul Azha to be celebrated with religious fervour</a:t>
            </a:r>
          </a:p>
        </p:txBody>
      </p:sp>
      <p:sp>
        <p:nvSpPr>
          <p:cNvPr id="13" name="TextBox 12">
            <a:extLst>
              <a:ext uri="{FF2B5EF4-FFF2-40B4-BE49-F238E27FC236}">
                <a16:creationId xmlns="" xmlns:a16="http://schemas.microsoft.com/office/drawing/2014/main" id="{A3F84972-F8CC-4347-9ED4-C0535C8BDA17}"/>
              </a:ext>
            </a:extLst>
          </p:cNvPr>
          <p:cNvSpPr txBox="1"/>
          <p:nvPr/>
        </p:nvSpPr>
        <p:spPr>
          <a:xfrm>
            <a:off x="3912704" y="5659693"/>
            <a:ext cx="4618381" cy="523220"/>
          </a:xfrm>
          <a:prstGeom prst="rect">
            <a:avLst/>
          </a:prstGeom>
          <a:noFill/>
          <a:ln w="57150">
            <a:solidFill>
              <a:schemeClr val="tx1"/>
            </a:solidFill>
          </a:ln>
        </p:spPr>
        <p:txBody>
          <a:bodyPr wrap="square" rtlCol="0">
            <a:spAutoFit/>
          </a:bodyPr>
          <a:lstStyle/>
          <a:p>
            <a:pPr algn="ctr"/>
            <a:r>
              <a:rPr lang="en-US" sz="2800" dirty="0">
                <a:solidFill>
                  <a:srgbClr val="0070C0"/>
                </a:solidFill>
              </a:rPr>
              <a:t>Education illuminates our life</a:t>
            </a:r>
          </a:p>
        </p:txBody>
      </p:sp>
      <p:pic>
        <p:nvPicPr>
          <p:cNvPr id="5" name="Picture 4">
            <a:extLst>
              <a:ext uri="{FF2B5EF4-FFF2-40B4-BE49-F238E27FC236}">
                <a16:creationId xmlns="" xmlns:a16="http://schemas.microsoft.com/office/drawing/2014/main" id="{B939094B-7CA2-463D-8F31-A69A9F6F7AA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26577"/>
          <a:stretch/>
        </p:blipFill>
        <p:spPr>
          <a:xfrm>
            <a:off x="4829978" y="1345798"/>
            <a:ext cx="2155083" cy="1501672"/>
          </a:xfrm>
          <a:prstGeom prst="rect">
            <a:avLst/>
          </a:prstGeom>
        </p:spPr>
      </p:pic>
      <p:pic>
        <p:nvPicPr>
          <p:cNvPr id="11" name="Picture 10">
            <a:extLst>
              <a:ext uri="{FF2B5EF4-FFF2-40B4-BE49-F238E27FC236}">
                <a16:creationId xmlns="" xmlns:a16="http://schemas.microsoft.com/office/drawing/2014/main" id="{A406B208-3CFE-4410-91AD-6735E8D0982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25112"/>
          <a:stretch/>
        </p:blipFill>
        <p:spPr>
          <a:xfrm>
            <a:off x="4829978" y="3875505"/>
            <a:ext cx="2332383" cy="1614247"/>
          </a:xfrm>
          <a:prstGeom prst="rect">
            <a:avLst/>
          </a:prstGeom>
        </p:spPr>
      </p:pic>
      <p:sp>
        <p:nvSpPr>
          <p:cNvPr id="14" name="TextBox 13">
            <a:extLst>
              <a:ext uri="{FF2B5EF4-FFF2-40B4-BE49-F238E27FC236}">
                <a16:creationId xmlns="" xmlns:a16="http://schemas.microsoft.com/office/drawing/2014/main" id="{4ECC2F6B-01B1-4F2F-A7CB-663A23A06142}"/>
              </a:ext>
            </a:extLst>
          </p:cNvPr>
          <p:cNvSpPr txBox="1"/>
          <p:nvPr/>
        </p:nvSpPr>
        <p:spPr>
          <a:xfrm>
            <a:off x="2252586" y="868615"/>
            <a:ext cx="1616020" cy="584775"/>
          </a:xfrm>
          <a:prstGeom prst="rect">
            <a:avLst/>
          </a:prstGeom>
          <a:solidFill>
            <a:schemeClr val="accent1">
              <a:lumMod val="60000"/>
              <a:lumOff val="40000"/>
            </a:schemeClr>
          </a:solidFill>
          <a:ln w="57150">
            <a:solidFill>
              <a:schemeClr val="tx1"/>
            </a:solidFill>
          </a:ln>
          <a:effectLst>
            <a:glow rad="139700">
              <a:schemeClr val="accent3">
                <a:satMod val="175000"/>
                <a:alpha val="40000"/>
              </a:schemeClr>
            </a:glow>
          </a:effectLst>
        </p:spPr>
        <p:txBody>
          <a:bodyPr wrap="square" rtlCol="0">
            <a:spAutoFit/>
          </a:bodyPr>
          <a:lstStyle/>
          <a:p>
            <a:pPr algn="ctr"/>
            <a:r>
              <a:rPr lang="en-US" sz="3200" dirty="0"/>
              <a:t>Word </a:t>
            </a:r>
          </a:p>
        </p:txBody>
      </p:sp>
      <p:sp>
        <p:nvSpPr>
          <p:cNvPr id="15" name="TextBox 14">
            <a:extLst>
              <a:ext uri="{FF2B5EF4-FFF2-40B4-BE49-F238E27FC236}">
                <a16:creationId xmlns="" xmlns:a16="http://schemas.microsoft.com/office/drawing/2014/main" id="{3368A67C-4A04-419E-9AC5-CDCCD7FB0D44}"/>
              </a:ext>
            </a:extLst>
          </p:cNvPr>
          <p:cNvSpPr txBox="1"/>
          <p:nvPr/>
        </p:nvSpPr>
        <p:spPr>
          <a:xfrm>
            <a:off x="7856151" y="934914"/>
            <a:ext cx="2250536" cy="584775"/>
          </a:xfrm>
          <a:prstGeom prst="rect">
            <a:avLst/>
          </a:prstGeom>
          <a:solidFill>
            <a:schemeClr val="accent1">
              <a:lumMod val="60000"/>
              <a:lumOff val="40000"/>
            </a:schemeClr>
          </a:solidFill>
          <a:ln w="57150">
            <a:solidFill>
              <a:schemeClr val="tx1"/>
            </a:solidFill>
          </a:ln>
          <a:effectLst>
            <a:glow rad="139700">
              <a:schemeClr val="accent3">
                <a:satMod val="175000"/>
                <a:alpha val="40000"/>
              </a:schemeClr>
            </a:glow>
          </a:effectLst>
        </p:spPr>
        <p:txBody>
          <a:bodyPr wrap="square" rtlCol="0">
            <a:spAutoFit/>
          </a:bodyPr>
          <a:lstStyle/>
          <a:p>
            <a:pPr algn="ctr"/>
            <a:r>
              <a:rPr lang="en-US" sz="3200" dirty="0"/>
              <a:t>Meaning </a:t>
            </a:r>
          </a:p>
        </p:txBody>
      </p:sp>
      <p:grpSp>
        <p:nvGrpSpPr>
          <p:cNvPr id="16" name="Group 15"/>
          <p:cNvGrpSpPr/>
          <p:nvPr/>
        </p:nvGrpSpPr>
        <p:grpSpPr>
          <a:xfrm>
            <a:off x="0" y="-10299"/>
            <a:ext cx="12192000" cy="6951045"/>
            <a:chOff x="0" y="0"/>
            <a:chExt cx="12192000" cy="6951045"/>
          </a:xfrm>
          <a:solidFill>
            <a:srgbClr val="006600"/>
          </a:solidFill>
        </p:grpSpPr>
        <p:sp>
          <p:nvSpPr>
            <p:cNvPr id="17" name="Frame 16"/>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8" name="TextBox 17"/>
            <p:cNvSpPr txBox="1"/>
            <p:nvPr/>
          </p:nvSpPr>
          <p:spPr>
            <a:xfrm>
              <a:off x="4040738" y="6581713"/>
              <a:ext cx="6065949" cy="369332"/>
            </a:xfrm>
            <a:prstGeom prst="rect">
              <a:avLst/>
            </a:prstGeom>
            <a:grpFill/>
          </p:spPr>
          <p:txBody>
            <a:bodyPr wrap="square" rtlCol="0">
              <a:spAutoFit/>
            </a:bodyPr>
            <a:lstStyle/>
            <a:p>
              <a:r>
                <a:rPr lang="en-US" dirty="0" smtClean="0">
                  <a:solidFill>
                    <a:srgbClr val="C00000"/>
                  </a:solidFill>
                </a:rPr>
                <a:t>Class 9, English For Today, Unit_3, Lesson_5</a:t>
              </a:r>
              <a:endParaRPr lang="en-US" dirty="0">
                <a:solidFill>
                  <a:srgbClr val="C00000"/>
                </a:solidFill>
              </a:endParaRPr>
            </a:p>
          </p:txBody>
        </p:sp>
      </p:grpSp>
    </p:spTree>
    <p:extLst>
      <p:ext uri="{BB962C8B-B14F-4D97-AF65-F5344CB8AC3E}">
        <p14:creationId xmlns:p14="http://schemas.microsoft.com/office/powerpoint/2010/main" val="2213935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6"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B5C4C7BA-E512-465B-B8C7-5D7A8F3D6CC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589" b="30455"/>
          <a:stretch/>
        </p:blipFill>
        <p:spPr>
          <a:xfrm>
            <a:off x="4881562" y="4257085"/>
            <a:ext cx="2643790" cy="1078291"/>
          </a:xfrm>
          <a:prstGeom prst="rect">
            <a:avLst/>
          </a:prstGeom>
        </p:spPr>
      </p:pic>
      <p:sp>
        <p:nvSpPr>
          <p:cNvPr id="3" name="TextBox 2">
            <a:extLst>
              <a:ext uri="{FF2B5EF4-FFF2-40B4-BE49-F238E27FC236}">
                <a16:creationId xmlns="" xmlns:a16="http://schemas.microsoft.com/office/drawing/2014/main" id="{E1AB900E-E628-4EF7-83A0-77932B885B74}"/>
              </a:ext>
            </a:extLst>
          </p:cNvPr>
          <p:cNvSpPr txBox="1"/>
          <p:nvPr/>
        </p:nvSpPr>
        <p:spPr>
          <a:xfrm>
            <a:off x="2823085" y="2187441"/>
            <a:ext cx="1798004" cy="523220"/>
          </a:xfrm>
          <a:prstGeom prst="rect">
            <a:avLst/>
          </a:prstGeom>
          <a:noFill/>
          <a:ln w="57150">
            <a:solidFill>
              <a:schemeClr val="tx1"/>
            </a:solidFill>
          </a:ln>
        </p:spPr>
        <p:txBody>
          <a:bodyPr wrap="square" rtlCol="0">
            <a:spAutoFit/>
          </a:bodyPr>
          <a:lstStyle/>
          <a:p>
            <a:r>
              <a:rPr lang="en-US" sz="2800" dirty="0"/>
              <a:t>Spectacular</a:t>
            </a:r>
          </a:p>
        </p:txBody>
      </p:sp>
      <p:sp>
        <p:nvSpPr>
          <p:cNvPr id="4" name="TextBox 3">
            <a:extLst>
              <a:ext uri="{FF2B5EF4-FFF2-40B4-BE49-F238E27FC236}">
                <a16:creationId xmlns="" xmlns:a16="http://schemas.microsoft.com/office/drawing/2014/main" id="{3420C350-E0B3-4D73-BF7A-D7B2A707DAE7}"/>
              </a:ext>
            </a:extLst>
          </p:cNvPr>
          <p:cNvSpPr txBox="1"/>
          <p:nvPr/>
        </p:nvSpPr>
        <p:spPr>
          <a:xfrm>
            <a:off x="3021420" y="4447969"/>
            <a:ext cx="1618820" cy="523220"/>
          </a:xfrm>
          <a:prstGeom prst="rect">
            <a:avLst/>
          </a:prstGeom>
          <a:noFill/>
          <a:ln w="57150">
            <a:solidFill>
              <a:schemeClr val="tx1"/>
            </a:solidFill>
          </a:ln>
        </p:spPr>
        <p:txBody>
          <a:bodyPr wrap="square" rtlCol="0">
            <a:spAutoFit/>
          </a:bodyPr>
          <a:lstStyle/>
          <a:p>
            <a:r>
              <a:rPr lang="en-US" sz="2800" dirty="0"/>
              <a:t>Spectator </a:t>
            </a:r>
          </a:p>
        </p:txBody>
      </p:sp>
      <p:sp>
        <p:nvSpPr>
          <p:cNvPr id="5" name="TextBox 4">
            <a:extLst>
              <a:ext uri="{FF2B5EF4-FFF2-40B4-BE49-F238E27FC236}">
                <a16:creationId xmlns="" xmlns:a16="http://schemas.microsoft.com/office/drawing/2014/main" id="{B3E34495-DA6C-4D28-97AD-4FCA1CFD45FE}"/>
              </a:ext>
            </a:extLst>
          </p:cNvPr>
          <p:cNvSpPr txBox="1"/>
          <p:nvPr/>
        </p:nvSpPr>
        <p:spPr>
          <a:xfrm>
            <a:off x="7884996" y="2324524"/>
            <a:ext cx="2490478" cy="523220"/>
          </a:xfrm>
          <a:prstGeom prst="rect">
            <a:avLst/>
          </a:prstGeom>
          <a:noFill/>
          <a:ln w="57150">
            <a:solidFill>
              <a:schemeClr val="tx1"/>
            </a:solidFill>
          </a:ln>
        </p:spPr>
        <p:txBody>
          <a:bodyPr wrap="square" rtlCol="0">
            <a:spAutoFit/>
          </a:bodyPr>
          <a:lstStyle/>
          <a:p>
            <a:r>
              <a:rPr lang="en-US" sz="2800" dirty="0"/>
              <a:t>Extremely good</a:t>
            </a:r>
          </a:p>
        </p:txBody>
      </p:sp>
      <p:sp>
        <p:nvSpPr>
          <p:cNvPr id="8" name="TextBox 7">
            <a:extLst>
              <a:ext uri="{FF2B5EF4-FFF2-40B4-BE49-F238E27FC236}">
                <a16:creationId xmlns="" xmlns:a16="http://schemas.microsoft.com/office/drawing/2014/main" id="{229B2435-67F7-49F7-B918-1625464C4275}"/>
              </a:ext>
            </a:extLst>
          </p:cNvPr>
          <p:cNvSpPr txBox="1"/>
          <p:nvPr/>
        </p:nvSpPr>
        <p:spPr>
          <a:xfrm>
            <a:off x="3665633" y="3330438"/>
            <a:ext cx="5349586" cy="523220"/>
          </a:xfrm>
          <a:prstGeom prst="rect">
            <a:avLst/>
          </a:prstGeom>
          <a:noFill/>
          <a:ln w="57150">
            <a:solidFill>
              <a:schemeClr val="tx1"/>
            </a:solidFill>
          </a:ln>
        </p:spPr>
        <p:txBody>
          <a:bodyPr wrap="square" rtlCol="0">
            <a:spAutoFit/>
          </a:bodyPr>
          <a:lstStyle/>
          <a:p>
            <a:r>
              <a:rPr lang="en-US" sz="2800" dirty="0">
                <a:solidFill>
                  <a:srgbClr val="0070C0"/>
                </a:solidFill>
              </a:rPr>
              <a:t>The scenery looks very spectacular.</a:t>
            </a:r>
          </a:p>
        </p:txBody>
      </p:sp>
      <p:sp>
        <p:nvSpPr>
          <p:cNvPr id="9" name="TextBox 8">
            <a:extLst>
              <a:ext uri="{FF2B5EF4-FFF2-40B4-BE49-F238E27FC236}">
                <a16:creationId xmlns="" xmlns:a16="http://schemas.microsoft.com/office/drawing/2014/main" id="{A2919180-CD66-47C6-8459-359F2BC36546}"/>
              </a:ext>
            </a:extLst>
          </p:cNvPr>
          <p:cNvSpPr txBox="1"/>
          <p:nvPr/>
        </p:nvSpPr>
        <p:spPr>
          <a:xfrm>
            <a:off x="7902994" y="4586112"/>
            <a:ext cx="1356443" cy="523220"/>
          </a:xfrm>
          <a:prstGeom prst="rect">
            <a:avLst/>
          </a:prstGeom>
          <a:noFill/>
          <a:ln w="57150">
            <a:solidFill>
              <a:schemeClr val="tx1"/>
            </a:solidFill>
          </a:ln>
        </p:spPr>
        <p:txBody>
          <a:bodyPr wrap="square" rtlCol="0">
            <a:spAutoFit/>
          </a:bodyPr>
          <a:lstStyle/>
          <a:p>
            <a:pPr algn="ctr"/>
            <a:r>
              <a:rPr lang="en-US" sz="2800" dirty="0"/>
              <a:t>viewer </a:t>
            </a:r>
          </a:p>
        </p:txBody>
      </p:sp>
      <p:sp>
        <p:nvSpPr>
          <p:cNvPr id="12" name="TextBox 11">
            <a:extLst>
              <a:ext uri="{FF2B5EF4-FFF2-40B4-BE49-F238E27FC236}">
                <a16:creationId xmlns="" xmlns:a16="http://schemas.microsoft.com/office/drawing/2014/main" id="{0C6DEC07-3181-4031-95DA-16041579E619}"/>
              </a:ext>
            </a:extLst>
          </p:cNvPr>
          <p:cNvSpPr txBox="1"/>
          <p:nvPr/>
        </p:nvSpPr>
        <p:spPr>
          <a:xfrm>
            <a:off x="3535164" y="5528178"/>
            <a:ext cx="5610524" cy="523220"/>
          </a:xfrm>
          <a:prstGeom prst="rect">
            <a:avLst/>
          </a:prstGeom>
          <a:noFill/>
          <a:ln w="57150">
            <a:solidFill>
              <a:schemeClr val="tx1"/>
            </a:solidFill>
          </a:ln>
        </p:spPr>
        <p:txBody>
          <a:bodyPr wrap="square" rtlCol="0">
            <a:spAutoFit/>
          </a:bodyPr>
          <a:lstStyle/>
          <a:p>
            <a:r>
              <a:rPr lang="en-US" sz="2800" dirty="0">
                <a:solidFill>
                  <a:srgbClr val="0070C0"/>
                </a:solidFill>
              </a:rPr>
              <a:t>The spectators are enjoying the game.</a:t>
            </a:r>
          </a:p>
        </p:txBody>
      </p:sp>
      <p:pic>
        <p:nvPicPr>
          <p:cNvPr id="10" name="Picture 9">
            <a:extLst>
              <a:ext uri="{FF2B5EF4-FFF2-40B4-BE49-F238E27FC236}">
                <a16:creationId xmlns="" xmlns:a16="http://schemas.microsoft.com/office/drawing/2014/main" id="{94CE2B42-BA70-4EF2-AC0C-07C8A21938D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 r="-1972" b="26577"/>
          <a:stretch/>
        </p:blipFill>
        <p:spPr>
          <a:xfrm>
            <a:off x="4881562" y="1676276"/>
            <a:ext cx="2886821" cy="1420596"/>
          </a:xfrm>
          <a:prstGeom prst="rect">
            <a:avLst/>
          </a:prstGeom>
        </p:spPr>
      </p:pic>
      <p:sp>
        <p:nvSpPr>
          <p:cNvPr id="11" name="TextBox 10">
            <a:extLst>
              <a:ext uri="{FF2B5EF4-FFF2-40B4-BE49-F238E27FC236}">
                <a16:creationId xmlns="" xmlns:a16="http://schemas.microsoft.com/office/drawing/2014/main" id="{264B3355-6F57-4DAB-AB76-C1A2FC234C3E}"/>
              </a:ext>
            </a:extLst>
          </p:cNvPr>
          <p:cNvSpPr txBox="1"/>
          <p:nvPr/>
        </p:nvSpPr>
        <p:spPr>
          <a:xfrm>
            <a:off x="2562052" y="815102"/>
            <a:ext cx="1915317" cy="584775"/>
          </a:xfrm>
          <a:prstGeom prst="rect">
            <a:avLst/>
          </a:prstGeom>
          <a:solidFill>
            <a:schemeClr val="accent1">
              <a:lumMod val="60000"/>
              <a:lumOff val="40000"/>
            </a:schemeClr>
          </a:solidFill>
          <a:ln w="57150">
            <a:solidFill>
              <a:schemeClr val="tx1"/>
            </a:solidFill>
          </a:ln>
          <a:effectLst>
            <a:glow rad="139700">
              <a:schemeClr val="accent3">
                <a:satMod val="175000"/>
                <a:alpha val="40000"/>
              </a:schemeClr>
            </a:glow>
          </a:effectLst>
        </p:spPr>
        <p:txBody>
          <a:bodyPr wrap="square" rtlCol="0">
            <a:spAutoFit/>
          </a:bodyPr>
          <a:lstStyle/>
          <a:p>
            <a:pPr algn="ctr"/>
            <a:r>
              <a:rPr lang="en-US" sz="3200" dirty="0"/>
              <a:t>Word </a:t>
            </a:r>
          </a:p>
        </p:txBody>
      </p:sp>
      <p:sp>
        <p:nvSpPr>
          <p:cNvPr id="13" name="TextBox 12">
            <a:extLst>
              <a:ext uri="{FF2B5EF4-FFF2-40B4-BE49-F238E27FC236}">
                <a16:creationId xmlns="" xmlns:a16="http://schemas.microsoft.com/office/drawing/2014/main" id="{9AB2D9A9-D76D-4EAC-ABC7-8C5ACBDF4EA2}"/>
              </a:ext>
            </a:extLst>
          </p:cNvPr>
          <p:cNvSpPr txBox="1"/>
          <p:nvPr/>
        </p:nvSpPr>
        <p:spPr>
          <a:xfrm>
            <a:off x="7902994" y="874213"/>
            <a:ext cx="1985578" cy="584775"/>
          </a:xfrm>
          <a:prstGeom prst="rect">
            <a:avLst/>
          </a:prstGeom>
          <a:solidFill>
            <a:schemeClr val="accent1">
              <a:lumMod val="60000"/>
              <a:lumOff val="40000"/>
            </a:schemeClr>
          </a:solidFill>
          <a:ln w="57150">
            <a:solidFill>
              <a:schemeClr val="tx1"/>
            </a:solidFill>
          </a:ln>
          <a:effectLst>
            <a:glow rad="139700">
              <a:schemeClr val="accent3">
                <a:satMod val="175000"/>
                <a:alpha val="40000"/>
              </a:schemeClr>
            </a:glow>
          </a:effectLst>
        </p:spPr>
        <p:txBody>
          <a:bodyPr wrap="square" rtlCol="0">
            <a:spAutoFit/>
          </a:bodyPr>
          <a:lstStyle/>
          <a:p>
            <a:pPr algn="ctr"/>
            <a:r>
              <a:rPr lang="en-US" sz="3200" dirty="0"/>
              <a:t>Meaning </a:t>
            </a:r>
          </a:p>
        </p:txBody>
      </p:sp>
      <p:grpSp>
        <p:nvGrpSpPr>
          <p:cNvPr id="15" name="Group 14"/>
          <p:cNvGrpSpPr/>
          <p:nvPr/>
        </p:nvGrpSpPr>
        <p:grpSpPr>
          <a:xfrm>
            <a:off x="0" y="-10299"/>
            <a:ext cx="12192000" cy="6951045"/>
            <a:chOff x="0" y="0"/>
            <a:chExt cx="12192000" cy="6951045"/>
          </a:xfrm>
          <a:solidFill>
            <a:srgbClr val="006600"/>
          </a:solidFill>
        </p:grpSpPr>
        <p:sp>
          <p:nvSpPr>
            <p:cNvPr id="16" name="Frame 15"/>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TextBox 16"/>
            <p:cNvSpPr txBox="1"/>
            <p:nvPr/>
          </p:nvSpPr>
          <p:spPr>
            <a:xfrm>
              <a:off x="4040738" y="6581713"/>
              <a:ext cx="6065949" cy="369332"/>
            </a:xfrm>
            <a:prstGeom prst="rect">
              <a:avLst/>
            </a:prstGeom>
            <a:grpFill/>
          </p:spPr>
          <p:txBody>
            <a:bodyPr wrap="square" rtlCol="0">
              <a:spAutoFit/>
            </a:bodyPr>
            <a:lstStyle/>
            <a:p>
              <a:r>
                <a:rPr lang="en-US" dirty="0" smtClean="0">
                  <a:solidFill>
                    <a:srgbClr val="C00000"/>
                  </a:solidFill>
                </a:rPr>
                <a:t>Class 9, English For Today, Unit_3, Lesson_5</a:t>
              </a:r>
              <a:endParaRPr lang="en-US" dirty="0">
                <a:solidFill>
                  <a:srgbClr val="C00000"/>
                </a:solidFill>
              </a:endParaRPr>
            </a:p>
          </p:txBody>
        </p:sp>
      </p:grpSp>
    </p:spTree>
    <p:extLst>
      <p:ext uri="{BB962C8B-B14F-4D97-AF65-F5344CB8AC3E}">
        <p14:creationId xmlns:p14="http://schemas.microsoft.com/office/powerpoint/2010/main" val="1468703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2"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27D5BE7-2EAF-4F2A-9487-B2CECC3C1BD2}"/>
              </a:ext>
            </a:extLst>
          </p:cNvPr>
          <p:cNvSpPr txBox="1"/>
          <p:nvPr/>
        </p:nvSpPr>
        <p:spPr>
          <a:xfrm>
            <a:off x="458238" y="565578"/>
            <a:ext cx="11008049" cy="508390"/>
          </a:xfrm>
          <a:prstGeom prst="rect">
            <a:avLst/>
          </a:prstGeom>
          <a:noFill/>
          <a:ln w="57150">
            <a:solidFill>
              <a:schemeClr val="tx1"/>
            </a:solidFill>
          </a:ln>
          <a:effectLst>
            <a:glow rad="228600">
              <a:schemeClr val="accent3">
                <a:satMod val="175000"/>
                <a:alpha val="40000"/>
              </a:schemeClr>
            </a:glow>
          </a:effectLst>
        </p:spPr>
        <p:txBody>
          <a:bodyPr wrap="square" rtlCol="0">
            <a:prstTxWarp prst="textPlain">
              <a:avLst/>
            </a:prstTxWarp>
            <a:spAutoFit/>
          </a:bodyPr>
          <a:lstStyle/>
          <a:p>
            <a:r>
              <a:rPr lang="en-US" sz="2400" dirty="0"/>
              <a:t>Open at page 36 and read the text</a:t>
            </a:r>
          </a:p>
        </p:txBody>
      </p:sp>
      <p:grpSp>
        <p:nvGrpSpPr>
          <p:cNvPr id="4" name="Group 3"/>
          <p:cNvGrpSpPr/>
          <p:nvPr/>
        </p:nvGrpSpPr>
        <p:grpSpPr>
          <a:xfrm>
            <a:off x="0" y="0"/>
            <a:ext cx="12192000" cy="6951045"/>
            <a:chOff x="0" y="0"/>
            <a:chExt cx="12192000" cy="6951045"/>
          </a:xfrm>
          <a:solidFill>
            <a:srgbClr val="006600"/>
          </a:solidFill>
        </p:grpSpPr>
        <p:sp>
          <p:nvSpPr>
            <p:cNvPr id="5" name="Frame 4"/>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6" name="TextBox 5"/>
            <p:cNvSpPr txBox="1"/>
            <p:nvPr/>
          </p:nvSpPr>
          <p:spPr>
            <a:xfrm>
              <a:off x="4040738" y="6581713"/>
              <a:ext cx="6065949" cy="369332"/>
            </a:xfrm>
            <a:prstGeom prst="rect">
              <a:avLst/>
            </a:prstGeom>
            <a:grpFill/>
          </p:spPr>
          <p:txBody>
            <a:bodyPr wrap="square" rtlCol="0">
              <a:spAutoFit/>
            </a:bodyPr>
            <a:lstStyle/>
            <a:p>
              <a:r>
                <a:rPr lang="en-US" dirty="0" smtClean="0">
                  <a:solidFill>
                    <a:srgbClr val="FF0000"/>
                  </a:solidFill>
                </a:rPr>
                <a:t>Class 9, English For Today, Unit_3, Lesson_5</a:t>
              </a:r>
              <a:endParaRPr lang="en-US" dirty="0">
                <a:solidFill>
                  <a:srgbClr val="FF0000"/>
                </a:solidFill>
              </a:endParaRPr>
            </a:p>
          </p:txBody>
        </p:sp>
      </p:grpSp>
      <p:sp>
        <p:nvSpPr>
          <p:cNvPr id="7" name="TextBox 6"/>
          <p:cNvSpPr txBox="1"/>
          <p:nvPr/>
        </p:nvSpPr>
        <p:spPr>
          <a:xfrm>
            <a:off x="770006" y="1553029"/>
            <a:ext cx="8664280" cy="1898212"/>
          </a:xfrm>
          <a:prstGeom prst="rect">
            <a:avLst/>
          </a:prstGeom>
          <a:noFill/>
        </p:spPr>
        <p:txBody>
          <a:bodyPr wrap="square" rtlCol="0">
            <a:prstTxWarp prst="textPlain">
              <a:avLst/>
            </a:prstTxWarp>
            <a:spAutoFit/>
          </a:bodyPr>
          <a:lstStyle/>
          <a:p>
            <a:pPr algn="just"/>
            <a:r>
              <a:rPr lang="en-US" sz="2400" dirty="0" smtClean="0"/>
              <a:t>26 March, our Independence Day, is the biggest festival. The day is celebrated every year in the country with great enthusiasm and fervor. It is the national holiday. All offices, educational institutions, shops and factories remain closed on this day. The day begins with a 31 gun salute.  </a:t>
            </a:r>
            <a:endParaRPr lang="en-US" sz="2400" dirty="0"/>
          </a:p>
        </p:txBody>
      </p:sp>
      <p:sp>
        <p:nvSpPr>
          <p:cNvPr id="8" name="TextBox 7"/>
          <p:cNvSpPr txBox="1"/>
          <p:nvPr/>
        </p:nvSpPr>
        <p:spPr>
          <a:xfrm>
            <a:off x="661438" y="4139938"/>
            <a:ext cx="10601650" cy="2029366"/>
          </a:xfrm>
          <a:prstGeom prst="rect">
            <a:avLst/>
          </a:prstGeom>
          <a:noFill/>
        </p:spPr>
        <p:txBody>
          <a:bodyPr wrap="square" rtlCol="0">
            <a:prstTxWarp prst="textPlain">
              <a:avLst/>
            </a:prstTxWarp>
            <a:spAutoFit/>
          </a:bodyPr>
          <a:lstStyle/>
          <a:p>
            <a:pPr algn="just"/>
            <a:r>
              <a:rPr lang="en-US" sz="2400" dirty="0" smtClean="0"/>
              <a:t>Early in the morning the President and the Prime Minister on behalf of the nation place floral wreaths at the National Mausoleum at Savar. Then other leaders, political parties, diplomates, social and cultural organizations, educational institutions and freedom fighters pay homage to the martyrs. People from all walks of life also go there in rallies and processions. There are many cultural programs throughout the day, highlighting the heroic struggle and sacrifice in 1971.</a:t>
            </a:r>
            <a:endParaRPr lang="en-US" sz="240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78483" y="1025977"/>
            <a:ext cx="2155084" cy="3020915"/>
          </a:xfrm>
          <a:prstGeom prst="rect">
            <a:avLst/>
          </a:prstGeom>
          <a:solidFill>
            <a:srgbClr val="00B050"/>
          </a:solidFill>
        </p:spPr>
      </p:pic>
    </p:spTree>
    <p:extLst>
      <p:ext uri="{BB962C8B-B14F-4D97-AF65-F5344CB8AC3E}">
        <p14:creationId xmlns:p14="http://schemas.microsoft.com/office/powerpoint/2010/main" val="30042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wipe(left)">
                                      <p:cBhvr>
                                        <p:cTn id="13" dur="25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Effect transition="in" filter="wipe(left)">
                                      <p:cBhvr>
                                        <p:cTn id="18"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887" y="754742"/>
            <a:ext cx="10450286" cy="3410858"/>
          </a:xfrm>
          <a:prstGeom prst="rect">
            <a:avLst/>
          </a:prstGeom>
          <a:noFill/>
        </p:spPr>
        <p:txBody>
          <a:bodyPr wrap="square" rtlCol="0">
            <a:prstTxWarp prst="textPlain">
              <a:avLst>
                <a:gd name="adj" fmla="val 49727"/>
              </a:avLst>
            </a:prstTxWarp>
            <a:spAutoFit/>
          </a:bodyPr>
          <a:lstStyle/>
          <a:p>
            <a:pPr algn="just"/>
            <a:r>
              <a:rPr lang="en-US" sz="2400" dirty="0" smtClean="0"/>
              <a:t>The country also witnesses a spectacular parade of defence</a:t>
            </a:r>
            <a:r>
              <a:rPr lang="en-US" sz="2400" dirty="0"/>
              <a:t> </a:t>
            </a:r>
            <a:r>
              <a:rPr lang="en-US" sz="2400" dirty="0" smtClean="0"/>
              <a:t>forces, border guards, police, </a:t>
            </a:r>
            <a:r>
              <a:rPr lang="en-US" sz="2400" i="1" dirty="0" smtClean="0"/>
              <a:t>ansars </a:t>
            </a:r>
            <a:r>
              <a:rPr lang="en-US" sz="2400" dirty="0" smtClean="0"/>
              <a:t>and the VDP (Village Defence Party) at the National Parade Ground near the National Parliament. In Bangabondhu National Stadium, school children, scouts and girl guides take part in various displays to entertain thousands of spectators. Educational institutions also organize their individual programs. Sports meets and tournaments are also organized on the day, including the exciting boat race in the river Buriganga. </a:t>
            </a:r>
            <a:endParaRPr lang="en-US" sz="2400" dirty="0"/>
          </a:p>
        </p:txBody>
      </p:sp>
      <p:sp>
        <p:nvSpPr>
          <p:cNvPr id="6" name="TextBox 5"/>
          <p:cNvSpPr txBox="1"/>
          <p:nvPr/>
        </p:nvSpPr>
        <p:spPr>
          <a:xfrm>
            <a:off x="1035257" y="4455885"/>
            <a:ext cx="10314916" cy="1451429"/>
          </a:xfrm>
          <a:prstGeom prst="rect">
            <a:avLst/>
          </a:prstGeom>
          <a:noFill/>
        </p:spPr>
        <p:txBody>
          <a:bodyPr wrap="square" rtlCol="0">
            <a:prstTxWarp prst="textPlain">
              <a:avLst/>
            </a:prstTxWarp>
            <a:spAutoFit/>
          </a:bodyPr>
          <a:lstStyle/>
          <a:p>
            <a:pPr algn="just"/>
            <a:r>
              <a:rPr lang="en-US" sz="2400" dirty="0" smtClean="0"/>
              <a:t>In the evening, all major public buildings are illuminated with colorful lights. Bangla Academy, Bangladesh Shilpakala Academy and other socio-cultural organizations hold cultural functions are also arranged in other places in the country.  </a:t>
            </a:r>
            <a:endParaRPr lang="en-US" sz="2400" dirty="0"/>
          </a:p>
        </p:txBody>
      </p:sp>
      <p:grpSp>
        <p:nvGrpSpPr>
          <p:cNvPr id="7" name="Group 6"/>
          <p:cNvGrpSpPr/>
          <p:nvPr/>
        </p:nvGrpSpPr>
        <p:grpSpPr>
          <a:xfrm>
            <a:off x="0" y="0"/>
            <a:ext cx="12192000" cy="6951045"/>
            <a:chOff x="0" y="0"/>
            <a:chExt cx="12192000" cy="6951045"/>
          </a:xfrm>
          <a:solidFill>
            <a:srgbClr val="006600"/>
          </a:solidFill>
        </p:grpSpPr>
        <p:sp>
          <p:nvSpPr>
            <p:cNvPr id="8" name="Frame 7"/>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9" name="TextBox 8"/>
            <p:cNvSpPr txBox="1"/>
            <p:nvPr/>
          </p:nvSpPr>
          <p:spPr>
            <a:xfrm>
              <a:off x="4040738" y="6581713"/>
              <a:ext cx="6065949" cy="369332"/>
            </a:xfrm>
            <a:prstGeom prst="rect">
              <a:avLst/>
            </a:prstGeom>
            <a:grpFill/>
          </p:spPr>
          <p:txBody>
            <a:bodyPr wrap="square" rtlCol="0">
              <a:spAutoFit/>
            </a:bodyPr>
            <a:lstStyle/>
            <a:p>
              <a:r>
                <a:rPr lang="en-US" dirty="0" smtClean="0">
                  <a:solidFill>
                    <a:srgbClr val="FF0000"/>
                  </a:solidFill>
                </a:rPr>
                <a:t>Class 9, English For Today, Unit_3, Lesson_5</a:t>
              </a:r>
              <a:endParaRPr lang="en-US" dirty="0">
                <a:solidFill>
                  <a:srgbClr val="FF0000"/>
                </a:solidFill>
              </a:endParaRPr>
            </a:p>
          </p:txBody>
        </p:sp>
      </p:grpSp>
    </p:spTree>
    <p:extLst>
      <p:ext uri="{BB962C8B-B14F-4D97-AF65-F5344CB8AC3E}">
        <p14:creationId xmlns:p14="http://schemas.microsoft.com/office/powerpoint/2010/main" val="36933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2" cstate="email">
            <a:lum bright="70000" contrast="-70000"/>
            <a:extLst>
              <a:ext uri="{28A0092B-C50C-407E-A947-70E740481C1C}">
                <a14:useLocalDpi xmlns:a14="http://schemas.microsoft.com/office/drawing/2010/main" val="0"/>
              </a:ext>
            </a:extLst>
          </a:blip>
          <a:stretch>
            <a:fillRect/>
          </a:stretch>
        </p:blipFill>
        <p:spPr>
          <a:xfrm>
            <a:off x="9726523" y="383646"/>
            <a:ext cx="2078855" cy="19954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1">
            <a:extLst>
              <a:ext uri="{FF2B5EF4-FFF2-40B4-BE49-F238E27FC236}">
                <a16:creationId xmlns="" xmlns:a16="http://schemas.microsoft.com/office/drawing/2014/main" id="{39405735-3399-4846-8A1B-63D825B632F9}"/>
              </a:ext>
            </a:extLst>
          </p:cNvPr>
          <p:cNvGrpSpPr/>
          <p:nvPr/>
        </p:nvGrpSpPr>
        <p:grpSpPr>
          <a:xfrm>
            <a:off x="10633977" y="504373"/>
            <a:ext cx="337541" cy="1470992"/>
            <a:chOff x="4224186" y="236408"/>
            <a:chExt cx="167510" cy="2252434"/>
          </a:xfrm>
        </p:grpSpPr>
        <p:grpSp>
          <p:nvGrpSpPr>
            <p:cNvPr id="3" name="Group 2">
              <a:extLst>
                <a:ext uri="{FF2B5EF4-FFF2-40B4-BE49-F238E27FC236}">
                  <a16:creationId xmlns="" xmlns:a16="http://schemas.microsoft.com/office/drawing/2014/main" id="{69888732-1F24-4F9E-8121-5543167A3281}"/>
                </a:ext>
              </a:extLst>
            </p:cNvPr>
            <p:cNvGrpSpPr/>
            <p:nvPr/>
          </p:nvGrpSpPr>
          <p:grpSpPr>
            <a:xfrm rot="10800000">
              <a:off x="4267200" y="236408"/>
              <a:ext cx="86528" cy="2252434"/>
              <a:chOff x="6117158" y="554330"/>
              <a:chExt cx="325626" cy="2411665"/>
            </a:xfrm>
          </p:grpSpPr>
          <p:sp>
            <p:nvSpPr>
              <p:cNvPr id="5" name="Isosceles Triangle 4">
                <a:extLst>
                  <a:ext uri="{FF2B5EF4-FFF2-40B4-BE49-F238E27FC236}">
                    <a16:creationId xmlns="" xmlns:a16="http://schemas.microsoft.com/office/drawing/2014/main" id="{AD4B1504-E8BD-4CE8-BF13-D2C26B47CBEB}"/>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 xmlns:a16="http://schemas.microsoft.com/office/drawing/2014/main" id="{91AD85D2-E356-4276-A508-A8CD1AB3EF12}"/>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a:extLst>
                <a:ext uri="{FF2B5EF4-FFF2-40B4-BE49-F238E27FC236}">
                  <a16:creationId xmlns="" xmlns:a16="http://schemas.microsoft.com/office/drawing/2014/main" id="{360CD2FD-B494-45AC-AAFB-1CB0174E089C}"/>
                </a:ext>
              </a:extLst>
            </p:cNvPr>
            <p:cNvSpPr/>
            <p:nvPr/>
          </p:nvSpPr>
          <p:spPr>
            <a:xfrm>
              <a:off x="4224186" y="1199610"/>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 2">
            <a:extLst>
              <a:ext uri="{FF2B5EF4-FFF2-40B4-BE49-F238E27FC236}">
                <a16:creationId xmlns="" xmlns:a16="http://schemas.microsoft.com/office/drawing/2014/main" id="{332380BF-BDC6-4340-B531-05A46A6B917E}"/>
              </a:ext>
            </a:extLst>
          </p:cNvPr>
          <p:cNvGraphicFramePr>
            <a:graphicFrameLocks noGrp="1"/>
          </p:cNvGraphicFramePr>
          <p:nvPr>
            <p:extLst>
              <p:ext uri="{D42A27DB-BD31-4B8C-83A1-F6EECF244321}">
                <p14:modId xmlns:p14="http://schemas.microsoft.com/office/powerpoint/2010/main" val="700297692"/>
              </p:ext>
            </p:extLst>
          </p:nvPr>
        </p:nvGraphicFramePr>
        <p:xfrm>
          <a:off x="2620993" y="1402849"/>
          <a:ext cx="6301866" cy="2011680"/>
        </p:xfrm>
        <a:graphic>
          <a:graphicData uri="http://schemas.openxmlformats.org/drawingml/2006/table">
            <a:tbl>
              <a:tblPr firstRow="1" bandRow="1">
                <a:tableStyleId>{7DF18680-E054-41AD-8BC1-D1AEF772440D}</a:tableStyleId>
              </a:tblPr>
              <a:tblGrid>
                <a:gridCol w="1509032">
                  <a:extLst>
                    <a:ext uri="{9D8B030D-6E8A-4147-A177-3AD203B41FA5}">
                      <a16:colId xmlns="" xmlns:a16="http://schemas.microsoft.com/office/drawing/2014/main" val="4202667819"/>
                    </a:ext>
                  </a:extLst>
                </a:gridCol>
                <a:gridCol w="4792834">
                  <a:extLst>
                    <a:ext uri="{9D8B030D-6E8A-4147-A177-3AD203B41FA5}">
                      <a16:colId xmlns="" xmlns:a16="http://schemas.microsoft.com/office/drawing/2014/main" val="1589839606"/>
                    </a:ext>
                  </a:extLst>
                </a:gridCol>
              </a:tblGrid>
              <a:tr h="370840">
                <a:tc>
                  <a:txBody>
                    <a:bodyPr/>
                    <a:lstStyle/>
                    <a:p>
                      <a:r>
                        <a:rPr lang="en-US" sz="2000" dirty="0"/>
                        <a:t>Words</a:t>
                      </a:r>
                    </a:p>
                  </a:txBody>
                  <a:tcPr/>
                </a:tc>
                <a:tc>
                  <a:txBody>
                    <a:bodyPr/>
                    <a:lstStyle/>
                    <a:p>
                      <a:pPr algn="ctr"/>
                      <a:r>
                        <a:rPr lang="en-US" sz="2000" dirty="0"/>
                        <a:t>Meanings</a:t>
                      </a:r>
                    </a:p>
                  </a:txBody>
                  <a:tcPr/>
                </a:tc>
                <a:extLst>
                  <a:ext uri="{0D108BD9-81ED-4DB2-BD59-A6C34878D82A}">
                    <a16:rowId xmlns="" xmlns:a16="http://schemas.microsoft.com/office/drawing/2014/main" val="866800580"/>
                  </a:ext>
                </a:extLst>
              </a:tr>
              <a:tr h="370840">
                <a:tc>
                  <a:txBody>
                    <a:bodyPr/>
                    <a:lstStyle/>
                    <a:p>
                      <a:r>
                        <a:rPr lang="en-US" sz="2000" dirty="0"/>
                        <a:t>fervour</a:t>
                      </a:r>
                    </a:p>
                    <a:p>
                      <a:r>
                        <a:rPr lang="en-US" sz="2000" dirty="0"/>
                        <a:t>alike</a:t>
                      </a:r>
                    </a:p>
                    <a:p>
                      <a:r>
                        <a:rPr lang="en-US" sz="2000" dirty="0"/>
                        <a:t>spectator</a:t>
                      </a:r>
                    </a:p>
                    <a:p>
                      <a:r>
                        <a:rPr lang="en-US" sz="2000" dirty="0"/>
                        <a:t>displays</a:t>
                      </a:r>
                    </a:p>
                    <a:p>
                      <a:r>
                        <a:rPr lang="en-US" sz="2000" dirty="0"/>
                        <a:t>Illuminate</a:t>
                      </a:r>
                    </a:p>
                  </a:txBody>
                  <a:tcPr/>
                </a:tc>
                <a:tc>
                  <a:txBody>
                    <a:bodyPr/>
                    <a:lstStyle/>
                    <a:p>
                      <a:pPr marL="285750" indent="-285750">
                        <a:buFont typeface="Arial" panose="020B0604020202020204" pitchFamily="34" charset="0"/>
                        <a:buChar char="•"/>
                      </a:pPr>
                      <a:r>
                        <a:rPr lang="en-US" sz="2000" dirty="0"/>
                        <a:t>acts of performing skills</a:t>
                      </a:r>
                    </a:p>
                    <a:p>
                      <a:pPr marL="285750" indent="-285750">
                        <a:buFont typeface="Arial" panose="020B0604020202020204" pitchFamily="34" charset="0"/>
                        <a:buChar char="•"/>
                      </a:pPr>
                      <a:r>
                        <a:rPr lang="en-US" sz="2000" dirty="0"/>
                        <a:t>to light up</a:t>
                      </a:r>
                    </a:p>
                    <a:p>
                      <a:pPr marL="285750" indent="-285750">
                        <a:buFont typeface="Arial" panose="020B0604020202020204" pitchFamily="34" charset="0"/>
                        <a:buChar char="•"/>
                      </a:pPr>
                      <a:r>
                        <a:rPr lang="en-US" sz="2000" dirty="0"/>
                        <a:t>in a similar way</a:t>
                      </a:r>
                    </a:p>
                    <a:p>
                      <a:pPr marL="285750" indent="-285750">
                        <a:buFont typeface="Arial" panose="020B0604020202020204" pitchFamily="34" charset="0"/>
                        <a:buChar char="•"/>
                      </a:pPr>
                      <a:r>
                        <a:rPr lang="en-US" sz="2000" dirty="0"/>
                        <a:t>a strong feeling of excitement</a:t>
                      </a:r>
                    </a:p>
                    <a:p>
                      <a:pPr marL="285750" indent="-285750">
                        <a:buFont typeface="Arial" panose="020B0604020202020204" pitchFamily="34" charset="0"/>
                        <a:buChar char="•"/>
                      </a:pPr>
                      <a:r>
                        <a:rPr lang="en-US" sz="2000" dirty="0"/>
                        <a:t>a </a:t>
                      </a:r>
                      <a:r>
                        <a:rPr lang="en-US" sz="2000" dirty="0" smtClean="0"/>
                        <a:t>person, </a:t>
                      </a:r>
                      <a:r>
                        <a:rPr lang="en-US" sz="2000" dirty="0"/>
                        <a:t>who is watching an event</a:t>
                      </a:r>
                    </a:p>
                  </a:txBody>
                  <a:tcPr/>
                </a:tc>
                <a:extLst>
                  <a:ext uri="{0D108BD9-81ED-4DB2-BD59-A6C34878D82A}">
                    <a16:rowId xmlns="" xmlns:a16="http://schemas.microsoft.com/office/drawing/2014/main" val="114182844"/>
                  </a:ext>
                </a:extLst>
              </a:tr>
            </a:tbl>
          </a:graphicData>
        </a:graphic>
      </p:graphicFrame>
      <p:sp>
        <p:nvSpPr>
          <p:cNvPr id="8" name="TextBox 7">
            <a:extLst>
              <a:ext uri="{FF2B5EF4-FFF2-40B4-BE49-F238E27FC236}">
                <a16:creationId xmlns="" xmlns:a16="http://schemas.microsoft.com/office/drawing/2014/main" id="{3DB114EE-A1E6-417A-B101-581B4C96D37F}"/>
              </a:ext>
            </a:extLst>
          </p:cNvPr>
          <p:cNvSpPr txBox="1"/>
          <p:nvPr/>
        </p:nvSpPr>
        <p:spPr>
          <a:xfrm>
            <a:off x="645140" y="846227"/>
            <a:ext cx="4692889" cy="461665"/>
          </a:xfrm>
          <a:prstGeom prst="rect">
            <a:avLst/>
          </a:prstGeom>
          <a:noFill/>
          <a:ln w="28575">
            <a:solidFill>
              <a:schemeClr val="tx1"/>
            </a:solidFill>
          </a:ln>
          <a:effectLst>
            <a:glow rad="139700">
              <a:schemeClr val="accent2">
                <a:satMod val="175000"/>
                <a:alpha val="40000"/>
              </a:schemeClr>
            </a:glow>
          </a:effectLst>
        </p:spPr>
        <p:txBody>
          <a:bodyPr wrap="square" rtlCol="0">
            <a:spAutoFit/>
          </a:bodyPr>
          <a:lstStyle/>
          <a:p>
            <a:r>
              <a:rPr lang="en-US" sz="2400" dirty="0"/>
              <a:t>Match the words with their meanings.</a:t>
            </a:r>
          </a:p>
        </p:txBody>
      </p:sp>
      <p:sp>
        <p:nvSpPr>
          <p:cNvPr id="9" name="Rounded Rectangle 8"/>
          <p:cNvSpPr/>
          <p:nvPr/>
        </p:nvSpPr>
        <p:spPr>
          <a:xfrm>
            <a:off x="4451753" y="3408380"/>
            <a:ext cx="281696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50800" h="38100" prst="riblet"/>
            </a:sp3d>
          </a:bodyPr>
          <a:lstStyle/>
          <a:p>
            <a:pPr algn="ctr"/>
            <a:r>
              <a:rPr lang="en-US" sz="2400" dirty="0" smtClean="0">
                <a:ln w="0"/>
                <a:solidFill>
                  <a:schemeClr val="tx1"/>
                </a:solidFill>
                <a:effectLst>
                  <a:outerShdw blurRad="38100" dist="19050" dir="2700000" algn="tl" rotWithShape="0">
                    <a:schemeClr val="dk1">
                      <a:alpha val="40000"/>
                    </a:schemeClr>
                  </a:outerShdw>
                </a:effectLst>
              </a:rPr>
              <a:t>Check your answers.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10" name="Right Arrow 37">
            <a:extLst>
              <a:ext uri="{FF2B5EF4-FFF2-40B4-BE49-F238E27FC236}">
                <a16:creationId xmlns="" xmlns:a16="http://schemas.microsoft.com/office/drawing/2014/main" id="{3CD5FC08-04F9-49AD-A6F8-B5AE7FCDC894}"/>
              </a:ext>
            </a:extLst>
          </p:cNvPr>
          <p:cNvSpPr/>
          <p:nvPr/>
        </p:nvSpPr>
        <p:spPr>
          <a:xfrm>
            <a:off x="7603382" y="344542"/>
            <a:ext cx="2124280" cy="1205947"/>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rPr>
              <a:t>Time </a:t>
            </a:r>
            <a:r>
              <a:rPr lang="en-US" sz="2400" dirty="0" smtClean="0">
                <a:solidFill>
                  <a:schemeClr val="tx1"/>
                </a:solidFill>
                <a:effectLst>
                  <a:outerShdw blurRad="38100" dist="38100" dir="2700000" algn="tl">
                    <a:srgbClr val="000000">
                      <a:alpha val="43137"/>
                    </a:srgbClr>
                  </a:outerShdw>
                </a:effectLst>
                <a:latin typeface="+mj-lt"/>
                <a:cs typeface="NikoshBAN" panose="02000000000000000000" pitchFamily="2" charset="0"/>
              </a:rPr>
              <a:t>5mins</a:t>
            </a:r>
            <a:endPar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endParaRPr>
          </a:p>
        </p:txBody>
      </p:sp>
      <p:grpSp>
        <p:nvGrpSpPr>
          <p:cNvPr id="14" name="Group 13">
            <a:extLst>
              <a:ext uri="{FF2B5EF4-FFF2-40B4-BE49-F238E27FC236}">
                <a16:creationId xmlns="" xmlns:a16="http://schemas.microsoft.com/office/drawing/2014/main" id="{33045480-50C1-4A51-BD5E-F053EDA649D4}"/>
              </a:ext>
            </a:extLst>
          </p:cNvPr>
          <p:cNvGrpSpPr/>
          <p:nvPr/>
        </p:nvGrpSpPr>
        <p:grpSpPr>
          <a:xfrm>
            <a:off x="10689001" y="684642"/>
            <a:ext cx="242508" cy="1358261"/>
            <a:chOff x="3785252" y="3217853"/>
            <a:chExt cx="439744" cy="3106749"/>
          </a:xfrm>
        </p:grpSpPr>
        <p:grpSp>
          <p:nvGrpSpPr>
            <p:cNvPr id="15" name="Group 38">
              <a:extLst>
                <a:ext uri="{FF2B5EF4-FFF2-40B4-BE49-F238E27FC236}">
                  <a16:creationId xmlns="" xmlns:a16="http://schemas.microsoft.com/office/drawing/2014/main" id="{85250B62-2EB4-4100-A950-142E01685D63}"/>
                </a:ext>
              </a:extLst>
            </p:cNvPr>
            <p:cNvGrpSpPr/>
            <p:nvPr/>
          </p:nvGrpSpPr>
          <p:grpSpPr>
            <a:xfrm>
              <a:off x="3785252" y="3217853"/>
              <a:ext cx="439744" cy="3106749"/>
              <a:chOff x="3895810" y="2478150"/>
              <a:chExt cx="329186" cy="3846450"/>
            </a:xfrm>
          </p:grpSpPr>
          <p:sp>
            <p:nvSpPr>
              <p:cNvPr id="17" name="Isosceles Triangle 16">
                <a:extLst>
                  <a:ext uri="{FF2B5EF4-FFF2-40B4-BE49-F238E27FC236}">
                    <a16:creationId xmlns="" xmlns:a16="http://schemas.microsoft.com/office/drawing/2014/main" id="{E9B1A667-8A33-47D4-B87A-C2FB1A827EDB}"/>
                  </a:ext>
                </a:extLst>
              </p:cNvPr>
              <p:cNvSpPr/>
              <p:nvPr/>
            </p:nvSpPr>
            <p:spPr>
              <a:xfrm>
                <a:off x="3895810" y="2478150"/>
                <a:ext cx="304800" cy="1981201"/>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Isosceles Triangle 17">
                <a:extLst>
                  <a:ext uri="{FF2B5EF4-FFF2-40B4-BE49-F238E27FC236}">
                    <a16:creationId xmlns="" xmlns:a16="http://schemas.microsoft.com/office/drawing/2014/main" id="{1FD07C6F-FD20-4834-BEC1-50DD53930694}"/>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Oval 15">
              <a:extLst>
                <a:ext uri="{FF2B5EF4-FFF2-40B4-BE49-F238E27FC236}">
                  <a16:creationId xmlns="" xmlns:a16="http://schemas.microsoft.com/office/drawing/2014/main" id="{DFC78D0D-6F7A-4242-A40C-D10BE490F21C}"/>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sp>
        <p:nvSpPr>
          <p:cNvPr id="19" name="Oval 18">
            <a:extLst>
              <a:ext uri="{FF2B5EF4-FFF2-40B4-BE49-F238E27FC236}">
                <a16:creationId xmlns="" xmlns:a16="http://schemas.microsoft.com/office/drawing/2014/main" id="{F3C77DB3-12F2-4EC1-A106-52F9CDBC6CAA}"/>
              </a:ext>
            </a:extLst>
          </p:cNvPr>
          <p:cNvSpPr/>
          <p:nvPr/>
        </p:nvSpPr>
        <p:spPr>
          <a:xfrm>
            <a:off x="9755285" y="420258"/>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 xmlns:a16="http://schemas.microsoft.com/office/drawing/2014/main" id="{AAFAA537-0A93-408A-8691-225B0783ADB9}"/>
              </a:ext>
            </a:extLst>
          </p:cNvPr>
          <p:cNvGrpSpPr/>
          <p:nvPr/>
        </p:nvGrpSpPr>
        <p:grpSpPr>
          <a:xfrm>
            <a:off x="9660836" y="172278"/>
            <a:ext cx="2144542" cy="2141684"/>
            <a:chOff x="2576739" y="3078455"/>
            <a:chExt cx="2647036" cy="2560520"/>
          </a:xfrm>
        </p:grpSpPr>
        <p:sp>
          <p:nvSpPr>
            <p:cNvPr id="21" name="TextBox 20">
              <a:extLst>
                <a:ext uri="{FF2B5EF4-FFF2-40B4-BE49-F238E27FC236}">
                  <a16:creationId xmlns="" xmlns:a16="http://schemas.microsoft.com/office/drawing/2014/main" id="{948097BE-15F2-4448-ABE5-B0A3FAFAA306}"/>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2" name="TextBox 21">
              <a:extLst>
                <a:ext uri="{FF2B5EF4-FFF2-40B4-BE49-F238E27FC236}">
                  <a16:creationId xmlns="" xmlns:a16="http://schemas.microsoft.com/office/drawing/2014/main" id="{6C972555-84C2-4C0E-B812-82CD62D6EFD6}"/>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3" name="TextBox 22">
              <a:extLst>
                <a:ext uri="{FF2B5EF4-FFF2-40B4-BE49-F238E27FC236}">
                  <a16:creationId xmlns="" xmlns:a16="http://schemas.microsoft.com/office/drawing/2014/main" id="{F90B79D3-3161-4777-AF77-1FD245AEF81E}"/>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4" name="TextBox 23">
              <a:extLst>
                <a:ext uri="{FF2B5EF4-FFF2-40B4-BE49-F238E27FC236}">
                  <a16:creationId xmlns="" xmlns:a16="http://schemas.microsoft.com/office/drawing/2014/main" id="{1166626B-6058-4A0D-A6A7-951882A464B1}"/>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25" name="TextBox 24">
              <a:extLst>
                <a:ext uri="{FF2B5EF4-FFF2-40B4-BE49-F238E27FC236}">
                  <a16:creationId xmlns="" xmlns:a16="http://schemas.microsoft.com/office/drawing/2014/main" id="{B988A33A-A8CC-40FB-904E-0BB7B0580331}"/>
                </a:ext>
              </a:extLst>
            </p:cNvPr>
            <p:cNvSpPr txBox="1"/>
            <p:nvPr/>
          </p:nvSpPr>
          <p:spPr>
            <a:xfrm>
              <a:off x="3180748" y="4831336"/>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26" name="TextBox 25">
              <a:extLst>
                <a:ext uri="{FF2B5EF4-FFF2-40B4-BE49-F238E27FC236}">
                  <a16:creationId xmlns="" xmlns:a16="http://schemas.microsoft.com/office/drawing/2014/main" id="{CAD24B56-C756-43B4-AEB0-58A7C2C85DF4}"/>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27" name="TextBox 26">
              <a:extLst>
                <a:ext uri="{FF2B5EF4-FFF2-40B4-BE49-F238E27FC236}">
                  <a16:creationId xmlns="" xmlns:a16="http://schemas.microsoft.com/office/drawing/2014/main" id="{6E97B2B3-F68B-4282-8F57-8CBFAFB5AA43}"/>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28" name="TextBox 27">
              <a:extLst>
                <a:ext uri="{FF2B5EF4-FFF2-40B4-BE49-F238E27FC236}">
                  <a16:creationId xmlns="" xmlns:a16="http://schemas.microsoft.com/office/drawing/2014/main" id="{2E5C9B70-7E76-48D1-A052-FA449BA899DF}"/>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29" name="TextBox 28">
              <a:extLst>
                <a:ext uri="{FF2B5EF4-FFF2-40B4-BE49-F238E27FC236}">
                  <a16:creationId xmlns="" xmlns:a16="http://schemas.microsoft.com/office/drawing/2014/main" id="{6E9A0C41-12B8-49E2-AAFB-73EE8B79A1D4}"/>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30" name="TextBox 29">
              <a:extLst>
                <a:ext uri="{FF2B5EF4-FFF2-40B4-BE49-F238E27FC236}">
                  <a16:creationId xmlns="" xmlns:a16="http://schemas.microsoft.com/office/drawing/2014/main" id="{B6DAB101-CE77-403A-92C4-B8FA381C348E}"/>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31" name="TextBox 30">
              <a:extLst>
                <a:ext uri="{FF2B5EF4-FFF2-40B4-BE49-F238E27FC236}">
                  <a16:creationId xmlns="" xmlns:a16="http://schemas.microsoft.com/office/drawing/2014/main" id="{07C31162-E70A-41B5-B2B1-1B6C0380DDC7}"/>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2" name="TextBox 31">
              <a:extLst>
                <a:ext uri="{FF2B5EF4-FFF2-40B4-BE49-F238E27FC236}">
                  <a16:creationId xmlns="" xmlns:a16="http://schemas.microsoft.com/office/drawing/2014/main" id="{3BD9CDE3-A27B-4E0C-8C34-2DB15D7E2019}"/>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grpSp>
        <p:nvGrpSpPr>
          <p:cNvPr id="33" name="Group 32"/>
          <p:cNvGrpSpPr/>
          <p:nvPr/>
        </p:nvGrpSpPr>
        <p:grpSpPr>
          <a:xfrm>
            <a:off x="0" y="0"/>
            <a:ext cx="12192000" cy="6951045"/>
            <a:chOff x="0" y="0"/>
            <a:chExt cx="12192000" cy="6951045"/>
          </a:xfrm>
          <a:solidFill>
            <a:srgbClr val="006600"/>
          </a:solidFill>
        </p:grpSpPr>
        <p:sp>
          <p:nvSpPr>
            <p:cNvPr id="34" name="Frame 33"/>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5" name="TextBox 34"/>
            <p:cNvSpPr txBox="1"/>
            <p:nvPr/>
          </p:nvSpPr>
          <p:spPr>
            <a:xfrm>
              <a:off x="4040738" y="6581713"/>
              <a:ext cx="6065949" cy="369332"/>
            </a:xfrm>
            <a:prstGeom prst="rect">
              <a:avLst/>
            </a:prstGeom>
            <a:grpFill/>
          </p:spPr>
          <p:txBody>
            <a:bodyPr wrap="square" rtlCol="0">
              <a:spAutoFit/>
            </a:bodyPr>
            <a:lstStyle/>
            <a:p>
              <a:r>
                <a:rPr lang="en-US" dirty="0" smtClean="0">
                  <a:solidFill>
                    <a:srgbClr val="C00000"/>
                  </a:solidFill>
                </a:rPr>
                <a:t>Class 9, English For Today, Unit_3, Lesson_5</a:t>
              </a:r>
              <a:endParaRPr lang="en-US" dirty="0">
                <a:solidFill>
                  <a:srgbClr val="C00000"/>
                </a:solidFill>
              </a:endParaRPr>
            </a:p>
          </p:txBody>
        </p:sp>
      </p:grpSp>
      <p:pic>
        <p:nvPicPr>
          <p:cNvPr id="36" name="Picture 35" descr="Baby_Boy_Girl4.png">
            <a:extLst>
              <a:ext uri="{FF2B5EF4-FFF2-40B4-BE49-F238E27FC236}">
                <a16:creationId xmlns="" xmlns:a16="http://schemas.microsoft.com/office/drawing/2014/main" id="{DEC7200B-BA16-4DF7-BD69-4FDC2C100D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6176195" y="4096808"/>
            <a:ext cx="1170864" cy="2201740"/>
          </a:xfrm>
          <a:prstGeom prst="rect">
            <a:avLst/>
          </a:prstGeom>
        </p:spPr>
      </p:pic>
      <p:pic>
        <p:nvPicPr>
          <p:cNvPr id="37" name="Picture 36" descr="Baby_Boy_Girl4.png">
            <a:extLst>
              <a:ext uri="{FF2B5EF4-FFF2-40B4-BE49-F238E27FC236}">
                <a16:creationId xmlns="" xmlns:a16="http://schemas.microsoft.com/office/drawing/2014/main" id="{02066F05-C4DD-48E2-BDD8-F54310B702E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82245" y="4104786"/>
            <a:ext cx="1108808" cy="2201740"/>
          </a:xfrm>
          <a:prstGeom prst="rect">
            <a:avLst/>
          </a:prstGeom>
        </p:spPr>
      </p:pic>
      <p:sp>
        <p:nvSpPr>
          <p:cNvPr id="38" name="TextBox 37">
            <a:extLst>
              <a:ext uri="{FF2B5EF4-FFF2-40B4-BE49-F238E27FC236}">
                <a16:creationId xmlns="" xmlns:a16="http://schemas.microsoft.com/office/drawing/2014/main" id="{6BC6504D-B897-46CA-9A71-046A6B1524F3}"/>
              </a:ext>
            </a:extLst>
          </p:cNvPr>
          <p:cNvSpPr txBox="1"/>
          <p:nvPr/>
        </p:nvSpPr>
        <p:spPr>
          <a:xfrm>
            <a:off x="2781460" y="4003696"/>
            <a:ext cx="1592528" cy="400110"/>
          </a:xfrm>
          <a:prstGeom prst="rect">
            <a:avLst/>
          </a:prstGeom>
          <a:noFill/>
        </p:spPr>
        <p:txBody>
          <a:bodyPr wrap="square" rtlCol="0">
            <a:spAutoFit/>
          </a:bodyPr>
          <a:lstStyle/>
          <a:p>
            <a:r>
              <a:rPr lang="en-US" sz="2000" dirty="0"/>
              <a:t>fervour</a:t>
            </a:r>
          </a:p>
        </p:txBody>
      </p:sp>
      <p:sp>
        <p:nvSpPr>
          <p:cNvPr id="39" name="TextBox 38">
            <a:extLst>
              <a:ext uri="{FF2B5EF4-FFF2-40B4-BE49-F238E27FC236}">
                <a16:creationId xmlns="" xmlns:a16="http://schemas.microsoft.com/office/drawing/2014/main" id="{9A262C0C-76FD-44CF-8F7A-B64D1FB4214F}"/>
              </a:ext>
            </a:extLst>
          </p:cNvPr>
          <p:cNvSpPr txBox="1"/>
          <p:nvPr/>
        </p:nvSpPr>
        <p:spPr>
          <a:xfrm>
            <a:off x="2844516" y="4406905"/>
            <a:ext cx="1592527" cy="400110"/>
          </a:xfrm>
          <a:prstGeom prst="rect">
            <a:avLst/>
          </a:prstGeom>
          <a:noFill/>
        </p:spPr>
        <p:txBody>
          <a:bodyPr wrap="square" rtlCol="0">
            <a:spAutoFit/>
          </a:bodyPr>
          <a:lstStyle/>
          <a:p>
            <a:r>
              <a:rPr lang="en-US" sz="2000" dirty="0"/>
              <a:t>alike</a:t>
            </a:r>
          </a:p>
        </p:txBody>
      </p:sp>
      <p:sp>
        <p:nvSpPr>
          <p:cNvPr id="40" name="TextBox 39">
            <a:extLst>
              <a:ext uri="{FF2B5EF4-FFF2-40B4-BE49-F238E27FC236}">
                <a16:creationId xmlns="" xmlns:a16="http://schemas.microsoft.com/office/drawing/2014/main" id="{44AF91AE-EA4B-46DD-B0A5-47418C22B6F3}"/>
              </a:ext>
            </a:extLst>
          </p:cNvPr>
          <p:cNvSpPr txBox="1"/>
          <p:nvPr/>
        </p:nvSpPr>
        <p:spPr>
          <a:xfrm>
            <a:off x="2781460" y="4840141"/>
            <a:ext cx="1592527" cy="400110"/>
          </a:xfrm>
          <a:prstGeom prst="rect">
            <a:avLst/>
          </a:prstGeom>
          <a:noFill/>
        </p:spPr>
        <p:txBody>
          <a:bodyPr wrap="square" rtlCol="0">
            <a:spAutoFit/>
          </a:bodyPr>
          <a:lstStyle/>
          <a:p>
            <a:r>
              <a:rPr lang="en-US" sz="2000" dirty="0"/>
              <a:t>spectator</a:t>
            </a:r>
          </a:p>
        </p:txBody>
      </p:sp>
      <p:sp>
        <p:nvSpPr>
          <p:cNvPr id="41" name="TextBox 40">
            <a:extLst>
              <a:ext uri="{FF2B5EF4-FFF2-40B4-BE49-F238E27FC236}">
                <a16:creationId xmlns="" xmlns:a16="http://schemas.microsoft.com/office/drawing/2014/main" id="{BD0CE55A-DED3-4C12-81E6-83DB7B5D0716}"/>
              </a:ext>
            </a:extLst>
          </p:cNvPr>
          <p:cNvSpPr txBox="1"/>
          <p:nvPr/>
        </p:nvSpPr>
        <p:spPr>
          <a:xfrm>
            <a:off x="2769371" y="5267179"/>
            <a:ext cx="1592527" cy="400110"/>
          </a:xfrm>
          <a:prstGeom prst="rect">
            <a:avLst/>
          </a:prstGeom>
          <a:noFill/>
        </p:spPr>
        <p:txBody>
          <a:bodyPr wrap="square" rtlCol="0">
            <a:spAutoFit/>
          </a:bodyPr>
          <a:lstStyle/>
          <a:p>
            <a:r>
              <a:rPr lang="en-US" sz="2000" dirty="0"/>
              <a:t>displays</a:t>
            </a:r>
          </a:p>
        </p:txBody>
      </p:sp>
      <p:sp>
        <p:nvSpPr>
          <p:cNvPr id="42" name="TextBox 41">
            <a:extLst>
              <a:ext uri="{FF2B5EF4-FFF2-40B4-BE49-F238E27FC236}">
                <a16:creationId xmlns="" xmlns:a16="http://schemas.microsoft.com/office/drawing/2014/main" id="{BC53D793-5DB9-402C-9525-907A3C341924}"/>
              </a:ext>
            </a:extLst>
          </p:cNvPr>
          <p:cNvSpPr txBox="1"/>
          <p:nvPr/>
        </p:nvSpPr>
        <p:spPr>
          <a:xfrm>
            <a:off x="2731599" y="5673487"/>
            <a:ext cx="1792307" cy="400110"/>
          </a:xfrm>
          <a:prstGeom prst="rect">
            <a:avLst/>
          </a:prstGeom>
          <a:noFill/>
        </p:spPr>
        <p:txBody>
          <a:bodyPr wrap="square" rtlCol="0">
            <a:spAutoFit/>
          </a:bodyPr>
          <a:lstStyle/>
          <a:p>
            <a:r>
              <a:rPr lang="en-US" sz="2000" dirty="0"/>
              <a:t>Illuminate</a:t>
            </a:r>
          </a:p>
        </p:txBody>
      </p:sp>
      <p:sp>
        <p:nvSpPr>
          <p:cNvPr id="43" name="TextBox 42">
            <a:extLst>
              <a:ext uri="{FF2B5EF4-FFF2-40B4-BE49-F238E27FC236}">
                <a16:creationId xmlns="" xmlns:a16="http://schemas.microsoft.com/office/drawing/2014/main" id="{234EB751-C14D-4465-ACFB-D76C9BB53868}"/>
              </a:ext>
            </a:extLst>
          </p:cNvPr>
          <p:cNvSpPr txBox="1"/>
          <p:nvPr/>
        </p:nvSpPr>
        <p:spPr>
          <a:xfrm>
            <a:off x="5171588" y="5356607"/>
            <a:ext cx="4621329" cy="400110"/>
          </a:xfrm>
          <a:prstGeom prst="rect">
            <a:avLst/>
          </a:prstGeom>
          <a:noFill/>
        </p:spPr>
        <p:txBody>
          <a:bodyPr wrap="square" rtlCol="0">
            <a:spAutoFit/>
          </a:bodyPr>
          <a:lstStyle/>
          <a:p>
            <a:r>
              <a:rPr lang="en-US" sz="2000" dirty="0"/>
              <a:t>acts of performing skills</a:t>
            </a:r>
          </a:p>
        </p:txBody>
      </p:sp>
      <p:sp>
        <p:nvSpPr>
          <p:cNvPr id="44" name="TextBox 43">
            <a:extLst>
              <a:ext uri="{FF2B5EF4-FFF2-40B4-BE49-F238E27FC236}">
                <a16:creationId xmlns="" xmlns:a16="http://schemas.microsoft.com/office/drawing/2014/main" id="{EF4D1266-6FBC-4AEE-817C-E111A7491A75}"/>
              </a:ext>
            </a:extLst>
          </p:cNvPr>
          <p:cNvSpPr txBox="1"/>
          <p:nvPr/>
        </p:nvSpPr>
        <p:spPr>
          <a:xfrm>
            <a:off x="5082245" y="5652602"/>
            <a:ext cx="4898530" cy="400110"/>
          </a:xfrm>
          <a:prstGeom prst="rect">
            <a:avLst/>
          </a:prstGeom>
          <a:noFill/>
        </p:spPr>
        <p:txBody>
          <a:bodyPr wrap="square" rtlCol="0">
            <a:spAutoFit/>
          </a:bodyPr>
          <a:lstStyle/>
          <a:p>
            <a:r>
              <a:rPr lang="en-US" sz="2000" dirty="0"/>
              <a:t>to light up</a:t>
            </a:r>
          </a:p>
        </p:txBody>
      </p:sp>
      <p:sp>
        <p:nvSpPr>
          <p:cNvPr id="45" name="TextBox 44">
            <a:extLst>
              <a:ext uri="{FF2B5EF4-FFF2-40B4-BE49-F238E27FC236}">
                <a16:creationId xmlns="" xmlns:a16="http://schemas.microsoft.com/office/drawing/2014/main" id="{2EF87EA6-E986-40A7-AFE3-7AFF1CA09B0B}"/>
              </a:ext>
            </a:extLst>
          </p:cNvPr>
          <p:cNvSpPr txBox="1"/>
          <p:nvPr/>
        </p:nvSpPr>
        <p:spPr>
          <a:xfrm>
            <a:off x="4920449" y="4473358"/>
            <a:ext cx="4898532" cy="400110"/>
          </a:xfrm>
          <a:prstGeom prst="rect">
            <a:avLst/>
          </a:prstGeom>
          <a:noFill/>
        </p:spPr>
        <p:txBody>
          <a:bodyPr wrap="square" rtlCol="0">
            <a:spAutoFit/>
          </a:bodyPr>
          <a:lstStyle/>
          <a:p>
            <a:r>
              <a:rPr lang="en-US" sz="2000" dirty="0"/>
              <a:t>in a similar way</a:t>
            </a:r>
          </a:p>
        </p:txBody>
      </p:sp>
      <p:sp>
        <p:nvSpPr>
          <p:cNvPr id="46" name="TextBox 45">
            <a:extLst>
              <a:ext uri="{FF2B5EF4-FFF2-40B4-BE49-F238E27FC236}">
                <a16:creationId xmlns="" xmlns:a16="http://schemas.microsoft.com/office/drawing/2014/main" id="{FF22959D-60DA-4865-B2A8-4A2C71987D14}"/>
              </a:ext>
            </a:extLst>
          </p:cNvPr>
          <p:cNvSpPr txBox="1"/>
          <p:nvPr/>
        </p:nvSpPr>
        <p:spPr>
          <a:xfrm>
            <a:off x="4956875" y="4011741"/>
            <a:ext cx="4898531" cy="400110"/>
          </a:xfrm>
          <a:prstGeom prst="rect">
            <a:avLst/>
          </a:prstGeom>
          <a:noFill/>
        </p:spPr>
        <p:txBody>
          <a:bodyPr wrap="square" rtlCol="0">
            <a:spAutoFit/>
          </a:bodyPr>
          <a:lstStyle/>
          <a:p>
            <a:r>
              <a:rPr lang="en-US" sz="2000" dirty="0"/>
              <a:t>a strong feeling of excitement</a:t>
            </a:r>
          </a:p>
        </p:txBody>
      </p:sp>
      <p:sp>
        <p:nvSpPr>
          <p:cNvPr id="47" name="TextBox 46">
            <a:extLst>
              <a:ext uri="{FF2B5EF4-FFF2-40B4-BE49-F238E27FC236}">
                <a16:creationId xmlns="" xmlns:a16="http://schemas.microsoft.com/office/drawing/2014/main" id="{147644AD-8D42-4CCE-99F1-0DE7C4FA2008}"/>
              </a:ext>
            </a:extLst>
          </p:cNvPr>
          <p:cNvSpPr txBox="1"/>
          <p:nvPr/>
        </p:nvSpPr>
        <p:spPr>
          <a:xfrm>
            <a:off x="4857393" y="4811327"/>
            <a:ext cx="5348234" cy="400110"/>
          </a:xfrm>
          <a:prstGeom prst="rect">
            <a:avLst/>
          </a:prstGeom>
          <a:noFill/>
        </p:spPr>
        <p:txBody>
          <a:bodyPr wrap="square" rtlCol="0">
            <a:spAutoFit/>
          </a:bodyPr>
          <a:lstStyle/>
          <a:p>
            <a:r>
              <a:rPr lang="en-US" sz="2000" dirty="0"/>
              <a:t>a </a:t>
            </a:r>
            <a:r>
              <a:rPr lang="en-US" sz="2000" dirty="0" smtClean="0"/>
              <a:t>person, </a:t>
            </a:r>
            <a:r>
              <a:rPr lang="en-US" sz="2000" dirty="0"/>
              <a:t>who is watching an event</a:t>
            </a:r>
          </a:p>
        </p:txBody>
      </p:sp>
      <p:sp>
        <p:nvSpPr>
          <p:cNvPr id="48" name="TextBox 47">
            <a:extLst>
              <a:ext uri="{FF2B5EF4-FFF2-40B4-BE49-F238E27FC236}">
                <a16:creationId xmlns:a16="http://schemas.microsoft.com/office/drawing/2014/main" xmlns="" id="{EB4549AE-6E37-44E8-8780-9A17172E8EBC}"/>
              </a:ext>
            </a:extLst>
          </p:cNvPr>
          <p:cNvSpPr txBox="1"/>
          <p:nvPr/>
        </p:nvSpPr>
        <p:spPr>
          <a:xfrm>
            <a:off x="4621354" y="234544"/>
            <a:ext cx="2370951" cy="461665"/>
          </a:xfrm>
          <a:prstGeom prst="rect">
            <a:avLst/>
          </a:prstGeom>
          <a:solidFill>
            <a:srgbClr val="92D050"/>
          </a:solidFill>
        </p:spPr>
        <p:txBody>
          <a:bodyPr wrap="square" rtlCol="0">
            <a:spAutoFit/>
          </a:bodyPr>
          <a:lstStyle/>
          <a:p>
            <a:pPr algn="ctr"/>
            <a:r>
              <a:rPr lang="en-US" sz="2400" dirty="0" smtClean="0"/>
              <a:t>Individual work  </a:t>
            </a:r>
            <a:endParaRPr lang="en-US" sz="2400" dirty="0"/>
          </a:p>
        </p:txBody>
      </p:sp>
    </p:spTree>
    <p:extLst>
      <p:ext uri="{BB962C8B-B14F-4D97-AF65-F5344CB8AC3E}">
        <p14:creationId xmlns:p14="http://schemas.microsoft.com/office/powerpoint/2010/main" val="41467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63" presetClass="path" presetSubtype="0" accel="50000" decel="50000" fill="hold" nodeType="afterEffect">
                                  <p:stCondLst>
                                    <p:cond delay="0"/>
                                  </p:stCondLst>
                                  <p:childTnLst>
                                    <p:animMotion origin="layout" path="M 2.70833E-6 -3.7037E-7 L 0.3513 0.00417 " pathEditMode="relative" rAng="0" ptsTypes="AA">
                                      <p:cBhvr>
                                        <p:cTn id="21" dur="500" fill="hold"/>
                                        <p:tgtEl>
                                          <p:spTgt spid="36"/>
                                        </p:tgtEl>
                                        <p:attrNameLst>
                                          <p:attrName>ppt_x</p:attrName>
                                          <p:attrName>ppt_y</p:attrName>
                                        </p:attrNameLst>
                                      </p:cBhvr>
                                      <p:rCtr x="17565" y="208"/>
                                    </p:animMotion>
                                  </p:childTnLst>
                                </p:cTn>
                              </p:par>
                              <p:par>
                                <p:cTn id="22" presetID="35" presetClass="path" presetSubtype="0" accel="50000" decel="50000" fill="hold" nodeType="withEffect">
                                  <p:stCondLst>
                                    <p:cond delay="0"/>
                                  </p:stCondLst>
                                  <p:childTnLst>
                                    <p:animMotion origin="layout" path="M -0.06914 -0.00232 L -0.36432 2.22222E-6 " pathEditMode="relative" rAng="0" ptsTypes="AA">
                                      <p:cBhvr>
                                        <p:cTn id="23" dur="500" fill="hold"/>
                                        <p:tgtEl>
                                          <p:spTgt spid="37"/>
                                        </p:tgtEl>
                                        <p:attrNameLst>
                                          <p:attrName>ppt_x</p:attrName>
                                          <p:attrName>ppt_y</p:attrName>
                                        </p:attrNameLst>
                                      </p:cBhvr>
                                      <p:rCtr x="-14766" y="116"/>
                                    </p:animMotion>
                                  </p:childTnLst>
                                </p:cTn>
                              </p:par>
                            </p:childTnLst>
                          </p:cTn>
                        </p:par>
                        <p:par>
                          <p:cTn id="24" fill="hold">
                            <p:stCondLst>
                              <p:cond delay="2000"/>
                            </p:stCondLst>
                            <p:childTnLst>
                              <p:par>
                                <p:cTn id="25" presetID="2" presetClass="entr" presetSubtype="8" decel="6800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anim calcmode="lin" valueType="num">
                                      <p:cBhvr>
                                        <p:cTn id="37" dur="500" fill="hold"/>
                                        <p:tgtEl>
                                          <p:spTgt spid="14"/>
                                        </p:tgtEl>
                                        <p:attrNameLst>
                                          <p:attrName>ppt_x</p:attrName>
                                        </p:attrNameLst>
                                      </p:cBhvr>
                                      <p:tavLst>
                                        <p:tav tm="0">
                                          <p:val>
                                            <p:strVal val="#ppt_x"/>
                                          </p:val>
                                        </p:tav>
                                        <p:tav tm="100000">
                                          <p:val>
                                            <p:strVal val="#ppt_x"/>
                                          </p:val>
                                        </p:tav>
                                      </p:tavLst>
                                    </p:anim>
                                    <p:anim calcmode="lin" valueType="num">
                                      <p:cBhvr>
                                        <p:cTn id="38" dur="500" fill="hold"/>
                                        <p:tgtEl>
                                          <p:spTgt spid="14"/>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anim calcmode="lin" valueType="num">
                                      <p:cBhvr>
                                        <p:cTn id="47" dur="500" fill="hold"/>
                                        <p:tgtEl>
                                          <p:spTgt spid="20"/>
                                        </p:tgtEl>
                                        <p:attrNameLst>
                                          <p:attrName>ppt_x</p:attrName>
                                        </p:attrNameLst>
                                      </p:cBhvr>
                                      <p:tavLst>
                                        <p:tav tm="0">
                                          <p:val>
                                            <p:strVal val="#ppt_x"/>
                                          </p:val>
                                        </p:tav>
                                        <p:tav tm="100000">
                                          <p:val>
                                            <p:strVal val="#ppt_x"/>
                                          </p:val>
                                        </p:tav>
                                      </p:tavLst>
                                    </p:anim>
                                    <p:anim calcmode="lin" valueType="num">
                                      <p:cBhvr>
                                        <p:cTn id="48" dur="5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8" presetClass="emph" presetSubtype="0" repeatCount="3000" fill="hold" nodeType="afterEffect">
                                  <p:stCondLst>
                                    <p:cond delay="0"/>
                                  </p:stCondLst>
                                  <p:childTnLst>
                                    <p:animRot by="21600000">
                                      <p:cBhvr>
                                        <p:cTn id="51" dur="60000" fill="hold"/>
                                        <p:tgtEl>
                                          <p:spTgt spid="2"/>
                                        </p:tgtEl>
                                        <p:attrNameLst>
                                          <p:attrName>r</p:attrName>
                                        </p:attrNameLst>
                                      </p:cBhvr>
                                    </p:animRot>
                                  </p:childTnLst>
                                </p:cTn>
                              </p:par>
                              <p:par>
                                <p:cTn id="52" presetID="8" presetClass="emph" presetSubtype="0" fill="hold" nodeType="withEffect">
                                  <p:stCondLst>
                                    <p:cond delay="0"/>
                                  </p:stCondLst>
                                  <p:childTnLst>
                                    <p:animRot by="5400000">
                                      <p:cBhvr>
                                        <p:cTn id="53" dur="180000" fill="hold"/>
                                        <p:tgtEl>
                                          <p:spTgt spid="1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down)">
                                      <p:cBhvr>
                                        <p:cTn id="63" dur="5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left)">
                                      <p:cBhvr>
                                        <p:cTn id="73" dur="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wipe(righ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left)">
                                      <p:cBhvr>
                                        <p:cTn id="93" dur="5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right)">
                                      <p:cBhvr>
                                        <p:cTn id="98" dur="500"/>
                                        <p:tgtEl>
                                          <p:spTgt spid="4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left)">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wipe(right)">
                                      <p:cBhvr>
                                        <p:cTn id="10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9" grpId="0" animBg="1"/>
      <p:bldP spid="38" grpId="0"/>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530CA10-E304-4969-8D1B-5E5B2C81A15C}"/>
              </a:ext>
            </a:extLst>
          </p:cNvPr>
          <p:cNvSpPr txBox="1"/>
          <p:nvPr/>
        </p:nvSpPr>
        <p:spPr>
          <a:xfrm>
            <a:off x="6285897" y="1287129"/>
            <a:ext cx="5424807" cy="954107"/>
          </a:xfrm>
          <a:prstGeom prst="rect">
            <a:avLst/>
          </a:prstGeom>
          <a:noFill/>
        </p:spPr>
        <p:txBody>
          <a:bodyPr wrap="square" rtlCol="0">
            <a:spAutoFit/>
          </a:bodyPr>
          <a:lstStyle/>
          <a:p>
            <a:pPr algn="just"/>
            <a:r>
              <a:rPr lang="en-US" sz="2800" dirty="0">
                <a:solidFill>
                  <a:srgbClr val="006600"/>
                </a:solidFill>
              </a:rPr>
              <a:t>26 March, our Independence Day, is the biggest state festival. </a:t>
            </a:r>
          </a:p>
        </p:txBody>
      </p:sp>
      <p:pic>
        <p:nvPicPr>
          <p:cNvPr id="4" name="Picture 3">
            <a:extLst>
              <a:ext uri="{FF2B5EF4-FFF2-40B4-BE49-F238E27FC236}">
                <a16:creationId xmlns="" xmlns:a16="http://schemas.microsoft.com/office/drawing/2014/main" id="{66188443-FD6B-44DD-ACD3-738BCD0A7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02" y="981011"/>
            <a:ext cx="5225897" cy="48471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a:extLst>
              <a:ext uri="{FF2B5EF4-FFF2-40B4-BE49-F238E27FC236}">
                <a16:creationId xmlns="" xmlns:a16="http://schemas.microsoft.com/office/drawing/2014/main" id="{695588BF-26E4-4030-8877-E6362A50D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595" y="1074057"/>
            <a:ext cx="5153564" cy="4754130"/>
          </a:xfrm>
          <a:prstGeom prst="rect">
            <a:avLst/>
          </a:prstGeom>
          <a:solidFill>
            <a:srgbClr val="FFFFFF">
              <a:shade val="85000"/>
            </a:srgbClr>
          </a:solidFill>
          <a:ln w="190500" cap="rnd">
            <a:solidFill>
              <a:srgbClr val="C0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a:extLst>
              <a:ext uri="{FF2B5EF4-FFF2-40B4-BE49-F238E27FC236}">
                <a16:creationId xmlns="" xmlns:a16="http://schemas.microsoft.com/office/drawing/2014/main" id="{9530CA10-E304-4969-8D1B-5E5B2C81A15C}"/>
              </a:ext>
            </a:extLst>
          </p:cNvPr>
          <p:cNvSpPr txBox="1"/>
          <p:nvPr/>
        </p:nvSpPr>
        <p:spPr>
          <a:xfrm>
            <a:off x="6285897" y="2227983"/>
            <a:ext cx="5424807" cy="1384995"/>
          </a:xfrm>
          <a:prstGeom prst="rect">
            <a:avLst/>
          </a:prstGeom>
          <a:noFill/>
        </p:spPr>
        <p:txBody>
          <a:bodyPr wrap="square" rtlCol="0">
            <a:spAutoFit/>
          </a:bodyPr>
          <a:lstStyle/>
          <a:p>
            <a:pPr algn="just"/>
            <a:r>
              <a:rPr lang="en-US" sz="2800" dirty="0">
                <a:solidFill>
                  <a:srgbClr val="006600"/>
                </a:solidFill>
              </a:rPr>
              <a:t>The day is celebrated every year in the country with great enthusiasm and fervor. </a:t>
            </a:r>
          </a:p>
        </p:txBody>
      </p:sp>
      <p:sp>
        <p:nvSpPr>
          <p:cNvPr id="11" name="TextBox 10">
            <a:extLst>
              <a:ext uri="{FF2B5EF4-FFF2-40B4-BE49-F238E27FC236}">
                <a16:creationId xmlns="" xmlns:a16="http://schemas.microsoft.com/office/drawing/2014/main" id="{9530CA10-E304-4969-8D1B-5E5B2C81A15C}"/>
              </a:ext>
            </a:extLst>
          </p:cNvPr>
          <p:cNvSpPr txBox="1"/>
          <p:nvPr/>
        </p:nvSpPr>
        <p:spPr>
          <a:xfrm>
            <a:off x="6285897" y="3551543"/>
            <a:ext cx="5424807" cy="1384995"/>
          </a:xfrm>
          <a:prstGeom prst="rect">
            <a:avLst/>
          </a:prstGeom>
          <a:noFill/>
        </p:spPr>
        <p:txBody>
          <a:bodyPr wrap="square" rtlCol="0">
            <a:spAutoFit/>
          </a:bodyPr>
          <a:lstStyle/>
          <a:p>
            <a:pPr algn="just"/>
            <a:r>
              <a:rPr lang="en-US" sz="2800" dirty="0">
                <a:solidFill>
                  <a:srgbClr val="006600"/>
                </a:solidFill>
              </a:rPr>
              <a:t>It is a national holyday. All offices, educational institutions, shops and factories remain closed on this day. </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845" y="1219200"/>
            <a:ext cx="4918410" cy="4608987"/>
          </a:xfrm>
          <a:prstGeom prst="rect">
            <a:avLst/>
          </a:prstGeom>
        </p:spPr>
      </p:pic>
      <p:sp>
        <p:nvSpPr>
          <p:cNvPr id="21" name="TextBox 20">
            <a:extLst>
              <a:ext uri="{FF2B5EF4-FFF2-40B4-BE49-F238E27FC236}">
                <a16:creationId xmlns="" xmlns:a16="http://schemas.microsoft.com/office/drawing/2014/main" id="{9530CA10-E304-4969-8D1B-5E5B2C81A15C}"/>
              </a:ext>
            </a:extLst>
          </p:cNvPr>
          <p:cNvSpPr txBox="1"/>
          <p:nvPr/>
        </p:nvSpPr>
        <p:spPr>
          <a:xfrm>
            <a:off x="6285897" y="4996283"/>
            <a:ext cx="5424807" cy="523220"/>
          </a:xfrm>
          <a:prstGeom prst="rect">
            <a:avLst/>
          </a:prstGeom>
          <a:noFill/>
        </p:spPr>
        <p:txBody>
          <a:bodyPr wrap="square" rtlCol="0">
            <a:spAutoFit/>
          </a:bodyPr>
          <a:lstStyle/>
          <a:p>
            <a:pPr algn="just"/>
            <a:r>
              <a:rPr lang="en-US" sz="2800" dirty="0">
                <a:solidFill>
                  <a:srgbClr val="006600"/>
                </a:solidFill>
              </a:rPr>
              <a:t>The day begins with a 31 gun salute. </a:t>
            </a:r>
          </a:p>
        </p:txBody>
      </p:sp>
      <p:grpSp>
        <p:nvGrpSpPr>
          <p:cNvPr id="12" name="Group 11"/>
          <p:cNvGrpSpPr/>
          <p:nvPr/>
        </p:nvGrpSpPr>
        <p:grpSpPr>
          <a:xfrm>
            <a:off x="0" y="0"/>
            <a:ext cx="12192000" cy="6951045"/>
            <a:chOff x="0" y="0"/>
            <a:chExt cx="12192000" cy="6951045"/>
          </a:xfrm>
          <a:solidFill>
            <a:srgbClr val="99FF33"/>
          </a:solidFill>
        </p:grpSpPr>
        <p:sp>
          <p:nvSpPr>
            <p:cNvPr id="13" name="Frame 12"/>
            <p:cNvSpPr/>
            <p:nvPr/>
          </p:nvSpPr>
          <p:spPr>
            <a:xfrm>
              <a:off x="0" y="0"/>
              <a:ext cx="12192000" cy="6858000"/>
            </a:xfrm>
            <a:prstGeom prst="frame">
              <a:avLst>
                <a:gd name="adj1" fmla="val 3298"/>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5" name="TextBox 14"/>
            <p:cNvSpPr txBox="1"/>
            <p:nvPr/>
          </p:nvSpPr>
          <p:spPr>
            <a:xfrm>
              <a:off x="4040738" y="6581713"/>
              <a:ext cx="6065949" cy="369332"/>
            </a:xfrm>
            <a:prstGeom prst="rect">
              <a:avLst/>
            </a:prstGeom>
            <a:solidFill>
              <a:srgbClr val="006600"/>
            </a:solidFill>
          </p:spPr>
          <p:txBody>
            <a:bodyPr wrap="square" rtlCol="0">
              <a:spAutoFit/>
            </a:bodyPr>
            <a:lstStyle/>
            <a:p>
              <a:r>
                <a:rPr lang="en-US" dirty="0" smtClean="0">
                  <a:solidFill>
                    <a:srgbClr val="FF0000"/>
                  </a:solidFill>
                </a:rPr>
                <a:t>Class 9, English For Today, Unit_3, Lesson_5</a:t>
              </a:r>
              <a:endParaRPr lang="en-US" dirty="0">
                <a:solidFill>
                  <a:srgbClr val="FF0000"/>
                </a:solidFill>
              </a:endParaRPr>
            </a:p>
          </p:txBody>
        </p:sp>
      </p:grpSp>
    </p:spTree>
    <p:extLst>
      <p:ext uri="{BB962C8B-B14F-4D97-AF65-F5344CB8AC3E}">
        <p14:creationId xmlns:p14="http://schemas.microsoft.com/office/powerpoint/2010/main" val="40228500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ou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out)">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381243C-741B-4646-82CF-76DA945F3BE8}"/>
              </a:ext>
            </a:extLst>
          </p:cNvPr>
          <p:cNvSpPr txBox="1"/>
          <p:nvPr/>
        </p:nvSpPr>
        <p:spPr>
          <a:xfrm>
            <a:off x="7712766" y="1143664"/>
            <a:ext cx="4101547" cy="1938992"/>
          </a:xfrm>
          <a:prstGeom prst="rect">
            <a:avLst/>
          </a:prstGeom>
          <a:noFill/>
        </p:spPr>
        <p:txBody>
          <a:bodyPr wrap="square" rtlCol="0">
            <a:spAutoFit/>
          </a:bodyPr>
          <a:lstStyle/>
          <a:p>
            <a:pPr algn="just"/>
            <a:r>
              <a:rPr lang="en-US" sz="2400" dirty="0">
                <a:solidFill>
                  <a:srgbClr val="00B050"/>
                </a:solidFill>
              </a:rPr>
              <a:t>Early in the morning the President and the Prime Minister on behalf of the nation place floral wreaths at the National Mausoleum at Savar.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07" y="1050805"/>
            <a:ext cx="6354661" cy="4603817"/>
          </a:xfrm>
          <a:prstGeom prst="rect">
            <a:avLst/>
          </a:prstGeom>
          <a:solidFill>
            <a:srgbClr val="FFFFFF">
              <a:shade val="85000"/>
            </a:srgbClr>
          </a:solidFill>
          <a:ln w="190500" cap="rnd">
            <a:solidFill>
              <a:schemeClr val="accent6">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 xmlns:a16="http://schemas.microsoft.com/office/drawing/2014/main" id="{5381243C-741B-4646-82CF-76DA945F3BE8}"/>
              </a:ext>
            </a:extLst>
          </p:cNvPr>
          <p:cNvSpPr txBox="1"/>
          <p:nvPr/>
        </p:nvSpPr>
        <p:spPr>
          <a:xfrm>
            <a:off x="7712766" y="3405822"/>
            <a:ext cx="4101547" cy="2308324"/>
          </a:xfrm>
          <a:prstGeom prst="rect">
            <a:avLst/>
          </a:prstGeom>
          <a:noFill/>
        </p:spPr>
        <p:txBody>
          <a:bodyPr wrap="square" rtlCol="0">
            <a:spAutoFit/>
          </a:bodyPr>
          <a:lstStyle/>
          <a:p>
            <a:pPr algn="just"/>
            <a:r>
              <a:rPr lang="en-US" sz="2400" dirty="0">
                <a:solidFill>
                  <a:srgbClr val="00B050"/>
                </a:solidFill>
              </a:rPr>
              <a:t>Then other leaders, political parties, diplomats, social and cultural organizations, educational institutions, and freedom fighters pay homage to the martyrs,</a:t>
            </a: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3699" y="1143664"/>
            <a:ext cx="6137475" cy="4363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8756" y="1018355"/>
            <a:ext cx="6268126" cy="4668716"/>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61466" y="1187257"/>
            <a:ext cx="5907557" cy="4276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p:cNvGrpSpPr/>
          <p:nvPr/>
        </p:nvGrpSpPr>
        <p:grpSpPr>
          <a:xfrm>
            <a:off x="-4689" y="0"/>
            <a:ext cx="12192000" cy="6951045"/>
            <a:chOff x="0" y="0"/>
            <a:chExt cx="12192000" cy="6951045"/>
          </a:xfrm>
          <a:solidFill>
            <a:srgbClr val="006600"/>
          </a:solidFill>
        </p:grpSpPr>
        <p:sp>
          <p:nvSpPr>
            <p:cNvPr id="13" name="Frame 12"/>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6" name="TextBox 15"/>
            <p:cNvSpPr txBox="1"/>
            <p:nvPr/>
          </p:nvSpPr>
          <p:spPr>
            <a:xfrm>
              <a:off x="4040738" y="6581713"/>
              <a:ext cx="6065949" cy="369332"/>
            </a:xfrm>
            <a:prstGeom prst="rect">
              <a:avLst/>
            </a:prstGeom>
            <a:grpFill/>
          </p:spPr>
          <p:txBody>
            <a:bodyPr wrap="square" rtlCol="0">
              <a:spAutoFit/>
            </a:bodyPr>
            <a:lstStyle/>
            <a:p>
              <a:r>
                <a:rPr lang="en-US" dirty="0" smtClean="0">
                  <a:solidFill>
                    <a:srgbClr val="FF0000"/>
                  </a:solidFill>
                </a:rPr>
                <a:t>Class 9, English For Today, Unit_3, Lesson_5</a:t>
              </a:r>
              <a:endParaRPr lang="en-US" dirty="0">
                <a:solidFill>
                  <a:srgbClr val="FF0000"/>
                </a:solidFill>
              </a:endParaRPr>
            </a:p>
          </p:txBody>
        </p:sp>
      </p:grpSp>
    </p:spTree>
    <p:extLst>
      <p:ext uri="{BB962C8B-B14F-4D97-AF65-F5344CB8AC3E}">
        <p14:creationId xmlns:p14="http://schemas.microsoft.com/office/powerpoint/2010/main" val="1108909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out)">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out)">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out)">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lum bright="70000" contrast="-70000"/>
            <a:extLst>
              <a:ext uri="{28A0092B-C50C-407E-A947-70E740481C1C}">
                <a14:useLocalDpi xmlns:a14="http://schemas.microsoft.com/office/drawing/2010/main" val="0"/>
              </a:ext>
            </a:extLst>
          </a:blip>
          <a:stretch>
            <a:fillRect/>
          </a:stretch>
        </p:blipFill>
        <p:spPr>
          <a:xfrm>
            <a:off x="9751239" y="550534"/>
            <a:ext cx="2131711" cy="2017926"/>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 xmlns:a16="http://schemas.microsoft.com/office/drawing/2014/main" id="{8C0AC281-5A91-44B8-BFA8-12403D5532C9}"/>
              </a:ext>
            </a:extLst>
          </p:cNvPr>
          <p:cNvSpPr txBox="1"/>
          <p:nvPr/>
        </p:nvSpPr>
        <p:spPr>
          <a:xfrm>
            <a:off x="1777049" y="1593980"/>
            <a:ext cx="6961852" cy="1200329"/>
          </a:xfrm>
          <a:prstGeom prst="rect">
            <a:avLst/>
          </a:prstGeom>
          <a:noFill/>
        </p:spPr>
        <p:txBody>
          <a:bodyPr wrap="square" rtlCol="0">
            <a:spAutoFit/>
          </a:bodyPr>
          <a:lstStyle/>
          <a:p>
            <a:pPr marL="342900" indent="-342900">
              <a:buAutoNum type="arabicPeriod"/>
            </a:pPr>
            <a:r>
              <a:rPr lang="en-US" sz="2400" dirty="0">
                <a:solidFill>
                  <a:srgbClr val="0070C0"/>
                </a:solidFill>
              </a:rPr>
              <a:t>How do we pay homage to the martyrs?</a:t>
            </a:r>
          </a:p>
          <a:p>
            <a:r>
              <a:rPr lang="en-US" sz="2400" dirty="0" smtClean="0">
                <a:solidFill>
                  <a:srgbClr val="0070C0"/>
                </a:solidFill>
              </a:rPr>
              <a:t>2</a:t>
            </a:r>
            <a:r>
              <a:rPr lang="en-US" sz="2400" dirty="0">
                <a:solidFill>
                  <a:srgbClr val="0070C0"/>
                </a:solidFill>
              </a:rPr>
              <a:t>. Which leading organizations of our country organize </a:t>
            </a:r>
            <a:endParaRPr lang="en-US" sz="2400" dirty="0" smtClean="0">
              <a:solidFill>
                <a:srgbClr val="0070C0"/>
              </a:solidFill>
            </a:endParaRPr>
          </a:p>
          <a:p>
            <a:r>
              <a:rPr lang="en-US" sz="2400" dirty="0">
                <a:solidFill>
                  <a:srgbClr val="0070C0"/>
                </a:solidFill>
              </a:rPr>
              <a:t> </a:t>
            </a:r>
            <a:r>
              <a:rPr lang="en-US" sz="2400" dirty="0" smtClean="0">
                <a:solidFill>
                  <a:srgbClr val="0070C0"/>
                </a:solidFill>
              </a:rPr>
              <a:t>   cultural </a:t>
            </a:r>
            <a:r>
              <a:rPr lang="en-US" sz="2400" dirty="0">
                <a:solidFill>
                  <a:srgbClr val="0070C0"/>
                </a:solidFill>
              </a:rPr>
              <a:t>programmers' on this day?</a:t>
            </a:r>
          </a:p>
        </p:txBody>
      </p:sp>
      <p:sp>
        <p:nvSpPr>
          <p:cNvPr id="4" name="TextBox 3">
            <a:extLst>
              <a:ext uri="{FF2B5EF4-FFF2-40B4-BE49-F238E27FC236}">
                <a16:creationId xmlns="" xmlns:a16="http://schemas.microsoft.com/office/drawing/2014/main" id="{2BFFA603-6DF5-49AF-833C-8CA5FC16CA62}"/>
              </a:ext>
            </a:extLst>
          </p:cNvPr>
          <p:cNvSpPr txBox="1"/>
          <p:nvPr/>
        </p:nvSpPr>
        <p:spPr>
          <a:xfrm>
            <a:off x="2062504" y="3881863"/>
            <a:ext cx="7332185" cy="1200329"/>
          </a:xfrm>
          <a:prstGeom prst="rect">
            <a:avLst/>
          </a:prstGeom>
          <a:noFill/>
        </p:spPr>
        <p:txBody>
          <a:bodyPr wrap="square" rtlCol="0">
            <a:spAutoFit/>
          </a:bodyPr>
          <a:lstStyle/>
          <a:p>
            <a:r>
              <a:rPr lang="en-US" sz="2400" dirty="0">
                <a:solidFill>
                  <a:srgbClr val="0070C0"/>
                </a:solidFill>
              </a:rPr>
              <a:t>Ans: </a:t>
            </a:r>
          </a:p>
          <a:p>
            <a:r>
              <a:rPr lang="en-US" sz="2400" dirty="0">
                <a:solidFill>
                  <a:srgbClr val="0070C0"/>
                </a:solidFill>
              </a:rPr>
              <a:t>1. We pay homage to the martyrs by placing floral wreaths at </a:t>
            </a:r>
          </a:p>
          <a:p>
            <a:r>
              <a:rPr lang="en-US" sz="2400" dirty="0">
                <a:solidFill>
                  <a:srgbClr val="0070C0"/>
                </a:solidFill>
              </a:rPr>
              <a:t>     the National Mausoleum at Savar.</a:t>
            </a:r>
          </a:p>
        </p:txBody>
      </p:sp>
      <p:sp>
        <p:nvSpPr>
          <p:cNvPr id="5" name="TextBox 4">
            <a:extLst>
              <a:ext uri="{FF2B5EF4-FFF2-40B4-BE49-F238E27FC236}">
                <a16:creationId xmlns="" xmlns:a16="http://schemas.microsoft.com/office/drawing/2014/main" id="{923B91A9-E7A8-45C4-ADD6-98B66A48BBB6}"/>
              </a:ext>
            </a:extLst>
          </p:cNvPr>
          <p:cNvSpPr txBox="1"/>
          <p:nvPr/>
        </p:nvSpPr>
        <p:spPr>
          <a:xfrm>
            <a:off x="2083632" y="4988550"/>
            <a:ext cx="7804743" cy="1200329"/>
          </a:xfrm>
          <a:prstGeom prst="rect">
            <a:avLst/>
          </a:prstGeom>
          <a:noFill/>
        </p:spPr>
        <p:txBody>
          <a:bodyPr wrap="square" rtlCol="0">
            <a:spAutoFit/>
          </a:bodyPr>
          <a:lstStyle/>
          <a:p>
            <a:r>
              <a:rPr lang="en-US" sz="2400" dirty="0">
                <a:solidFill>
                  <a:srgbClr val="0070C0"/>
                </a:solidFill>
              </a:rPr>
              <a:t>Ans: </a:t>
            </a:r>
          </a:p>
          <a:p>
            <a:r>
              <a:rPr lang="en-US" sz="2400" dirty="0">
                <a:solidFill>
                  <a:srgbClr val="0070C0"/>
                </a:solidFill>
              </a:rPr>
              <a:t>2. Bangla Academy and Bangladesh shilpakala Academy </a:t>
            </a:r>
            <a:endParaRPr lang="en-US" sz="2400" dirty="0" smtClean="0">
              <a:solidFill>
                <a:srgbClr val="0070C0"/>
              </a:solidFill>
            </a:endParaRPr>
          </a:p>
          <a:p>
            <a:r>
              <a:rPr lang="en-US" sz="2400" dirty="0">
                <a:solidFill>
                  <a:srgbClr val="0070C0"/>
                </a:solidFill>
              </a:rPr>
              <a:t> </a:t>
            </a:r>
            <a:r>
              <a:rPr lang="en-US" sz="2400" dirty="0" smtClean="0">
                <a:solidFill>
                  <a:srgbClr val="0070C0"/>
                </a:solidFill>
              </a:rPr>
              <a:t>   organize </a:t>
            </a:r>
            <a:r>
              <a:rPr lang="en-US" sz="2400" dirty="0">
                <a:solidFill>
                  <a:srgbClr val="0070C0"/>
                </a:solidFill>
              </a:rPr>
              <a:t>cultural programmes on this day.</a:t>
            </a:r>
          </a:p>
        </p:txBody>
      </p:sp>
      <p:sp>
        <p:nvSpPr>
          <p:cNvPr id="6" name="Rounded Rectangle 5"/>
          <p:cNvSpPr/>
          <p:nvPr/>
        </p:nvSpPr>
        <p:spPr>
          <a:xfrm>
            <a:off x="3316752" y="3065772"/>
            <a:ext cx="4833258" cy="52251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50800" h="38100" prst="riblet"/>
            </a:sp3d>
          </a:bodyPr>
          <a:lstStyle/>
          <a:p>
            <a:pPr algn="ctr"/>
            <a:r>
              <a:rPr lang="en-US" sz="2800" dirty="0" smtClean="0">
                <a:ln w="0"/>
                <a:solidFill>
                  <a:schemeClr val="tx1"/>
                </a:solidFill>
                <a:effectLst>
                  <a:outerShdw blurRad="38100" dist="19050" dir="2700000" algn="tl" rotWithShape="0">
                    <a:schemeClr val="dk1">
                      <a:alpha val="40000"/>
                    </a:schemeClr>
                  </a:outerShdw>
                </a:effectLst>
              </a:rPr>
              <a:t>Check your answers.</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63" name="Right Arrow 37">
            <a:extLst>
              <a:ext uri="{FF2B5EF4-FFF2-40B4-BE49-F238E27FC236}">
                <a16:creationId xmlns="" xmlns:a16="http://schemas.microsoft.com/office/drawing/2014/main" id="{3CD5FC08-04F9-49AD-A6F8-B5AE7FCDC894}"/>
              </a:ext>
            </a:extLst>
          </p:cNvPr>
          <p:cNvSpPr/>
          <p:nvPr/>
        </p:nvSpPr>
        <p:spPr>
          <a:xfrm>
            <a:off x="7677786" y="502567"/>
            <a:ext cx="2124280" cy="1205947"/>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rPr>
              <a:t>Time </a:t>
            </a:r>
            <a:r>
              <a:rPr lang="en-US" sz="2400" dirty="0" smtClean="0">
                <a:solidFill>
                  <a:schemeClr val="tx1"/>
                </a:solidFill>
                <a:effectLst>
                  <a:outerShdw blurRad="38100" dist="38100" dir="2700000" algn="tl">
                    <a:srgbClr val="000000">
                      <a:alpha val="43137"/>
                    </a:srgbClr>
                  </a:outerShdw>
                </a:effectLst>
                <a:latin typeface="+mj-lt"/>
                <a:cs typeface="NikoshBAN" panose="02000000000000000000" pitchFamily="2" charset="0"/>
              </a:rPr>
              <a:t>5mins</a:t>
            </a:r>
            <a:endPar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endParaRPr>
          </a:p>
        </p:txBody>
      </p:sp>
      <p:grpSp>
        <p:nvGrpSpPr>
          <p:cNvPr id="67" name="Group 66">
            <a:extLst>
              <a:ext uri="{FF2B5EF4-FFF2-40B4-BE49-F238E27FC236}">
                <a16:creationId xmlns="" xmlns:a16="http://schemas.microsoft.com/office/drawing/2014/main" id="{33045480-50C1-4A51-BD5E-F053EDA649D4}"/>
              </a:ext>
            </a:extLst>
          </p:cNvPr>
          <p:cNvGrpSpPr/>
          <p:nvPr/>
        </p:nvGrpSpPr>
        <p:grpSpPr>
          <a:xfrm rot="5400000" flipH="1">
            <a:off x="10698313" y="829097"/>
            <a:ext cx="262040" cy="1428616"/>
            <a:chOff x="3810000" y="3124200"/>
            <a:chExt cx="414996" cy="3200400"/>
          </a:xfrm>
        </p:grpSpPr>
        <p:grpSp>
          <p:nvGrpSpPr>
            <p:cNvPr id="68" name="Group 38">
              <a:extLst>
                <a:ext uri="{FF2B5EF4-FFF2-40B4-BE49-F238E27FC236}">
                  <a16:creationId xmlns="" xmlns:a16="http://schemas.microsoft.com/office/drawing/2014/main" id="{85250B62-2EB4-4100-A950-142E01685D63}"/>
                </a:ext>
              </a:extLst>
            </p:cNvPr>
            <p:cNvGrpSpPr/>
            <p:nvPr/>
          </p:nvGrpSpPr>
          <p:grpSpPr>
            <a:xfrm>
              <a:off x="3810000" y="3124200"/>
              <a:ext cx="414996" cy="3200400"/>
              <a:chOff x="3914336" y="2362200"/>
              <a:chExt cx="310660" cy="3962400"/>
            </a:xfrm>
          </p:grpSpPr>
          <p:sp>
            <p:nvSpPr>
              <p:cNvPr id="70" name="Isosceles Triangle 69">
                <a:extLst>
                  <a:ext uri="{FF2B5EF4-FFF2-40B4-BE49-F238E27FC236}">
                    <a16:creationId xmlns="" xmlns:a16="http://schemas.microsoft.com/office/drawing/2014/main" id="{E9B1A667-8A33-47D4-B87A-C2FB1A827EDB}"/>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Isosceles Triangle 70">
                <a:extLst>
                  <a:ext uri="{FF2B5EF4-FFF2-40B4-BE49-F238E27FC236}">
                    <a16:creationId xmlns="" xmlns:a16="http://schemas.microsoft.com/office/drawing/2014/main" id="{1FD07C6F-FD20-4834-BEC1-50DD53930694}"/>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9" name="Oval 68">
              <a:extLst>
                <a:ext uri="{FF2B5EF4-FFF2-40B4-BE49-F238E27FC236}">
                  <a16:creationId xmlns="" xmlns:a16="http://schemas.microsoft.com/office/drawing/2014/main" id="{DFC78D0D-6F7A-4242-A40C-D10BE490F21C}"/>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72" name="Group 71">
            <a:extLst>
              <a:ext uri="{FF2B5EF4-FFF2-40B4-BE49-F238E27FC236}">
                <a16:creationId xmlns="" xmlns:a16="http://schemas.microsoft.com/office/drawing/2014/main" id="{39405735-3399-4846-8A1B-63D825B632F9}"/>
              </a:ext>
            </a:extLst>
          </p:cNvPr>
          <p:cNvGrpSpPr/>
          <p:nvPr/>
        </p:nvGrpSpPr>
        <p:grpSpPr>
          <a:xfrm>
            <a:off x="10674294" y="692471"/>
            <a:ext cx="337541" cy="1470992"/>
            <a:chOff x="4224186" y="236408"/>
            <a:chExt cx="167510" cy="2252434"/>
          </a:xfrm>
        </p:grpSpPr>
        <p:grpSp>
          <p:nvGrpSpPr>
            <p:cNvPr id="73" name="Group 72">
              <a:extLst>
                <a:ext uri="{FF2B5EF4-FFF2-40B4-BE49-F238E27FC236}">
                  <a16:creationId xmlns="" xmlns:a16="http://schemas.microsoft.com/office/drawing/2014/main" id="{69888732-1F24-4F9E-8121-5543167A3281}"/>
                </a:ext>
              </a:extLst>
            </p:cNvPr>
            <p:cNvGrpSpPr/>
            <p:nvPr/>
          </p:nvGrpSpPr>
          <p:grpSpPr>
            <a:xfrm rot="10800000">
              <a:off x="4267200" y="236408"/>
              <a:ext cx="86528" cy="2252434"/>
              <a:chOff x="6117158" y="554330"/>
              <a:chExt cx="325626" cy="2411665"/>
            </a:xfrm>
          </p:grpSpPr>
          <p:sp>
            <p:nvSpPr>
              <p:cNvPr id="75" name="Isosceles Triangle 74">
                <a:extLst>
                  <a:ext uri="{FF2B5EF4-FFF2-40B4-BE49-F238E27FC236}">
                    <a16:creationId xmlns="" xmlns:a16="http://schemas.microsoft.com/office/drawing/2014/main" id="{AD4B1504-E8BD-4CE8-BF13-D2C26B47CBEB}"/>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 xmlns:a16="http://schemas.microsoft.com/office/drawing/2014/main" id="{91AD85D2-E356-4276-A508-A8CD1AB3EF12}"/>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a:extLst>
                <a:ext uri="{FF2B5EF4-FFF2-40B4-BE49-F238E27FC236}">
                  <a16:creationId xmlns="" xmlns:a16="http://schemas.microsoft.com/office/drawing/2014/main" id="{360CD2FD-B494-45AC-AAFB-1CB0174E089C}"/>
                </a:ext>
              </a:extLst>
            </p:cNvPr>
            <p:cNvSpPr/>
            <p:nvPr/>
          </p:nvSpPr>
          <p:spPr>
            <a:xfrm>
              <a:off x="4224186" y="1199610"/>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 xmlns:a16="http://schemas.microsoft.com/office/drawing/2014/main" id="{AAFAA537-0A93-408A-8691-225B0783ADB9}"/>
              </a:ext>
            </a:extLst>
          </p:cNvPr>
          <p:cNvGrpSpPr/>
          <p:nvPr/>
        </p:nvGrpSpPr>
        <p:grpSpPr>
          <a:xfrm>
            <a:off x="9692135" y="490807"/>
            <a:ext cx="2144542" cy="2141684"/>
            <a:chOff x="2576739" y="3078455"/>
            <a:chExt cx="2647036" cy="2560520"/>
          </a:xfrm>
        </p:grpSpPr>
        <p:sp>
          <p:nvSpPr>
            <p:cNvPr id="79" name="TextBox 78">
              <a:extLst>
                <a:ext uri="{FF2B5EF4-FFF2-40B4-BE49-F238E27FC236}">
                  <a16:creationId xmlns="" xmlns:a16="http://schemas.microsoft.com/office/drawing/2014/main" id="{948097BE-15F2-4448-ABE5-B0A3FAFAA306}"/>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80" name="TextBox 79">
              <a:extLst>
                <a:ext uri="{FF2B5EF4-FFF2-40B4-BE49-F238E27FC236}">
                  <a16:creationId xmlns="" xmlns:a16="http://schemas.microsoft.com/office/drawing/2014/main" id="{6C972555-84C2-4C0E-B812-82CD62D6EFD6}"/>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81" name="TextBox 80">
              <a:extLst>
                <a:ext uri="{FF2B5EF4-FFF2-40B4-BE49-F238E27FC236}">
                  <a16:creationId xmlns="" xmlns:a16="http://schemas.microsoft.com/office/drawing/2014/main" id="{F90B79D3-3161-4777-AF77-1FD245AEF81E}"/>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82" name="TextBox 81">
              <a:extLst>
                <a:ext uri="{FF2B5EF4-FFF2-40B4-BE49-F238E27FC236}">
                  <a16:creationId xmlns="" xmlns:a16="http://schemas.microsoft.com/office/drawing/2014/main" id="{1166626B-6058-4A0D-A6A7-951882A464B1}"/>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83" name="TextBox 82">
              <a:extLst>
                <a:ext uri="{FF2B5EF4-FFF2-40B4-BE49-F238E27FC236}">
                  <a16:creationId xmlns="" xmlns:a16="http://schemas.microsoft.com/office/drawing/2014/main" id="{B988A33A-A8CC-40FB-904E-0BB7B0580331}"/>
                </a:ext>
              </a:extLst>
            </p:cNvPr>
            <p:cNvSpPr txBox="1"/>
            <p:nvPr/>
          </p:nvSpPr>
          <p:spPr>
            <a:xfrm>
              <a:off x="3180748" y="4831336"/>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84" name="TextBox 83">
              <a:extLst>
                <a:ext uri="{FF2B5EF4-FFF2-40B4-BE49-F238E27FC236}">
                  <a16:creationId xmlns="" xmlns:a16="http://schemas.microsoft.com/office/drawing/2014/main" id="{CAD24B56-C756-43B4-AEB0-58A7C2C85DF4}"/>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85" name="TextBox 84">
              <a:extLst>
                <a:ext uri="{FF2B5EF4-FFF2-40B4-BE49-F238E27FC236}">
                  <a16:creationId xmlns="" xmlns:a16="http://schemas.microsoft.com/office/drawing/2014/main" id="{6E97B2B3-F68B-4282-8F57-8CBFAFB5AA43}"/>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86" name="TextBox 85">
              <a:extLst>
                <a:ext uri="{FF2B5EF4-FFF2-40B4-BE49-F238E27FC236}">
                  <a16:creationId xmlns="" xmlns:a16="http://schemas.microsoft.com/office/drawing/2014/main" id="{2E5C9B70-7E76-48D1-A052-FA449BA899DF}"/>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87" name="TextBox 86">
              <a:extLst>
                <a:ext uri="{FF2B5EF4-FFF2-40B4-BE49-F238E27FC236}">
                  <a16:creationId xmlns="" xmlns:a16="http://schemas.microsoft.com/office/drawing/2014/main" id="{6E9A0C41-12B8-49E2-AAFB-73EE8B79A1D4}"/>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88" name="TextBox 87">
              <a:extLst>
                <a:ext uri="{FF2B5EF4-FFF2-40B4-BE49-F238E27FC236}">
                  <a16:creationId xmlns="" xmlns:a16="http://schemas.microsoft.com/office/drawing/2014/main" id="{B6DAB101-CE77-403A-92C4-B8FA381C348E}"/>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89" name="TextBox 88">
              <a:extLst>
                <a:ext uri="{FF2B5EF4-FFF2-40B4-BE49-F238E27FC236}">
                  <a16:creationId xmlns="" xmlns:a16="http://schemas.microsoft.com/office/drawing/2014/main" id="{07C31162-E70A-41B5-B2B1-1B6C0380DDC7}"/>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90" name="TextBox 89">
              <a:extLst>
                <a:ext uri="{FF2B5EF4-FFF2-40B4-BE49-F238E27FC236}">
                  <a16:creationId xmlns="" xmlns:a16="http://schemas.microsoft.com/office/drawing/2014/main" id="{3BD9CDE3-A27B-4E0C-8C34-2DB15D7E2019}"/>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
        <p:nvSpPr>
          <p:cNvPr id="91" name="TextBox 90">
            <a:extLst>
              <a:ext uri="{FF2B5EF4-FFF2-40B4-BE49-F238E27FC236}">
                <a16:creationId xmlns="" xmlns:a16="http://schemas.microsoft.com/office/drawing/2014/main" id="{EB4549AE-6E37-44E8-8780-9A17172E8EBC}"/>
              </a:ext>
            </a:extLst>
          </p:cNvPr>
          <p:cNvSpPr txBox="1"/>
          <p:nvPr/>
        </p:nvSpPr>
        <p:spPr>
          <a:xfrm>
            <a:off x="4374536" y="655985"/>
            <a:ext cx="1857135" cy="523220"/>
          </a:xfrm>
          <a:prstGeom prst="rect">
            <a:avLst/>
          </a:prstGeom>
          <a:solidFill>
            <a:srgbClr val="00B050"/>
          </a:solidFill>
        </p:spPr>
        <p:txBody>
          <a:bodyPr wrap="square" rtlCol="0">
            <a:spAutoFit/>
          </a:bodyPr>
          <a:lstStyle/>
          <a:p>
            <a:pPr algn="ctr"/>
            <a:r>
              <a:rPr lang="en-US" sz="2800" dirty="0" smtClean="0"/>
              <a:t>Pair work  </a:t>
            </a:r>
            <a:endParaRPr lang="en-US" sz="2800" dirty="0"/>
          </a:p>
        </p:txBody>
      </p:sp>
      <p:sp>
        <p:nvSpPr>
          <p:cNvPr id="92" name="TextBox 91"/>
          <p:cNvSpPr txBox="1"/>
          <p:nvPr/>
        </p:nvSpPr>
        <p:spPr>
          <a:xfrm>
            <a:off x="2338628" y="1112155"/>
            <a:ext cx="4911491" cy="523220"/>
          </a:xfrm>
          <a:prstGeom prst="rect">
            <a:avLst/>
          </a:prstGeom>
          <a:noFill/>
        </p:spPr>
        <p:txBody>
          <a:bodyPr wrap="square" rtlCol="0">
            <a:spAutoFit/>
          </a:bodyPr>
          <a:lstStyle/>
          <a:p>
            <a:r>
              <a:rPr lang="en-US" sz="2800" dirty="0" smtClean="0">
                <a:solidFill>
                  <a:srgbClr val="0070C0"/>
                </a:solidFill>
              </a:rPr>
              <a:t>Answer the following questions</a:t>
            </a:r>
            <a:endParaRPr lang="en-US" sz="2800" dirty="0">
              <a:solidFill>
                <a:srgbClr val="0070C0"/>
              </a:solidFill>
            </a:endParaRPr>
          </a:p>
        </p:txBody>
      </p:sp>
      <p:pic>
        <p:nvPicPr>
          <p:cNvPr id="39" name="Picture 38" descr="Baby_Boy_Girl4.png">
            <a:extLst>
              <a:ext uri="{FF2B5EF4-FFF2-40B4-BE49-F238E27FC236}">
                <a16:creationId xmlns="" xmlns:a16="http://schemas.microsoft.com/office/drawing/2014/main" id="{05E5135C-4375-4981-B5FF-86436F4065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11199490" y="2392740"/>
            <a:ext cx="993692" cy="1868578"/>
          </a:xfrm>
          <a:prstGeom prst="rect">
            <a:avLst/>
          </a:prstGeom>
        </p:spPr>
      </p:pic>
      <p:pic>
        <p:nvPicPr>
          <p:cNvPr id="40" name="Picture 39" descr="Baby_Boy_Girl4.png">
            <a:extLst>
              <a:ext uri="{FF2B5EF4-FFF2-40B4-BE49-F238E27FC236}">
                <a16:creationId xmlns="" xmlns:a16="http://schemas.microsoft.com/office/drawing/2014/main" id="{7DBBEB2B-C7F3-4880-A7F2-A92EEE34D69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22492" y="2384174"/>
            <a:ext cx="941026" cy="1868578"/>
          </a:xfrm>
          <a:prstGeom prst="rect">
            <a:avLst/>
          </a:prstGeom>
        </p:spPr>
      </p:pic>
      <p:grpSp>
        <p:nvGrpSpPr>
          <p:cNvPr id="43" name="Group 42"/>
          <p:cNvGrpSpPr/>
          <p:nvPr/>
        </p:nvGrpSpPr>
        <p:grpSpPr>
          <a:xfrm>
            <a:off x="0" y="0"/>
            <a:ext cx="12192000" cy="6951045"/>
            <a:chOff x="0" y="0"/>
            <a:chExt cx="12192000" cy="6951045"/>
          </a:xfrm>
          <a:solidFill>
            <a:srgbClr val="006600"/>
          </a:solidFill>
        </p:grpSpPr>
        <p:sp>
          <p:nvSpPr>
            <p:cNvPr id="44" name="Frame 43"/>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5" name="TextBox 44"/>
            <p:cNvSpPr txBox="1"/>
            <p:nvPr/>
          </p:nvSpPr>
          <p:spPr>
            <a:xfrm>
              <a:off x="4040738" y="6581713"/>
              <a:ext cx="6065949" cy="369332"/>
            </a:xfrm>
            <a:prstGeom prst="rect">
              <a:avLst/>
            </a:prstGeom>
            <a:grpFill/>
          </p:spPr>
          <p:txBody>
            <a:bodyPr wrap="square" rtlCol="0">
              <a:spAutoFit/>
            </a:bodyPr>
            <a:lstStyle/>
            <a:p>
              <a:r>
                <a:rPr lang="en-US" dirty="0" smtClean="0">
                  <a:solidFill>
                    <a:srgbClr val="FF0000"/>
                  </a:solidFill>
                </a:rPr>
                <a:t>Class 9, English For Today, Unit_3, Lesson_5</a:t>
              </a:r>
              <a:endParaRPr lang="en-US" dirty="0">
                <a:solidFill>
                  <a:srgbClr val="FF0000"/>
                </a:solidFill>
              </a:endParaRPr>
            </a:p>
          </p:txBody>
        </p:sp>
      </p:grpSp>
      <p:sp>
        <p:nvSpPr>
          <p:cNvPr id="41" name="Oval 40">
            <a:extLst>
              <a:ext uri="{FF2B5EF4-FFF2-40B4-BE49-F238E27FC236}">
                <a16:creationId xmlns="" xmlns:a16="http://schemas.microsoft.com/office/drawing/2014/main" id="{F3C77DB3-12F2-4EC1-A106-52F9CDBC6CAA}"/>
              </a:ext>
            </a:extLst>
          </p:cNvPr>
          <p:cNvSpPr/>
          <p:nvPr/>
        </p:nvSpPr>
        <p:spPr>
          <a:xfrm>
            <a:off x="9799774" y="561505"/>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8942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250" fill="hold"/>
                                        <p:tgtEl>
                                          <p:spTgt spid="40"/>
                                        </p:tgtEl>
                                        <p:attrNameLst>
                                          <p:attrName>ppt_x</p:attrName>
                                        </p:attrNameLst>
                                      </p:cBhvr>
                                      <p:tavLst>
                                        <p:tav tm="0">
                                          <p:val>
                                            <p:strVal val="#ppt_x"/>
                                          </p:val>
                                        </p:tav>
                                        <p:tav tm="100000">
                                          <p:val>
                                            <p:strVal val="#ppt_x"/>
                                          </p:val>
                                        </p:tav>
                                      </p:tavLst>
                                    </p:anim>
                                    <p:anim calcmode="lin" valueType="num">
                                      <p:cBhvr additive="base">
                                        <p:cTn id="13" dur="250" fill="hold"/>
                                        <p:tgtEl>
                                          <p:spTgt spid="40"/>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250" fill="hold"/>
                                        <p:tgtEl>
                                          <p:spTgt spid="39"/>
                                        </p:tgtEl>
                                        <p:attrNameLst>
                                          <p:attrName>ppt_x</p:attrName>
                                        </p:attrNameLst>
                                      </p:cBhvr>
                                      <p:tavLst>
                                        <p:tav tm="0">
                                          <p:val>
                                            <p:strVal val="#ppt_x"/>
                                          </p:val>
                                        </p:tav>
                                        <p:tav tm="100000">
                                          <p:val>
                                            <p:strVal val="#ppt_x"/>
                                          </p:val>
                                        </p:tav>
                                      </p:tavLst>
                                    </p:anim>
                                    <p:anim calcmode="lin" valueType="num">
                                      <p:cBhvr additive="base">
                                        <p:cTn id="17" dur="25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63" presetClass="path" presetSubtype="0" accel="50000" decel="50000" fill="hold" nodeType="afterEffect">
                                  <p:stCondLst>
                                    <p:cond delay="0"/>
                                  </p:stCondLst>
                                  <p:childTnLst>
                                    <p:animMotion origin="layout" path="M 5E-6 -3.7037E-6 L -0.51576 0.00857 " pathEditMode="relative" rAng="0" ptsTypes="AA">
                                      <p:cBhvr>
                                        <p:cTn id="20" dur="250" fill="hold"/>
                                        <p:tgtEl>
                                          <p:spTgt spid="39"/>
                                        </p:tgtEl>
                                        <p:attrNameLst>
                                          <p:attrName>ppt_x</p:attrName>
                                          <p:attrName>ppt_y</p:attrName>
                                        </p:attrNameLst>
                                      </p:cBhvr>
                                      <p:rCtr x="-25794" y="417"/>
                                    </p:animMotion>
                                  </p:childTnLst>
                                </p:cTn>
                              </p:par>
                              <p:par>
                                <p:cTn id="21" presetID="35" presetClass="path" presetSubtype="0" accel="50000" decel="50000" fill="hold" nodeType="withEffect">
                                  <p:stCondLst>
                                    <p:cond delay="0"/>
                                  </p:stCondLst>
                                  <p:childTnLst>
                                    <p:animMotion origin="layout" path="M 2.08333E-6 2.96296E-6 L 0.14219 -0.00162 " pathEditMode="relative" rAng="0" ptsTypes="AA">
                                      <p:cBhvr>
                                        <p:cTn id="22" dur="250" fill="hold"/>
                                        <p:tgtEl>
                                          <p:spTgt spid="40"/>
                                        </p:tgtEl>
                                        <p:attrNameLst>
                                          <p:attrName>ppt_x</p:attrName>
                                          <p:attrName>ppt_y</p:attrName>
                                        </p:attrNameLst>
                                      </p:cBhvr>
                                      <p:rCtr x="7109" y="-93"/>
                                    </p:animMotion>
                                  </p:childTnLst>
                                </p:cTn>
                              </p:par>
                            </p:childTnLst>
                          </p:cTn>
                        </p:par>
                        <p:par>
                          <p:cTn id="23" fill="hold">
                            <p:stCondLst>
                              <p:cond delay="1250"/>
                            </p:stCondLst>
                            <p:childTnLst>
                              <p:par>
                                <p:cTn id="24" presetID="63" presetClass="path" presetSubtype="0" accel="50000" decel="50000" fill="hold" nodeType="afterEffect">
                                  <p:stCondLst>
                                    <p:cond delay="0"/>
                                  </p:stCondLst>
                                  <p:childTnLst>
                                    <p:animMotion origin="layout" path="M 0.15 0.00555 L 0.57383 0.00231 " pathEditMode="relative" rAng="0" ptsTypes="AA">
                                      <p:cBhvr>
                                        <p:cTn id="25" dur="1000" fill="hold"/>
                                        <p:tgtEl>
                                          <p:spTgt spid="40"/>
                                        </p:tgtEl>
                                        <p:attrNameLst>
                                          <p:attrName>ppt_x</p:attrName>
                                          <p:attrName>ppt_y</p:attrName>
                                        </p:attrNameLst>
                                      </p:cBhvr>
                                      <p:rCtr x="21185" y="-162"/>
                                    </p:animMotion>
                                  </p:childTnLst>
                                </p:cTn>
                              </p:par>
                              <p:par>
                                <p:cTn id="26" presetID="63" presetClass="path" presetSubtype="0" accel="50000" decel="50000" fill="hold" nodeType="withEffect">
                                  <p:stCondLst>
                                    <p:cond delay="0"/>
                                  </p:stCondLst>
                                  <p:childTnLst>
                                    <p:animMotion origin="layout" path="M -0.5 0.00834 L -0.10639 0.01135 " pathEditMode="relative" rAng="0" ptsTypes="AA">
                                      <p:cBhvr>
                                        <p:cTn id="27" dur="1000" fill="hold"/>
                                        <p:tgtEl>
                                          <p:spTgt spid="39"/>
                                        </p:tgtEl>
                                        <p:attrNameLst>
                                          <p:attrName>ppt_x</p:attrName>
                                          <p:attrName>ppt_y</p:attrName>
                                        </p:attrNameLst>
                                      </p:cBhvr>
                                      <p:rCtr x="19674" y="139"/>
                                    </p:animMotion>
                                  </p:childTnLst>
                                </p:cTn>
                              </p:par>
                            </p:childTnLst>
                          </p:cTn>
                        </p:par>
                        <p:par>
                          <p:cTn id="28" fill="hold">
                            <p:stCondLst>
                              <p:cond delay="2250"/>
                            </p:stCondLst>
                            <p:childTnLst>
                              <p:par>
                                <p:cTn id="29" presetID="2" presetClass="entr" presetSubtype="8" decel="6800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0-#ppt_w/2"/>
                                          </p:val>
                                        </p:tav>
                                        <p:tav tm="100000">
                                          <p:val>
                                            <p:strVal val="#ppt_x"/>
                                          </p:val>
                                        </p:tav>
                                      </p:tavLst>
                                    </p:anim>
                                    <p:anim calcmode="lin" valueType="num">
                                      <p:cBhvr additive="base">
                                        <p:cTn id="32" dur="500" fill="hold"/>
                                        <p:tgtEl>
                                          <p:spTgt spid="63"/>
                                        </p:tgtEl>
                                        <p:attrNameLst>
                                          <p:attrName>ppt_y</p:attrName>
                                        </p:attrNameLst>
                                      </p:cBhvr>
                                      <p:tavLst>
                                        <p:tav tm="0">
                                          <p:val>
                                            <p:strVal val="#ppt_y"/>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500"/>
                                        <p:tgtEl>
                                          <p:spTgt spid="72"/>
                                        </p:tgtEl>
                                      </p:cBhvr>
                                    </p:animEffect>
                                    <p:anim calcmode="lin" valueType="num">
                                      <p:cBhvr>
                                        <p:cTn id="36" dur="500" fill="hold"/>
                                        <p:tgtEl>
                                          <p:spTgt spid="72"/>
                                        </p:tgtEl>
                                        <p:attrNameLst>
                                          <p:attrName>ppt_x</p:attrName>
                                        </p:attrNameLst>
                                      </p:cBhvr>
                                      <p:tavLst>
                                        <p:tav tm="0">
                                          <p:val>
                                            <p:strVal val="#ppt_x"/>
                                          </p:val>
                                        </p:tav>
                                        <p:tav tm="100000">
                                          <p:val>
                                            <p:strVal val="#ppt_x"/>
                                          </p:val>
                                        </p:tav>
                                      </p:tavLst>
                                    </p:anim>
                                    <p:anim calcmode="lin" valueType="num">
                                      <p:cBhvr>
                                        <p:cTn id="37" dur="500" fill="hold"/>
                                        <p:tgtEl>
                                          <p:spTgt spid="72"/>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anim calcmode="lin" valueType="num">
                                      <p:cBhvr>
                                        <p:cTn id="41" dur="500" fill="hold"/>
                                        <p:tgtEl>
                                          <p:spTgt spid="67"/>
                                        </p:tgtEl>
                                        <p:attrNameLst>
                                          <p:attrName>ppt_x</p:attrName>
                                        </p:attrNameLst>
                                      </p:cBhvr>
                                      <p:tavLst>
                                        <p:tav tm="0">
                                          <p:val>
                                            <p:strVal val="#ppt_x"/>
                                          </p:val>
                                        </p:tav>
                                        <p:tav tm="100000">
                                          <p:val>
                                            <p:strVal val="#ppt_x"/>
                                          </p:val>
                                        </p:tav>
                                      </p:tavLst>
                                    </p:anim>
                                    <p:anim calcmode="lin" valueType="num">
                                      <p:cBhvr>
                                        <p:cTn id="42" dur="500" fill="hold"/>
                                        <p:tgtEl>
                                          <p:spTgt spid="67"/>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fade">
                                      <p:cBhvr>
                                        <p:cTn id="45" dur="500"/>
                                        <p:tgtEl>
                                          <p:spTgt spid="78"/>
                                        </p:tgtEl>
                                      </p:cBhvr>
                                    </p:animEffect>
                                    <p:anim calcmode="lin" valueType="num">
                                      <p:cBhvr>
                                        <p:cTn id="46" dur="500" fill="hold"/>
                                        <p:tgtEl>
                                          <p:spTgt spid="78"/>
                                        </p:tgtEl>
                                        <p:attrNameLst>
                                          <p:attrName>ppt_x</p:attrName>
                                        </p:attrNameLst>
                                      </p:cBhvr>
                                      <p:tavLst>
                                        <p:tav tm="0">
                                          <p:val>
                                            <p:strVal val="#ppt_x"/>
                                          </p:val>
                                        </p:tav>
                                        <p:tav tm="100000">
                                          <p:val>
                                            <p:strVal val="#ppt_x"/>
                                          </p:val>
                                        </p:tav>
                                      </p:tavLst>
                                    </p:anim>
                                    <p:anim calcmode="lin" valueType="num">
                                      <p:cBhvr>
                                        <p:cTn id="47" dur="500" fill="hold"/>
                                        <p:tgtEl>
                                          <p:spTgt spid="78"/>
                                        </p:tgtEl>
                                        <p:attrNameLst>
                                          <p:attrName>ppt_y</p:attrName>
                                        </p:attrNameLst>
                                      </p:cBhvr>
                                      <p:tavLst>
                                        <p:tav tm="0">
                                          <p:val>
                                            <p:strVal val="#ppt_y-.1"/>
                                          </p:val>
                                        </p:tav>
                                        <p:tav tm="100000">
                                          <p:val>
                                            <p:strVal val="#ppt_y"/>
                                          </p:val>
                                        </p:tav>
                                      </p:tavLst>
                                    </p:anim>
                                  </p:childTnLst>
                                </p:cTn>
                              </p:par>
                            </p:childTnLst>
                          </p:cTn>
                        </p:par>
                        <p:par>
                          <p:cTn id="48" fill="hold">
                            <p:stCondLst>
                              <p:cond delay="2750"/>
                            </p:stCondLst>
                            <p:childTnLst>
                              <p:par>
                                <p:cTn id="49" presetID="8" presetClass="emph" presetSubtype="0" repeatCount="3000" fill="hold" nodeType="afterEffect">
                                  <p:stCondLst>
                                    <p:cond delay="0"/>
                                  </p:stCondLst>
                                  <p:childTnLst>
                                    <p:animRot by="21600000">
                                      <p:cBhvr>
                                        <p:cTn id="50" dur="60000" fill="hold"/>
                                        <p:tgtEl>
                                          <p:spTgt spid="72"/>
                                        </p:tgtEl>
                                        <p:attrNameLst>
                                          <p:attrName>r</p:attrName>
                                        </p:attrNameLst>
                                      </p:cBhvr>
                                    </p:animRot>
                                  </p:childTnLst>
                                </p:cTn>
                              </p:par>
                              <p:par>
                                <p:cTn id="51" presetID="8" presetClass="emph" presetSubtype="0" fill="hold" nodeType="withEffect">
                                  <p:stCondLst>
                                    <p:cond delay="0"/>
                                  </p:stCondLst>
                                  <p:childTnLst>
                                    <p:animRot by="5400000">
                                      <p:cBhvr>
                                        <p:cTn id="52" dur="180000" fill="hold"/>
                                        <p:tgtEl>
                                          <p:spTgt spid="67"/>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0-#ppt_w/2"/>
                                          </p:val>
                                        </p:tav>
                                        <p:tav tm="100000">
                                          <p:val>
                                            <p:strVal val="#ppt_x"/>
                                          </p:val>
                                        </p:tav>
                                      </p:tavLst>
                                    </p:anim>
                                    <p:anim calcmode="lin" valueType="num">
                                      <p:cBhvr additive="base">
                                        <p:cTn id="6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0-#ppt_w/2"/>
                                          </p:val>
                                        </p:tav>
                                        <p:tav tm="100000">
                                          <p:val>
                                            <p:strVal val="#ppt_x"/>
                                          </p:val>
                                        </p:tav>
                                      </p:tavLst>
                                    </p:anim>
                                    <p:anim calcmode="lin" valueType="num">
                                      <p:cBhvr additive="base">
                                        <p:cTn id="69" dur="500" fill="hold"/>
                                        <p:tgtEl>
                                          <p:spTgt spid="5"/>
                                        </p:tgtEl>
                                        <p:attrNameLst>
                                          <p:attrName>ppt_y</p:attrName>
                                        </p:attrNameLst>
                                      </p:cBhvr>
                                      <p:tavLst>
                                        <p:tav tm="0">
                                          <p:val>
                                            <p:strVal val="#ppt_y"/>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anim calcmode="lin" valueType="num">
                                      <p:cBhvr>
                                        <p:cTn id="73" dur="500" fill="hold"/>
                                        <p:tgtEl>
                                          <p:spTgt spid="41"/>
                                        </p:tgtEl>
                                        <p:attrNameLst>
                                          <p:attrName>ppt_x</p:attrName>
                                        </p:attrNameLst>
                                      </p:cBhvr>
                                      <p:tavLst>
                                        <p:tav tm="0">
                                          <p:val>
                                            <p:strVal val="#ppt_x"/>
                                          </p:val>
                                        </p:tav>
                                        <p:tav tm="100000">
                                          <p:val>
                                            <p:strVal val="#ppt_x"/>
                                          </p:val>
                                        </p:tav>
                                      </p:tavLst>
                                    </p:anim>
                                    <p:anim calcmode="lin" valueType="num">
                                      <p:cBhvr>
                                        <p:cTn id="74"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3"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51D42CA-0C95-4566-A244-3BEA5E87D57C}"/>
              </a:ext>
            </a:extLst>
          </p:cNvPr>
          <p:cNvSpPr txBox="1"/>
          <p:nvPr/>
        </p:nvSpPr>
        <p:spPr>
          <a:xfrm>
            <a:off x="798285" y="4133821"/>
            <a:ext cx="10648989" cy="1569660"/>
          </a:xfrm>
          <a:prstGeom prst="rect">
            <a:avLst/>
          </a:prstGeom>
          <a:noFill/>
        </p:spPr>
        <p:txBody>
          <a:bodyPr wrap="square" rtlCol="0">
            <a:spAutoFit/>
          </a:bodyPr>
          <a:lstStyle/>
          <a:p>
            <a:pPr algn="just"/>
            <a:r>
              <a:rPr lang="en-US" sz="2400" dirty="0"/>
              <a:t>The country also witness a spectacular parade of defense forces, border guards, police, </a:t>
            </a:r>
            <a:r>
              <a:rPr lang="en-US" sz="2400" i="1" dirty="0"/>
              <a:t>ansars</a:t>
            </a:r>
            <a:r>
              <a:rPr lang="en-US" sz="2400" dirty="0"/>
              <a:t> and  the VDP (Village Defense Party) at the National Parade Ground near the National Parliament. In Bangabandhu National Stadium, School children, scouts and girl guides take part in various displays to entertain thousand of spectators.</a:t>
            </a:r>
          </a:p>
        </p:txBody>
      </p:sp>
      <p:pic>
        <p:nvPicPr>
          <p:cNvPr id="8" name="Picture 7">
            <a:extLst>
              <a:ext uri="{FF2B5EF4-FFF2-40B4-BE49-F238E27FC236}">
                <a16:creationId xmlns="" xmlns:a16="http://schemas.microsoft.com/office/drawing/2014/main" id="{82B61C40-CFE0-417A-9FE9-2DEF511452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8286" y="754742"/>
            <a:ext cx="3418510" cy="2948137"/>
          </a:xfrm>
          <a:prstGeom prst="rect">
            <a:avLst/>
          </a:prstGeom>
        </p:spPr>
      </p:pic>
      <p:pic>
        <p:nvPicPr>
          <p:cNvPr id="12" name="Picture 11">
            <a:extLst>
              <a:ext uri="{FF2B5EF4-FFF2-40B4-BE49-F238E27FC236}">
                <a16:creationId xmlns="" xmlns:a16="http://schemas.microsoft.com/office/drawing/2014/main" id="{1723887D-325C-4F8C-A198-5BCF1EE100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16796" y="762100"/>
            <a:ext cx="3801479" cy="2955867"/>
          </a:xfrm>
          <a:prstGeom prst="rect">
            <a:avLst/>
          </a:prstGeom>
        </p:spPr>
      </p:pic>
      <p:pic>
        <p:nvPicPr>
          <p:cNvPr id="14" name="Picture 13">
            <a:extLst>
              <a:ext uri="{FF2B5EF4-FFF2-40B4-BE49-F238E27FC236}">
                <a16:creationId xmlns="" xmlns:a16="http://schemas.microsoft.com/office/drawing/2014/main" id="{BFB94EB2-E1CD-4E53-83EA-2BC220FAB022}"/>
              </a:ext>
            </a:extLst>
          </p:cNvPr>
          <p:cNvPicPr>
            <a:picLocks noChangeAspect="1"/>
          </p:cNvPicPr>
          <p:nvPr/>
        </p:nvPicPr>
        <p:blipFill rotWithShape="1">
          <a:blip r:embed="rId4">
            <a:extLst>
              <a:ext uri="{28A0092B-C50C-407E-A947-70E740481C1C}">
                <a14:useLocalDpi xmlns:a14="http://schemas.microsoft.com/office/drawing/2010/main" val="0"/>
              </a:ext>
            </a:extLst>
          </a:blip>
          <a:srcRect t="15294"/>
          <a:stretch/>
        </p:blipFill>
        <p:spPr>
          <a:xfrm>
            <a:off x="8018275" y="739376"/>
            <a:ext cx="3429000" cy="2963503"/>
          </a:xfrm>
          <a:prstGeom prst="rect">
            <a:avLst/>
          </a:prstGeom>
        </p:spPr>
      </p:pic>
      <p:grpSp>
        <p:nvGrpSpPr>
          <p:cNvPr id="7" name="Group 6"/>
          <p:cNvGrpSpPr/>
          <p:nvPr/>
        </p:nvGrpSpPr>
        <p:grpSpPr>
          <a:xfrm>
            <a:off x="0" y="0"/>
            <a:ext cx="12192000" cy="6951045"/>
            <a:chOff x="0" y="0"/>
            <a:chExt cx="12192000" cy="6951045"/>
          </a:xfrm>
          <a:solidFill>
            <a:srgbClr val="006600"/>
          </a:solidFill>
        </p:grpSpPr>
        <p:sp>
          <p:nvSpPr>
            <p:cNvPr id="9" name="Frame 8"/>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TextBox 9"/>
            <p:cNvSpPr txBox="1"/>
            <p:nvPr/>
          </p:nvSpPr>
          <p:spPr>
            <a:xfrm>
              <a:off x="4040738" y="6581713"/>
              <a:ext cx="6065949" cy="369332"/>
            </a:xfrm>
            <a:prstGeom prst="rect">
              <a:avLst/>
            </a:prstGeom>
            <a:grpFill/>
          </p:spPr>
          <p:txBody>
            <a:bodyPr wrap="square" rtlCol="0">
              <a:spAutoFit/>
            </a:bodyPr>
            <a:lstStyle/>
            <a:p>
              <a:r>
                <a:rPr lang="en-US" dirty="0" smtClean="0">
                  <a:solidFill>
                    <a:srgbClr val="C00000"/>
                  </a:solidFill>
                </a:rPr>
                <a:t>Class 9, English For Today, Unit_3, Lesson_5</a:t>
              </a:r>
              <a:endParaRPr lang="en-US" dirty="0">
                <a:solidFill>
                  <a:srgbClr val="C00000"/>
                </a:solidFill>
              </a:endParaRPr>
            </a:p>
          </p:txBody>
        </p:sp>
      </p:grpSp>
    </p:spTree>
    <p:extLst>
      <p:ext uri="{BB962C8B-B14F-4D97-AF65-F5344CB8AC3E}">
        <p14:creationId xmlns:p14="http://schemas.microsoft.com/office/powerpoint/2010/main" val="36787726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6718"/>
            <a:ext cx="12140651" cy="6858000"/>
          </a:xfrm>
          <a:prstGeom prst="rect">
            <a:avLst/>
          </a:prstGeom>
        </p:spPr>
      </p:pic>
      <p:sp>
        <p:nvSpPr>
          <p:cNvPr id="5" name="Oval 4"/>
          <p:cNvSpPr/>
          <p:nvPr/>
        </p:nvSpPr>
        <p:spPr>
          <a:xfrm>
            <a:off x="4379366" y="4944304"/>
            <a:ext cx="3769023" cy="1146314"/>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Welcome to English Class</a:t>
            </a:r>
            <a:endParaRPr lang="en-US" sz="3200" dirty="0"/>
          </a:p>
        </p:txBody>
      </p:sp>
      <p:sp>
        <p:nvSpPr>
          <p:cNvPr id="4" name="Rectangle 3"/>
          <p:cNvSpPr/>
          <p:nvPr/>
        </p:nvSpPr>
        <p:spPr>
          <a:xfrm>
            <a:off x="1" y="0"/>
            <a:ext cx="12192000" cy="68580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val="0"/>
              </a:ext>
            </a:extLst>
          </a:blip>
          <a:srcRect l="11185" r="9868"/>
          <a:stretch/>
        </p:blipFill>
        <p:spPr>
          <a:xfrm>
            <a:off x="-132650" y="-213435"/>
            <a:ext cx="12793057" cy="7587168"/>
          </a:xfrm>
          <a:prstGeom prst="rect">
            <a:avLst/>
          </a:prstGeom>
          <a:ln>
            <a:noFill/>
          </a:ln>
          <a:effectLst>
            <a:outerShdw blurRad="292100" dist="139700" dir="2700000" algn="tl" rotWithShape="0">
              <a:srgbClr val="333333">
                <a:alpha val="65000"/>
              </a:srgbClr>
            </a:outerShdw>
          </a:effectLst>
        </p:spPr>
      </p:pic>
      <p:grpSp>
        <p:nvGrpSpPr>
          <p:cNvPr id="11" name="Group 10"/>
          <p:cNvGrpSpPr/>
          <p:nvPr/>
        </p:nvGrpSpPr>
        <p:grpSpPr>
          <a:xfrm>
            <a:off x="-132650" y="-15845"/>
            <a:ext cx="12793057" cy="7496295"/>
            <a:chOff x="208740" y="26426"/>
            <a:chExt cx="12192000" cy="6924619"/>
          </a:xfrm>
          <a:solidFill>
            <a:srgbClr val="006600"/>
          </a:solidFill>
        </p:grpSpPr>
        <p:sp>
          <p:nvSpPr>
            <p:cNvPr id="12" name="Frame 11"/>
            <p:cNvSpPr/>
            <p:nvPr/>
          </p:nvSpPr>
          <p:spPr>
            <a:xfrm>
              <a:off x="208740" y="26426"/>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4040738" y="6581713"/>
              <a:ext cx="6065949" cy="369332"/>
            </a:xfrm>
            <a:prstGeom prst="rect">
              <a:avLst/>
            </a:prstGeom>
            <a:grpFill/>
          </p:spPr>
          <p:txBody>
            <a:bodyPr wrap="square" rtlCol="0">
              <a:spAutoFit/>
            </a:bodyPr>
            <a:lstStyle/>
            <a:p>
              <a:r>
                <a:rPr lang="en-US" dirty="0" smtClean="0">
                  <a:solidFill>
                    <a:srgbClr val="C00000"/>
                  </a:solidFill>
                </a:rPr>
                <a:t>Class 9, English For Today, Unit_3, Lesson_5</a:t>
              </a:r>
              <a:endParaRPr lang="en-US" dirty="0">
                <a:solidFill>
                  <a:srgbClr val="C00000"/>
                </a:solidFill>
              </a:endParaRPr>
            </a:p>
          </p:txBody>
        </p:sp>
      </p:grpSp>
    </p:spTree>
    <p:extLst>
      <p:ext uri="{BB962C8B-B14F-4D97-AF65-F5344CB8AC3E}">
        <p14:creationId xmlns:p14="http://schemas.microsoft.com/office/powerpoint/2010/main" val="2003510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9214009-FD88-49A2-9CAB-FEEFC7B09C55}"/>
              </a:ext>
            </a:extLst>
          </p:cNvPr>
          <p:cNvSpPr txBox="1"/>
          <p:nvPr/>
        </p:nvSpPr>
        <p:spPr>
          <a:xfrm>
            <a:off x="765954" y="4522799"/>
            <a:ext cx="10657733" cy="1384995"/>
          </a:xfrm>
          <a:prstGeom prst="rect">
            <a:avLst/>
          </a:prstGeom>
          <a:noFill/>
        </p:spPr>
        <p:txBody>
          <a:bodyPr wrap="square" rtlCol="0">
            <a:spAutoFit/>
          </a:bodyPr>
          <a:lstStyle/>
          <a:p>
            <a:pPr algn="just"/>
            <a:r>
              <a:rPr lang="en-US" sz="2800" dirty="0"/>
              <a:t>Educational institutions also organize their individual programs. Sports meets and tournaments are also organized on the day, including the exciting boat race in the river Buriganga</a:t>
            </a:r>
          </a:p>
        </p:txBody>
      </p:sp>
      <p:pic>
        <p:nvPicPr>
          <p:cNvPr id="4" name="Picture 3">
            <a:extLst>
              <a:ext uri="{FF2B5EF4-FFF2-40B4-BE49-F238E27FC236}">
                <a16:creationId xmlns="" xmlns:a16="http://schemas.microsoft.com/office/drawing/2014/main" id="{1C6F0DDF-13F1-4F43-9251-3050229DE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96" y="682433"/>
            <a:ext cx="3133191" cy="3560417"/>
          </a:xfrm>
          <a:prstGeom prst="rect">
            <a:avLst/>
          </a:prstGeom>
        </p:spPr>
      </p:pic>
      <p:pic>
        <p:nvPicPr>
          <p:cNvPr id="8" name="Picture 7">
            <a:extLst>
              <a:ext uri="{FF2B5EF4-FFF2-40B4-BE49-F238E27FC236}">
                <a16:creationId xmlns="" xmlns:a16="http://schemas.microsoft.com/office/drawing/2014/main" id="{CF59D71C-4775-40AE-8091-B83337FE8F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62387" y="613850"/>
            <a:ext cx="3662155" cy="3629000"/>
          </a:xfrm>
          <a:prstGeom prst="rect">
            <a:avLst/>
          </a:prstGeom>
        </p:spPr>
      </p:pic>
      <p:grpSp>
        <p:nvGrpSpPr>
          <p:cNvPr id="7" name="Group 6"/>
          <p:cNvGrpSpPr/>
          <p:nvPr/>
        </p:nvGrpSpPr>
        <p:grpSpPr>
          <a:xfrm>
            <a:off x="0" y="2580"/>
            <a:ext cx="12192000" cy="6951045"/>
            <a:chOff x="0" y="0"/>
            <a:chExt cx="12192000" cy="6951045"/>
          </a:xfrm>
        </p:grpSpPr>
        <p:sp>
          <p:nvSpPr>
            <p:cNvPr id="9" name="Frame 8"/>
            <p:cNvSpPr/>
            <p:nvPr/>
          </p:nvSpPr>
          <p:spPr>
            <a:xfrm>
              <a:off x="0" y="0"/>
              <a:ext cx="12192000" cy="6858000"/>
            </a:xfrm>
            <a:prstGeom prst="frame">
              <a:avLst>
                <a:gd name="adj1" fmla="val 3298"/>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040738" y="6581713"/>
              <a:ext cx="6065949" cy="369332"/>
            </a:xfrm>
            <a:prstGeom prst="rect">
              <a:avLst/>
            </a:prstGeom>
            <a:noFill/>
          </p:spPr>
          <p:txBody>
            <a:bodyPr wrap="square" rtlCol="0">
              <a:spAutoFit/>
            </a:bodyPr>
            <a:lstStyle/>
            <a:p>
              <a:r>
                <a:rPr lang="en-US" dirty="0" smtClean="0"/>
                <a:t>Class 9, English For Today, Unit_3, Lesson_5</a:t>
              </a:r>
              <a:endParaRPr lang="en-US" dirty="0"/>
            </a:p>
          </p:txBody>
        </p:sp>
      </p:gr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24542" y="613850"/>
            <a:ext cx="3862387" cy="3651680"/>
          </a:xfrm>
          <a:prstGeom prst="rect">
            <a:avLst/>
          </a:prstGeom>
        </p:spPr>
      </p:pic>
      <p:grpSp>
        <p:nvGrpSpPr>
          <p:cNvPr id="11" name="Group 10"/>
          <p:cNvGrpSpPr/>
          <p:nvPr/>
        </p:nvGrpSpPr>
        <p:grpSpPr>
          <a:xfrm>
            <a:off x="0" y="0"/>
            <a:ext cx="12192000" cy="6951045"/>
            <a:chOff x="0" y="0"/>
            <a:chExt cx="12192000" cy="6951045"/>
          </a:xfrm>
          <a:solidFill>
            <a:srgbClr val="006600"/>
          </a:solidFill>
        </p:grpSpPr>
        <p:sp>
          <p:nvSpPr>
            <p:cNvPr id="12" name="Frame 11"/>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3" name="TextBox 12"/>
            <p:cNvSpPr txBox="1"/>
            <p:nvPr/>
          </p:nvSpPr>
          <p:spPr>
            <a:xfrm>
              <a:off x="4040738" y="6581713"/>
              <a:ext cx="6065949" cy="369332"/>
            </a:xfrm>
            <a:prstGeom prst="rect">
              <a:avLst/>
            </a:prstGeom>
            <a:grpFill/>
          </p:spPr>
          <p:txBody>
            <a:bodyPr wrap="square" rtlCol="0">
              <a:spAutoFit/>
            </a:bodyPr>
            <a:lstStyle/>
            <a:p>
              <a:r>
                <a:rPr lang="en-US" dirty="0" smtClean="0">
                  <a:solidFill>
                    <a:srgbClr val="FF0000"/>
                  </a:solidFill>
                </a:rPr>
                <a:t>Class 9, English For Today, Unit_3, Lesson_5</a:t>
              </a:r>
              <a:endParaRPr lang="en-US" dirty="0">
                <a:solidFill>
                  <a:srgbClr val="FF0000"/>
                </a:solidFill>
              </a:endParaRPr>
            </a:p>
          </p:txBody>
        </p:sp>
      </p:grpSp>
    </p:spTree>
    <p:extLst>
      <p:ext uri="{BB962C8B-B14F-4D97-AF65-F5344CB8AC3E}">
        <p14:creationId xmlns:p14="http://schemas.microsoft.com/office/powerpoint/2010/main" val="3124814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cstate="email">
            <a:lum bright="70000" contrast="-70000"/>
            <a:extLst>
              <a:ext uri="{28A0092B-C50C-407E-A947-70E740481C1C}">
                <a14:useLocalDpi xmlns:a14="http://schemas.microsoft.com/office/drawing/2010/main" val="0"/>
              </a:ext>
            </a:extLst>
          </a:blip>
          <a:stretch>
            <a:fillRect/>
          </a:stretch>
        </p:blipFill>
        <p:spPr>
          <a:xfrm>
            <a:off x="10040934" y="279309"/>
            <a:ext cx="2131711" cy="2017926"/>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 xmlns:a16="http://schemas.microsoft.com/office/drawing/2014/main" id="{B4A539A2-D8E1-4A9B-9216-BB9E9EBD173B}"/>
              </a:ext>
            </a:extLst>
          </p:cNvPr>
          <p:cNvSpPr txBox="1"/>
          <p:nvPr/>
        </p:nvSpPr>
        <p:spPr>
          <a:xfrm>
            <a:off x="3326681" y="3698214"/>
            <a:ext cx="7914002" cy="1015663"/>
          </a:xfrm>
          <a:prstGeom prst="rect">
            <a:avLst/>
          </a:prstGeom>
          <a:noFill/>
        </p:spPr>
        <p:txBody>
          <a:bodyPr wrap="square" rtlCol="0">
            <a:spAutoFit/>
          </a:bodyPr>
          <a:lstStyle/>
          <a:p>
            <a:r>
              <a:rPr lang="en-US" sz="2000" dirty="0">
                <a:solidFill>
                  <a:srgbClr val="002060"/>
                </a:solidFill>
              </a:rPr>
              <a:t>Ans:1</a:t>
            </a:r>
          </a:p>
          <a:p>
            <a:r>
              <a:rPr lang="en-US" sz="2000" dirty="0">
                <a:solidFill>
                  <a:srgbClr val="002060"/>
                </a:solidFill>
              </a:rPr>
              <a:t>The cultural programmes highlight the heroic struggle and sacrifice of our National Mausoleum located at Savar. </a:t>
            </a:r>
          </a:p>
        </p:txBody>
      </p:sp>
      <p:sp>
        <p:nvSpPr>
          <p:cNvPr id="4" name="TextBox 3">
            <a:extLst>
              <a:ext uri="{FF2B5EF4-FFF2-40B4-BE49-F238E27FC236}">
                <a16:creationId xmlns="" xmlns:a16="http://schemas.microsoft.com/office/drawing/2014/main" id="{66E7CE52-4CFE-4456-87BB-FAD4E4E5DE37}"/>
              </a:ext>
            </a:extLst>
          </p:cNvPr>
          <p:cNvSpPr txBox="1"/>
          <p:nvPr/>
        </p:nvSpPr>
        <p:spPr>
          <a:xfrm>
            <a:off x="3351835" y="4908858"/>
            <a:ext cx="7863695" cy="1323439"/>
          </a:xfrm>
          <a:prstGeom prst="rect">
            <a:avLst/>
          </a:prstGeom>
          <a:noFill/>
        </p:spPr>
        <p:txBody>
          <a:bodyPr wrap="square" rtlCol="0">
            <a:spAutoFit/>
          </a:bodyPr>
          <a:lstStyle/>
          <a:p>
            <a:r>
              <a:rPr lang="en-US" sz="2000" dirty="0">
                <a:solidFill>
                  <a:srgbClr val="002060"/>
                </a:solidFill>
              </a:rPr>
              <a:t>Ans:2</a:t>
            </a:r>
          </a:p>
          <a:p>
            <a:r>
              <a:rPr lang="en-US" sz="2000" dirty="0">
                <a:solidFill>
                  <a:srgbClr val="002060"/>
                </a:solidFill>
              </a:rPr>
              <a:t>From this passage, we become inspired to sacrifice our lives for the cause of the country. We are encouraged to defend the </a:t>
            </a:r>
            <a:r>
              <a:rPr lang="en-US" sz="2000" dirty="0" smtClean="0">
                <a:solidFill>
                  <a:srgbClr val="002060"/>
                </a:solidFill>
              </a:rPr>
              <a:t>honor </a:t>
            </a:r>
            <a:r>
              <a:rPr lang="en-US" sz="2000" dirty="0">
                <a:solidFill>
                  <a:srgbClr val="002060"/>
                </a:solidFill>
              </a:rPr>
              <a:t>and dignity of our motherland at any cost.</a:t>
            </a:r>
          </a:p>
        </p:txBody>
      </p:sp>
      <p:sp>
        <p:nvSpPr>
          <p:cNvPr id="6" name="TextBox 5">
            <a:extLst>
              <a:ext uri="{FF2B5EF4-FFF2-40B4-BE49-F238E27FC236}">
                <a16:creationId xmlns="" xmlns:a16="http://schemas.microsoft.com/office/drawing/2014/main" id="{12E7E834-F704-4ACB-9493-04C81969B725}"/>
              </a:ext>
            </a:extLst>
          </p:cNvPr>
          <p:cNvSpPr txBox="1"/>
          <p:nvPr/>
        </p:nvSpPr>
        <p:spPr>
          <a:xfrm>
            <a:off x="845814" y="1291237"/>
            <a:ext cx="8706678" cy="1569660"/>
          </a:xfrm>
          <a:prstGeom prst="rect">
            <a:avLst/>
          </a:prstGeom>
          <a:noFill/>
        </p:spPr>
        <p:txBody>
          <a:bodyPr wrap="square" rtlCol="0">
            <a:spAutoFit/>
          </a:bodyPr>
          <a:lstStyle/>
          <a:p>
            <a:r>
              <a:rPr lang="en-US" sz="2400" dirty="0"/>
              <a:t>Question:1 </a:t>
            </a:r>
          </a:p>
          <a:p>
            <a:r>
              <a:rPr lang="en-US" sz="2400" dirty="0"/>
              <a:t>What do the cultural programmes highlight?</a:t>
            </a:r>
          </a:p>
          <a:p>
            <a:r>
              <a:rPr lang="en-US" sz="2400" dirty="0"/>
              <a:t>Question:2</a:t>
            </a:r>
          </a:p>
          <a:p>
            <a:r>
              <a:rPr lang="en-US" sz="2400" dirty="0"/>
              <a:t>How do we become inspired from this passage?</a:t>
            </a:r>
          </a:p>
        </p:txBody>
      </p:sp>
      <p:sp>
        <p:nvSpPr>
          <p:cNvPr id="7" name="Rounded Rectangle 6"/>
          <p:cNvSpPr/>
          <p:nvPr/>
        </p:nvSpPr>
        <p:spPr>
          <a:xfrm>
            <a:off x="3326681" y="3169950"/>
            <a:ext cx="4833258"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50800" h="38100" prst="riblet"/>
            </a:sp3d>
          </a:bodyPr>
          <a:lstStyle/>
          <a:p>
            <a:pPr algn="ctr"/>
            <a:r>
              <a:rPr lang="en-US" sz="2800" dirty="0" smtClean="0">
                <a:ln w="0"/>
                <a:solidFill>
                  <a:schemeClr val="tx1"/>
                </a:solidFill>
                <a:effectLst>
                  <a:outerShdw blurRad="38100" dist="19050" dir="2700000" algn="tl" rotWithShape="0">
                    <a:schemeClr val="dk1">
                      <a:alpha val="40000"/>
                    </a:schemeClr>
                  </a:outerShdw>
                </a:effectLst>
              </a:rPr>
              <a:t>Check your answers.</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8" name="Right Arrow 37">
            <a:extLst>
              <a:ext uri="{FF2B5EF4-FFF2-40B4-BE49-F238E27FC236}">
                <a16:creationId xmlns="" xmlns:a16="http://schemas.microsoft.com/office/drawing/2014/main" id="{3CD5FC08-04F9-49AD-A6F8-B5AE7FCDC894}"/>
              </a:ext>
            </a:extLst>
          </p:cNvPr>
          <p:cNvSpPr/>
          <p:nvPr/>
        </p:nvSpPr>
        <p:spPr>
          <a:xfrm>
            <a:off x="7777783" y="266413"/>
            <a:ext cx="2124280" cy="1205947"/>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rPr>
              <a:t>Time 5</a:t>
            </a:r>
            <a:r>
              <a:rPr lang="en-US" sz="2400" dirty="0" smtClean="0">
                <a:solidFill>
                  <a:schemeClr val="tx1"/>
                </a:solidFill>
                <a:effectLst>
                  <a:outerShdw blurRad="38100" dist="38100" dir="2700000" algn="tl">
                    <a:srgbClr val="000000">
                      <a:alpha val="43137"/>
                    </a:srgbClr>
                  </a:outerShdw>
                </a:effectLst>
                <a:latin typeface="+mj-lt"/>
                <a:cs typeface="NikoshBAN" panose="02000000000000000000" pitchFamily="2" charset="0"/>
              </a:rPr>
              <a:t>mins</a:t>
            </a:r>
            <a:endPar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endParaRPr>
          </a:p>
        </p:txBody>
      </p:sp>
      <p:grpSp>
        <p:nvGrpSpPr>
          <p:cNvPr id="12" name="Group 11">
            <a:extLst>
              <a:ext uri="{FF2B5EF4-FFF2-40B4-BE49-F238E27FC236}">
                <a16:creationId xmlns="" xmlns:a16="http://schemas.microsoft.com/office/drawing/2014/main" id="{33045480-50C1-4A51-BD5E-F053EDA649D4}"/>
              </a:ext>
            </a:extLst>
          </p:cNvPr>
          <p:cNvGrpSpPr/>
          <p:nvPr/>
        </p:nvGrpSpPr>
        <p:grpSpPr>
          <a:xfrm>
            <a:off x="10886845" y="602780"/>
            <a:ext cx="228860" cy="1399205"/>
            <a:chOff x="3810000" y="3124200"/>
            <a:chExt cx="414996" cy="3200400"/>
          </a:xfrm>
        </p:grpSpPr>
        <p:grpSp>
          <p:nvGrpSpPr>
            <p:cNvPr id="13" name="Group 38">
              <a:extLst>
                <a:ext uri="{FF2B5EF4-FFF2-40B4-BE49-F238E27FC236}">
                  <a16:creationId xmlns="" xmlns:a16="http://schemas.microsoft.com/office/drawing/2014/main" id="{85250B62-2EB4-4100-A950-142E01685D63}"/>
                </a:ext>
              </a:extLst>
            </p:cNvPr>
            <p:cNvGrpSpPr/>
            <p:nvPr/>
          </p:nvGrpSpPr>
          <p:grpSpPr>
            <a:xfrm>
              <a:off x="3810000" y="3124200"/>
              <a:ext cx="414996" cy="3200400"/>
              <a:chOff x="3914336" y="2362200"/>
              <a:chExt cx="310660" cy="3962400"/>
            </a:xfrm>
          </p:grpSpPr>
          <p:sp>
            <p:nvSpPr>
              <p:cNvPr id="15" name="Isosceles Triangle 14">
                <a:extLst>
                  <a:ext uri="{FF2B5EF4-FFF2-40B4-BE49-F238E27FC236}">
                    <a16:creationId xmlns="" xmlns:a16="http://schemas.microsoft.com/office/drawing/2014/main" id="{E9B1A667-8A33-47D4-B87A-C2FB1A827EDB}"/>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Isosceles Triangle 15">
                <a:extLst>
                  <a:ext uri="{FF2B5EF4-FFF2-40B4-BE49-F238E27FC236}">
                    <a16:creationId xmlns="" xmlns:a16="http://schemas.microsoft.com/office/drawing/2014/main" id="{1FD07C6F-FD20-4834-BEC1-50DD53930694}"/>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Oval 13">
              <a:extLst>
                <a:ext uri="{FF2B5EF4-FFF2-40B4-BE49-F238E27FC236}">
                  <a16:creationId xmlns="" xmlns:a16="http://schemas.microsoft.com/office/drawing/2014/main" id="{DFC78D0D-6F7A-4242-A40C-D10BE490F21C}"/>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7" name="Group 16">
            <a:extLst>
              <a:ext uri="{FF2B5EF4-FFF2-40B4-BE49-F238E27FC236}">
                <a16:creationId xmlns="" xmlns:a16="http://schemas.microsoft.com/office/drawing/2014/main" id="{39405735-3399-4846-8A1B-63D825B632F9}"/>
              </a:ext>
            </a:extLst>
          </p:cNvPr>
          <p:cNvGrpSpPr/>
          <p:nvPr/>
        </p:nvGrpSpPr>
        <p:grpSpPr>
          <a:xfrm>
            <a:off x="10819505" y="477078"/>
            <a:ext cx="337541" cy="1470992"/>
            <a:chOff x="4224186" y="236408"/>
            <a:chExt cx="167510" cy="2252434"/>
          </a:xfrm>
        </p:grpSpPr>
        <p:grpSp>
          <p:nvGrpSpPr>
            <p:cNvPr id="18" name="Group 17">
              <a:extLst>
                <a:ext uri="{FF2B5EF4-FFF2-40B4-BE49-F238E27FC236}">
                  <a16:creationId xmlns="" xmlns:a16="http://schemas.microsoft.com/office/drawing/2014/main" id="{69888732-1F24-4F9E-8121-5543167A3281}"/>
                </a:ext>
              </a:extLst>
            </p:cNvPr>
            <p:cNvGrpSpPr/>
            <p:nvPr/>
          </p:nvGrpSpPr>
          <p:grpSpPr>
            <a:xfrm rot="10800000">
              <a:off x="4267200" y="236408"/>
              <a:ext cx="86528" cy="2252434"/>
              <a:chOff x="6117158" y="554330"/>
              <a:chExt cx="325626" cy="2411665"/>
            </a:xfrm>
          </p:grpSpPr>
          <p:sp>
            <p:nvSpPr>
              <p:cNvPr id="20" name="Isosceles Triangle 19">
                <a:extLst>
                  <a:ext uri="{FF2B5EF4-FFF2-40B4-BE49-F238E27FC236}">
                    <a16:creationId xmlns="" xmlns:a16="http://schemas.microsoft.com/office/drawing/2014/main" id="{AD4B1504-E8BD-4CE8-BF13-D2C26B47CBEB}"/>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91AD85D2-E356-4276-A508-A8CD1AB3EF12}"/>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 xmlns:a16="http://schemas.microsoft.com/office/drawing/2014/main" id="{360CD2FD-B494-45AC-AAFB-1CB0174E089C}"/>
                </a:ext>
              </a:extLst>
            </p:cNvPr>
            <p:cNvSpPr/>
            <p:nvPr/>
          </p:nvSpPr>
          <p:spPr>
            <a:xfrm>
              <a:off x="4224186" y="1199610"/>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 xmlns:a16="http://schemas.microsoft.com/office/drawing/2014/main" id="{F3C77DB3-12F2-4EC1-A106-52F9CDBC6CAA}"/>
              </a:ext>
            </a:extLst>
          </p:cNvPr>
          <p:cNvSpPr/>
          <p:nvPr/>
        </p:nvSpPr>
        <p:spPr>
          <a:xfrm>
            <a:off x="10091731" y="334995"/>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 xmlns:a16="http://schemas.microsoft.com/office/drawing/2014/main" id="{AAFAA537-0A93-408A-8691-225B0783ADB9}"/>
              </a:ext>
            </a:extLst>
          </p:cNvPr>
          <p:cNvGrpSpPr/>
          <p:nvPr/>
        </p:nvGrpSpPr>
        <p:grpSpPr>
          <a:xfrm>
            <a:off x="9846364" y="172278"/>
            <a:ext cx="2144542" cy="2141684"/>
            <a:chOff x="2576739" y="3078455"/>
            <a:chExt cx="2647036" cy="2560520"/>
          </a:xfrm>
        </p:grpSpPr>
        <p:sp>
          <p:nvSpPr>
            <p:cNvPr id="24" name="TextBox 23">
              <a:extLst>
                <a:ext uri="{FF2B5EF4-FFF2-40B4-BE49-F238E27FC236}">
                  <a16:creationId xmlns="" xmlns:a16="http://schemas.microsoft.com/office/drawing/2014/main" id="{948097BE-15F2-4448-ABE5-B0A3FAFAA306}"/>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5" name="TextBox 24">
              <a:extLst>
                <a:ext uri="{FF2B5EF4-FFF2-40B4-BE49-F238E27FC236}">
                  <a16:creationId xmlns="" xmlns:a16="http://schemas.microsoft.com/office/drawing/2014/main" id="{6C972555-84C2-4C0E-B812-82CD62D6EFD6}"/>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6" name="TextBox 25">
              <a:extLst>
                <a:ext uri="{FF2B5EF4-FFF2-40B4-BE49-F238E27FC236}">
                  <a16:creationId xmlns="" xmlns:a16="http://schemas.microsoft.com/office/drawing/2014/main" id="{F90B79D3-3161-4777-AF77-1FD245AEF81E}"/>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7" name="TextBox 26">
              <a:extLst>
                <a:ext uri="{FF2B5EF4-FFF2-40B4-BE49-F238E27FC236}">
                  <a16:creationId xmlns="" xmlns:a16="http://schemas.microsoft.com/office/drawing/2014/main" id="{1166626B-6058-4A0D-A6A7-951882A464B1}"/>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28" name="TextBox 27">
              <a:extLst>
                <a:ext uri="{FF2B5EF4-FFF2-40B4-BE49-F238E27FC236}">
                  <a16:creationId xmlns="" xmlns:a16="http://schemas.microsoft.com/office/drawing/2014/main" id="{B988A33A-A8CC-40FB-904E-0BB7B0580331}"/>
                </a:ext>
              </a:extLst>
            </p:cNvPr>
            <p:cNvSpPr txBox="1"/>
            <p:nvPr/>
          </p:nvSpPr>
          <p:spPr>
            <a:xfrm>
              <a:off x="3180748" y="4831336"/>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29" name="TextBox 28">
              <a:extLst>
                <a:ext uri="{FF2B5EF4-FFF2-40B4-BE49-F238E27FC236}">
                  <a16:creationId xmlns="" xmlns:a16="http://schemas.microsoft.com/office/drawing/2014/main" id="{CAD24B56-C756-43B4-AEB0-58A7C2C85DF4}"/>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30" name="TextBox 29">
              <a:extLst>
                <a:ext uri="{FF2B5EF4-FFF2-40B4-BE49-F238E27FC236}">
                  <a16:creationId xmlns="" xmlns:a16="http://schemas.microsoft.com/office/drawing/2014/main" id="{6E97B2B3-F68B-4282-8F57-8CBFAFB5AA43}"/>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31" name="TextBox 30">
              <a:extLst>
                <a:ext uri="{FF2B5EF4-FFF2-40B4-BE49-F238E27FC236}">
                  <a16:creationId xmlns="" xmlns:a16="http://schemas.microsoft.com/office/drawing/2014/main" id="{2E5C9B70-7E76-48D1-A052-FA449BA899DF}"/>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32" name="TextBox 31">
              <a:extLst>
                <a:ext uri="{FF2B5EF4-FFF2-40B4-BE49-F238E27FC236}">
                  <a16:creationId xmlns="" xmlns:a16="http://schemas.microsoft.com/office/drawing/2014/main" id="{6E9A0C41-12B8-49E2-AAFB-73EE8B79A1D4}"/>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33" name="TextBox 32">
              <a:extLst>
                <a:ext uri="{FF2B5EF4-FFF2-40B4-BE49-F238E27FC236}">
                  <a16:creationId xmlns="" xmlns:a16="http://schemas.microsoft.com/office/drawing/2014/main" id="{B6DAB101-CE77-403A-92C4-B8FA381C348E}"/>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34" name="TextBox 33">
              <a:extLst>
                <a:ext uri="{FF2B5EF4-FFF2-40B4-BE49-F238E27FC236}">
                  <a16:creationId xmlns="" xmlns:a16="http://schemas.microsoft.com/office/drawing/2014/main" id="{07C31162-E70A-41B5-B2B1-1B6C0380DDC7}"/>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5" name="TextBox 34">
              <a:extLst>
                <a:ext uri="{FF2B5EF4-FFF2-40B4-BE49-F238E27FC236}">
                  <a16:creationId xmlns="" xmlns:a16="http://schemas.microsoft.com/office/drawing/2014/main" id="{3BD9CDE3-A27B-4E0C-8C34-2DB15D7E2019}"/>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
        <p:nvSpPr>
          <p:cNvPr id="36" name="TextBox 35">
            <a:extLst>
              <a:ext uri="{FF2B5EF4-FFF2-40B4-BE49-F238E27FC236}">
                <a16:creationId xmlns="" xmlns:a16="http://schemas.microsoft.com/office/drawing/2014/main" id="{EB4549AE-6E37-44E8-8780-9A17172E8EBC}"/>
              </a:ext>
            </a:extLst>
          </p:cNvPr>
          <p:cNvSpPr txBox="1"/>
          <p:nvPr/>
        </p:nvSpPr>
        <p:spPr>
          <a:xfrm>
            <a:off x="4758130" y="279309"/>
            <a:ext cx="2135973" cy="523220"/>
          </a:xfrm>
          <a:prstGeom prst="rect">
            <a:avLst/>
          </a:prstGeom>
          <a:solidFill>
            <a:srgbClr val="00B050"/>
          </a:solidFill>
        </p:spPr>
        <p:txBody>
          <a:bodyPr wrap="square" rtlCol="0">
            <a:spAutoFit/>
          </a:bodyPr>
          <a:lstStyle/>
          <a:p>
            <a:pPr algn="ctr"/>
            <a:r>
              <a:rPr lang="en-US" sz="2800" dirty="0" smtClean="0"/>
              <a:t>Group work  </a:t>
            </a:r>
            <a:endParaRPr lang="en-US" sz="2800" dirty="0"/>
          </a:p>
        </p:txBody>
      </p:sp>
      <p:sp>
        <p:nvSpPr>
          <p:cNvPr id="37" name="TextBox 36"/>
          <p:cNvSpPr txBox="1"/>
          <p:nvPr/>
        </p:nvSpPr>
        <p:spPr>
          <a:xfrm>
            <a:off x="717683" y="948575"/>
            <a:ext cx="4943061" cy="461665"/>
          </a:xfrm>
          <a:prstGeom prst="rect">
            <a:avLst/>
          </a:prstGeom>
          <a:noFill/>
        </p:spPr>
        <p:txBody>
          <a:bodyPr wrap="square" rtlCol="0">
            <a:spAutoFit/>
          </a:bodyPr>
          <a:lstStyle/>
          <a:p>
            <a:r>
              <a:rPr lang="en-US" sz="2400" dirty="0" smtClean="0">
                <a:solidFill>
                  <a:srgbClr val="002060"/>
                </a:solidFill>
              </a:rPr>
              <a:t>Answer the following questions</a:t>
            </a:r>
            <a:endParaRPr lang="en-US" sz="2400" dirty="0">
              <a:solidFill>
                <a:srgbClr val="002060"/>
              </a:solidFill>
            </a:endParaRPr>
          </a:p>
        </p:txBody>
      </p:sp>
      <p:pic>
        <p:nvPicPr>
          <p:cNvPr id="41" name="Picture 40">
            <a:extLst>
              <a:ext uri="{FF2B5EF4-FFF2-40B4-BE49-F238E27FC236}">
                <a16:creationId xmlns="" xmlns:a16="http://schemas.microsoft.com/office/drawing/2014/main" id="{62E4F371-E0F2-4FCF-8B88-056686B7F8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452" y="3785509"/>
            <a:ext cx="3087110" cy="2104126"/>
          </a:xfrm>
          <a:prstGeom prst="rect">
            <a:avLst/>
          </a:prstGeom>
        </p:spPr>
      </p:pic>
      <p:grpSp>
        <p:nvGrpSpPr>
          <p:cNvPr id="42" name="Group 41"/>
          <p:cNvGrpSpPr/>
          <p:nvPr/>
        </p:nvGrpSpPr>
        <p:grpSpPr>
          <a:xfrm>
            <a:off x="0" y="0"/>
            <a:ext cx="12192000" cy="6951045"/>
            <a:chOff x="0" y="0"/>
            <a:chExt cx="12192000" cy="6951045"/>
          </a:xfrm>
          <a:solidFill>
            <a:srgbClr val="006600"/>
          </a:solidFill>
        </p:grpSpPr>
        <p:sp>
          <p:nvSpPr>
            <p:cNvPr id="43" name="Frame 42"/>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4" name="TextBox 43"/>
            <p:cNvSpPr txBox="1"/>
            <p:nvPr/>
          </p:nvSpPr>
          <p:spPr>
            <a:xfrm>
              <a:off x="4040738" y="6581713"/>
              <a:ext cx="6065949" cy="369332"/>
            </a:xfrm>
            <a:prstGeom prst="rect">
              <a:avLst/>
            </a:prstGeom>
            <a:grpFill/>
          </p:spPr>
          <p:txBody>
            <a:bodyPr wrap="square" rtlCol="0">
              <a:spAutoFit/>
            </a:bodyPr>
            <a:lstStyle/>
            <a:p>
              <a:r>
                <a:rPr lang="en-US" dirty="0" smtClean="0">
                  <a:solidFill>
                    <a:srgbClr val="FF0000"/>
                  </a:solidFill>
                </a:rPr>
                <a:t>Class 9, English For Today, Unit_3, Lesson_5</a:t>
              </a:r>
              <a:endParaRPr lang="en-US" dirty="0">
                <a:solidFill>
                  <a:srgbClr val="FF0000"/>
                </a:solidFill>
              </a:endParaRPr>
            </a:p>
          </p:txBody>
        </p:sp>
      </p:grpSp>
    </p:spTree>
    <p:extLst>
      <p:ext uri="{BB962C8B-B14F-4D97-AF65-F5344CB8AC3E}">
        <p14:creationId xmlns:p14="http://schemas.microsoft.com/office/powerpoint/2010/main" val="554136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3" presetClass="entr" presetSubtype="16"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8" decel="68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anim calcmode="lin" valueType="num">
                                      <p:cBhvr>
                                        <p:cTn id="32" dur="500" fill="hold"/>
                                        <p:tgtEl>
                                          <p:spTgt spid="22"/>
                                        </p:tgtEl>
                                        <p:attrNameLst>
                                          <p:attrName>ppt_x</p:attrName>
                                        </p:attrNameLst>
                                      </p:cBhvr>
                                      <p:tavLst>
                                        <p:tav tm="0">
                                          <p:val>
                                            <p:strVal val="#ppt_x"/>
                                          </p:val>
                                        </p:tav>
                                        <p:tav tm="100000">
                                          <p:val>
                                            <p:strVal val="#ppt_x"/>
                                          </p:val>
                                        </p:tav>
                                      </p:tavLst>
                                    </p:anim>
                                    <p:anim calcmode="lin" valueType="num">
                                      <p:cBhvr>
                                        <p:cTn id="33" dur="500" fill="hold"/>
                                        <p:tgtEl>
                                          <p:spTgt spid="22"/>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8" presetClass="emph" presetSubtype="0" repeatCount="3000" fill="hold" nodeType="afterEffect">
                                  <p:stCondLst>
                                    <p:cond delay="0"/>
                                  </p:stCondLst>
                                  <p:childTnLst>
                                    <p:animRot by="21600000">
                                      <p:cBhvr>
                                        <p:cTn id="41" dur="60000" fill="hold"/>
                                        <p:tgtEl>
                                          <p:spTgt spid="17"/>
                                        </p:tgtEl>
                                        <p:attrNameLst>
                                          <p:attrName>r</p:attrName>
                                        </p:attrNameLst>
                                      </p:cBhvr>
                                    </p:animRot>
                                  </p:childTnLst>
                                </p:cTn>
                              </p:par>
                              <p:par>
                                <p:cTn id="42" presetID="8" presetClass="emph" presetSubtype="0" fill="hold" nodeType="withEffect">
                                  <p:stCondLst>
                                    <p:cond delay="0"/>
                                  </p:stCondLst>
                                  <p:childTnLst>
                                    <p:animRot by="5400000">
                                      <p:cBhvr>
                                        <p:cTn id="43" dur="180000" fill="hold"/>
                                        <p:tgtEl>
                                          <p:spTgt spid="12"/>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circle(in)">
                                      <p:cBhvr>
                                        <p:cTn id="53" dur="20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circle(in)">
                                      <p:cBhvr>
                                        <p:cTn id="5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P spid="8"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C9E8DEE-810A-4106-8F71-CE3AB058079F}"/>
              </a:ext>
            </a:extLst>
          </p:cNvPr>
          <p:cNvSpPr txBox="1"/>
          <p:nvPr/>
        </p:nvSpPr>
        <p:spPr>
          <a:xfrm>
            <a:off x="576158" y="713213"/>
            <a:ext cx="10874944" cy="5559639"/>
          </a:xfrm>
          <a:prstGeom prst="rect">
            <a:avLst/>
          </a:prstGeom>
          <a:noFill/>
        </p:spPr>
        <p:txBody>
          <a:bodyPr wrap="square" rtlCol="0">
            <a:prstTxWarp prst="textPlain">
              <a:avLst>
                <a:gd name="adj" fmla="val 50259"/>
              </a:avLst>
            </a:prstTxWarp>
            <a:spAutoFit/>
          </a:bodyPr>
          <a:lstStyle/>
          <a:p>
            <a:pPr marL="342900" indent="-342900">
              <a:buAutoNum type="arabicPeriod"/>
            </a:pPr>
            <a:r>
              <a:rPr lang="en-US" sz="2400" dirty="0">
                <a:solidFill>
                  <a:schemeClr val="bg2">
                    <a:lumMod val="10000"/>
                  </a:schemeClr>
                </a:solidFill>
              </a:rPr>
              <a:t>Our biggest state festival is – </a:t>
            </a:r>
          </a:p>
          <a:p>
            <a:r>
              <a:rPr lang="en-US" sz="2400" dirty="0">
                <a:solidFill>
                  <a:schemeClr val="bg2">
                    <a:lumMod val="10000"/>
                  </a:schemeClr>
                </a:solidFill>
              </a:rPr>
              <a:t>	(a) Victory day	(b) Shahid Dibosh	(c) Pahela Boishakh	(d) Independence Day</a:t>
            </a:r>
          </a:p>
          <a:p>
            <a:pPr marL="342900" indent="-342900">
              <a:buAutoNum type="arabicPeriod" startAt="2"/>
            </a:pPr>
            <a:r>
              <a:rPr lang="en-US" sz="2400" dirty="0">
                <a:solidFill>
                  <a:schemeClr val="bg2">
                    <a:lumMod val="10000"/>
                  </a:schemeClr>
                </a:solidFill>
              </a:rPr>
              <a:t>The celebration of independence day begins with – </a:t>
            </a:r>
          </a:p>
          <a:p>
            <a:r>
              <a:rPr lang="en-US" sz="2400" dirty="0">
                <a:solidFill>
                  <a:schemeClr val="bg2">
                    <a:lumMod val="10000"/>
                  </a:schemeClr>
                </a:solidFill>
              </a:rPr>
              <a:t>	(a) procession	(b) gun salute	(c) playing wreaths at the National Mausoleum	(d) parade     </a:t>
            </a:r>
          </a:p>
          <a:p>
            <a:r>
              <a:rPr lang="en-US" sz="2400" dirty="0">
                <a:solidFill>
                  <a:schemeClr val="bg2">
                    <a:lumMod val="10000"/>
                  </a:schemeClr>
                </a:solidFill>
              </a:rPr>
              <a:t>            by defense forces</a:t>
            </a:r>
          </a:p>
          <a:p>
            <a:pPr marL="342900" indent="-342900">
              <a:buAutoNum type="arabicPeriod" startAt="3"/>
            </a:pPr>
            <a:r>
              <a:rPr lang="en-US" sz="2400" dirty="0">
                <a:solidFill>
                  <a:schemeClr val="bg2">
                    <a:lumMod val="10000"/>
                  </a:schemeClr>
                </a:solidFill>
              </a:rPr>
              <a:t>The National Mausoleum is – </a:t>
            </a:r>
          </a:p>
          <a:p>
            <a:r>
              <a:rPr lang="en-US" sz="2400" dirty="0">
                <a:solidFill>
                  <a:schemeClr val="bg2">
                    <a:lumMod val="10000"/>
                  </a:schemeClr>
                </a:solidFill>
              </a:rPr>
              <a:t>	(a) on Dhaka University Campus	(b) Ramna Park	(c) at Savar	(d) near Dhaka </a:t>
            </a:r>
          </a:p>
          <a:p>
            <a:r>
              <a:rPr lang="en-US" sz="2400" dirty="0">
                <a:solidFill>
                  <a:schemeClr val="bg2">
                    <a:lumMod val="10000"/>
                  </a:schemeClr>
                </a:solidFill>
              </a:rPr>
              <a:t>          Medical College</a:t>
            </a:r>
          </a:p>
          <a:p>
            <a:pPr marL="342900" indent="-342900">
              <a:buAutoNum type="arabicPeriod" startAt="4"/>
            </a:pPr>
            <a:r>
              <a:rPr lang="en-US" sz="2400" dirty="0">
                <a:solidFill>
                  <a:schemeClr val="bg2">
                    <a:lumMod val="10000"/>
                  </a:schemeClr>
                </a:solidFill>
              </a:rPr>
              <a:t>On independence day various displays are held – </a:t>
            </a:r>
          </a:p>
          <a:p>
            <a:r>
              <a:rPr lang="en-US" sz="2400" dirty="0">
                <a:solidFill>
                  <a:schemeClr val="bg2">
                    <a:lumMod val="10000"/>
                  </a:schemeClr>
                </a:solidFill>
              </a:rPr>
              <a:t>	(a) at the National Parade Ground		(b) in the street	(c) in the decorated vehicles 	(d) in Bangabandhu Stadium</a:t>
            </a:r>
          </a:p>
          <a:p>
            <a:pPr marL="342900" indent="-342900">
              <a:buAutoNum type="arabicPeriod" startAt="5"/>
            </a:pPr>
            <a:r>
              <a:rPr lang="en-US" sz="2400" dirty="0">
                <a:solidFill>
                  <a:schemeClr val="bg2">
                    <a:lumMod val="10000"/>
                  </a:schemeClr>
                </a:solidFill>
              </a:rPr>
              <a:t>‘Enthusiasm’ means – </a:t>
            </a:r>
          </a:p>
          <a:p>
            <a:r>
              <a:rPr lang="en-US" sz="2400" dirty="0">
                <a:solidFill>
                  <a:schemeClr val="bg2">
                    <a:lumMod val="10000"/>
                  </a:schemeClr>
                </a:solidFill>
              </a:rPr>
              <a:t>	(a) ambition	(b) celebration		(c) dedication		(d) zeal</a:t>
            </a:r>
          </a:p>
        </p:txBody>
      </p:sp>
      <p:pic>
        <p:nvPicPr>
          <p:cNvPr id="8" name="Picture 7">
            <a:extLst>
              <a:ext uri="{FF2B5EF4-FFF2-40B4-BE49-F238E27FC236}">
                <a16:creationId xmlns="" xmlns:a16="http://schemas.microsoft.com/office/drawing/2014/main" id="{A5A1BFBD-33DD-42DB-AB39-03A851957FCD}"/>
              </a:ext>
            </a:extLst>
          </p:cNvPr>
          <p:cNvPicPr>
            <a:picLocks/>
          </p:cNvPicPr>
          <p:nvPr/>
        </p:nvPicPr>
        <p:blipFill>
          <a:blip r:embed="rId2">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8051160" y="962183"/>
            <a:ext cx="281473" cy="256451"/>
          </a:xfrm>
          <a:prstGeom prst="rect">
            <a:avLst/>
          </a:prstGeom>
          <a:ln>
            <a:solidFill>
              <a:srgbClr val="FF0066"/>
            </a:solidFill>
          </a:ln>
        </p:spPr>
      </p:pic>
      <p:pic>
        <p:nvPicPr>
          <p:cNvPr id="9" name="Picture 8">
            <a:extLst>
              <a:ext uri="{FF2B5EF4-FFF2-40B4-BE49-F238E27FC236}">
                <a16:creationId xmlns="" xmlns:a16="http://schemas.microsoft.com/office/drawing/2014/main" id="{B71DD885-A7E8-4DDA-825E-D07D15F88636}"/>
              </a:ext>
            </a:extLst>
          </p:cNvPr>
          <p:cNvPicPr>
            <a:picLocks/>
          </p:cNvPicPr>
          <p:nvPr/>
        </p:nvPicPr>
        <p:blipFill>
          <a:blip r:embed="rId2">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2543289" y="1924849"/>
            <a:ext cx="290064" cy="341833"/>
          </a:xfrm>
          <a:prstGeom prst="rect">
            <a:avLst/>
          </a:prstGeom>
          <a:ln>
            <a:solidFill>
              <a:srgbClr val="FF0066"/>
            </a:solidFill>
          </a:ln>
        </p:spPr>
      </p:pic>
      <p:pic>
        <p:nvPicPr>
          <p:cNvPr id="10" name="Picture 9">
            <a:extLst>
              <a:ext uri="{FF2B5EF4-FFF2-40B4-BE49-F238E27FC236}">
                <a16:creationId xmlns="" xmlns:a16="http://schemas.microsoft.com/office/drawing/2014/main" id="{C284F23E-A970-4A91-8385-53F65D12238E}"/>
              </a:ext>
            </a:extLst>
          </p:cNvPr>
          <p:cNvPicPr>
            <a:picLocks/>
          </p:cNvPicPr>
          <p:nvPr/>
        </p:nvPicPr>
        <p:blipFill>
          <a:blip r:embed="rId2">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7141188" y="3377546"/>
            <a:ext cx="220804" cy="318691"/>
          </a:xfrm>
          <a:prstGeom prst="rect">
            <a:avLst/>
          </a:prstGeom>
          <a:ln>
            <a:solidFill>
              <a:srgbClr val="FF0066"/>
            </a:solidFill>
          </a:ln>
        </p:spPr>
      </p:pic>
      <p:pic>
        <p:nvPicPr>
          <p:cNvPr id="11" name="Picture 10">
            <a:extLst>
              <a:ext uri="{FF2B5EF4-FFF2-40B4-BE49-F238E27FC236}">
                <a16:creationId xmlns="" xmlns:a16="http://schemas.microsoft.com/office/drawing/2014/main" id="{BD75E4FE-8B95-497E-A1AA-51AA356B0160}"/>
              </a:ext>
            </a:extLst>
          </p:cNvPr>
          <p:cNvPicPr>
            <a:picLocks/>
          </p:cNvPicPr>
          <p:nvPr/>
        </p:nvPicPr>
        <p:blipFill>
          <a:blip r:embed="rId2">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681654" y="4755697"/>
            <a:ext cx="297141" cy="279943"/>
          </a:xfrm>
          <a:prstGeom prst="rect">
            <a:avLst/>
          </a:prstGeom>
          <a:ln>
            <a:solidFill>
              <a:srgbClr val="FF0066"/>
            </a:solidFill>
          </a:ln>
        </p:spPr>
      </p:pic>
      <p:pic>
        <p:nvPicPr>
          <p:cNvPr id="12" name="Picture 11">
            <a:extLst>
              <a:ext uri="{FF2B5EF4-FFF2-40B4-BE49-F238E27FC236}">
                <a16:creationId xmlns="" xmlns:a16="http://schemas.microsoft.com/office/drawing/2014/main" id="{8195B6A0-8155-4ABD-B519-1BCC9C40CEF0}"/>
              </a:ext>
            </a:extLst>
          </p:cNvPr>
          <p:cNvPicPr>
            <a:picLocks/>
          </p:cNvPicPr>
          <p:nvPr/>
        </p:nvPicPr>
        <p:blipFill>
          <a:blip r:embed="rId2">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6983294" y="5994362"/>
            <a:ext cx="268296" cy="215815"/>
          </a:xfrm>
          <a:prstGeom prst="rect">
            <a:avLst/>
          </a:prstGeom>
          <a:ln>
            <a:solidFill>
              <a:srgbClr val="FF0066"/>
            </a:solidFill>
          </a:ln>
        </p:spPr>
      </p:pic>
      <p:sp>
        <p:nvSpPr>
          <p:cNvPr id="4" name="Rectangle 3">
            <a:extLst>
              <a:ext uri="{FF2B5EF4-FFF2-40B4-BE49-F238E27FC236}">
                <a16:creationId xmlns="" xmlns:a16="http://schemas.microsoft.com/office/drawing/2014/main" id="{99DECA53-09DA-477C-A75C-C49E71098E6B}"/>
              </a:ext>
            </a:extLst>
          </p:cNvPr>
          <p:cNvSpPr/>
          <p:nvPr/>
        </p:nvSpPr>
        <p:spPr>
          <a:xfrm>
            <a:off x="3210744" y="96287"/>
            <a:ext cx="6736268" cy="523220"/>
          </a:xfrm>
          <a:prstGeom prst="rect">
            <a:avLst/>
          </a:prstGeom>
        </p:spPr>
        <p:txBody>
          <a:bodyPr wrap="none">
            <a:spAutoFit/>
          </a:bodyPr>
          <a:lstStyle/>
          <a:p>
            <a:r>
              <a:rPr lang="en-US" sz="2800" dirty="0">
                <a:solidFill>
                  <a:srgbClr val="FF0066"/>
                </a:solidFill>
              </a:rPr>
              <a:t>Now </a:t>
            </a:r>
            <a:r>
              <a:rPr lang="en-US" sz="2800" dirty="0" smtClean="0">
                <a:solidFill>
                  <a:srgbClr val="FF0066"/>
                </a:solidFill>
              </a:rPr>
              <a:t>tick </a:t>
            </a:r>
            <a:r>
              <a:rPr lang="en-US" sz="2800" dirty="0">
                <a:solidFill>
                  <a:srgbClr val="FF0066"/>
                </a:solidFill>
              </a:rPr>
              <a:t>the best </a:t>
            </a:r>
            <a:r>
              <a:rPr lang="en-US" sz="2800" dirty="0" smtClean="0">
                <a:solidFill>
                  <a:srgbClr val="FF0066"/>
                </a:solidFill>
              </a:rPr>
              <a:t>answers from the alternative.</a:t>
            </a:r>
            <a:endParaRPr lang="en-US" sz="2800" dirty="0">
              <a:solidFill>
                <a:srgbClr val="FF0066"/>
              </a:solidFill>
            </a:endParaRPr>
          </a:p>
        </p:txBody>
      </p:sp>
      <p:grpSp>
        <p:nvGrpSpPr>
          <p:cNvPr id="13" name="Group 12"/>
          <p:cNvGrpSpPr/>
          <p:nvPr/>
        </p:nvGrpSpPr>
        <p:grpSpPr>
          <a:xfrm>
            <a:off x="0" y="2580"/>
            <a:ext cx="12192000" cy="6951045"/>
            <a:chOff x="0" y="0"/>
            <a:chExt cx="12192000" cy="6951045"/>
          </a:xfrm>
        </p:grpSpPr>
        <p:sp>
          <p:nvSpPr>
            <p:cNvPr id="14" name="Frame 13"/>
            <p:cNvSpPr/>
            <p:nvPr/>
          </p:nvSpPr>
          <p:spPr>
            <a:xfrm>
              <a:off x="0" y="0"/>
              <a:ext cx="12192000" cy="6858000"/>
            </a:xfrm>
            <a:prstGeom prst="frame">
              <a:avLst>
                <a:gd name="adj1" fmla="val 3298"/>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040738" y="6581713"/>
              <a:ext cx="6065949" cy="369332"/>
            </a:xfrm>
            <a:prstGeom prst="rect">
              <a:avLst/>
            </a:prstGeom>
            <a:noFill/>
          </p:spPr>
          <p:txBody>
            <a:bodyPr wrap="square" rtlCol="0">
              <a:spAutoFit/>
            </a:bodyPr>
            <a:lstStyle/>
            <a:p>
              <a:r>
                <a:rPr lang="en-US" dirty="0" smtClean="0"/>
                <a:t>Class 9, English For Today, Unit_3, Lesson_5</a:t>
              </a:r>
              <a:endParaRPr lang="en-US" dirty="0"/>
            </a:p>
          </p:txBody>
        </p:sp>
      </p:grpSp>
      <p:grpSp>
        <p:nvGrpSpPr>
          <p:cNvPr id="16" name="Group 15"/>
          <p:cNvGrpSpPr/>
          <p:nvPr/>
        </p:nvGrpSpPr>
        <p:grpSpPr>
          <a:xfrm>
            <a:off x="0" y="0"/>
            <a:ext cx="12192000" cy="6951045"/>
            <a:chOff x="0" y="0"/>
            <a:chExt cx="12192000" cy="6951045"/>
          </a:xfrm>
          <a:solidFill>
            <a:srgbClr val="006600"/>
          </a:solidFill>
        </p:grpSpPr>
        <p:sp>
          <p:nvSpPr>
            <p:cNvPr id="17" name="Frame 16"/>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8" name="TextBox 17"/>
            <p:cNvSpPr txBox="1"/>
            <p:nvPr/>
          </p:nvSpPr>
          <p:spPr>
            <a:xfrm>
              <a:off x="4040738" y="6581713"/>
              <a:ext cx="6065949" cy="369332"/>
            </a:xfrm>
            <a:prstGeom prst="rect">
              <a:avLst/>
            </a:prstGeom>
            <a:grpFill/>
          </p:spPr>
          <p:txBody>
            <a:bodyPr wrap="square" rtlCol="0">
              <a:spAutoFit/>
            </a:bodyPr>
            <a:lstStyle/>
            <a:p>
              <a:r>
                <a:rPr lang="en-US" dirty="0" smtClean="0">
                  <a:solidFill>
                    <a:srgbClr val="FF0000"/>
                  </a:solidFill>
                </a:rPr>
                <a:t>Class 9, English For Today, Unit_3, Lesson_5</a:t>
              </a:r>
              <a:endParaRPr lang="en-US" dirty="0">
                <a:solidFill>
                  <a:srgbClr val="FF0000"/>
                </a:solidFill>
              </a:endParaRPr>
            </a:p>
          </p:txBody>
        </p:sp>
      </p:grpSp>
    </p:spTree>
    <p:extLst>
      <p:ext uri="{BB962C8B-B14F-4D97-AF65-F5344CB8AC3E}">
        <p14:creationId xmlns:p14="http://schemas.microsoft.com/office/powerpoint/2010/main" val="13013395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FIKUL ISLAM\Downloads\PICIN4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99" y="583381"/>
            <a:ext cx="11059887" cy="56170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34716" y="4173719"/>
            <a:ext cx="5415455" cy="1077218"/>
          </a:xfrm>
          <a:prstGeom prst="rect">
            <a:avLst/>
          </a:prstGeom>
          <a:noFill/>
        </p:spPr>
        <p:txBody>
          <a:bodyPr wrap="square" rtlCol="0">
            <a:spAutoFit/>
          </a:bodyPr>
          <a:lstStyle/>
          <a:p>
            <a:pPr algn="ctr"/>
            <a:r>
              <a:rPr lang="en-US" sz="3200" dirty="0">
                <a:solidFill>
                  <a:schemeClr val="bg1"/>
                </a:solidFill>
              </a:rPr>
              <a:t>Write, In brief, how, in your </a:t>
            </a:r>
            <a:r>
              <a:rPr lang="en-US" sz="3200" dirty="0" smtClean="0">
                <a:solidFill>
                  <a:schemeClr val="bg1"/>
                </a:solidFill>
              </a:rPr>
              <a:t>school </a:t>
            </a:r>
            <a:r>
              <a:rPr lang="en-US" sz="3200" dirty="0">
                <a:solidFill>
                  <a:schemeClr val="bg1"/>
                </a:solidFill>
              </a:rPr>
              <a:t>you celebrated this </a:t>
            </a:r>
            <a:r>
              <a:rPr lang="en-US" sz="3200" dirty="0" smtClean="0">
                <a:solidFill>
                  <a:schemeClr val="bg1"/>
                </a:solidFill>
              </a:rPr>
              <a:t>years-- </a:t>
            </a:r>
            <a:endParaRPr lang="en-US" sz="3200" dirty="0">
              <a:solidFill>
                <a:schemeClr val="bg1"/>
              </a:solidFill>
            </a:endParaRPr>
          </a:p>
        </p:txBody>
      </p:sp>
      <p:sp>
        <p:nvSpPr>
          <p:cNvPr id="4" name="TextBox 3"/>
          <p:cNvSpPr txBox="1"/>
          <p:nvPr/>
        </p:nvSpPr>
        <p:spPr>
          <a:xfrm>
            <a:off x="6278462" y="5250937"/>
            <a:ext cx="10909364" cy="769441"/>
          </a:xfrm>
          <a:prstGeom prst="rect">
            <a:avLst/>
          </a:prstGeom>
          <a:noFill/>
        </p:spPr>
        <p:txBody>
          <a:bodyPr wrap="square" rtlCol="0">
            <a:spAutoFit/>
          </a:bodyPr>
          <a:lstStyle/>
          <a:p>
            <a:r>
              <a:rPr lang="en-US" sz="4400" b="1" dirty="0">
                <a:solidFill>
                  <a:srgbClr val="FF0000"/>
                </a:solidFill>
                <a:latin typeface="Agency FB" pitchFamily="34" charset="0"/>
              </a:rPr>
              <a:t>  </a:t>
            </a:r>
            <a:r>
              <a:rPr lang="en-US" sz="4400" b="1" dirty="0" smtClean="0">
                <a:solidFill>
                  <a:srgbClr val="FF0000"/>
                </a:solidFill>
                <a:latin typeface="Agency FB" pitchFamily="34" charset="0"/>
              </a:rPr>
              <a:t>   “Independence Day”</a:t>
            </a:r>
            <a:endParaRPr lang="en-US" sz="4400" b="1" dirty="0">
              <a:solidFill>
                <a:srgbClr val="FF0000"/>
              </a:solidFill>
              <a:latin typeface="Agency FB" pitchFamily="34"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10959" r="12328"/>
          <a:stretch/>
        </p:blipFill>
        <p:spPr>
          <a:xfrm>
            <a:off x="4449943" y="4805210"/>
            <a:ext cx="1625600" cy="1395199"/>
          </a:xfrm>
          <a:prstGeom prst="rect">
            <a:avLst/>
          </a:prstGeom>
          <a:ln w="76200">
            <a:solidFill>
              <a:srgbClr val="FF0000"/>
            </a:solidFill>
          </a:ln>
        </p:spPr>
      </p:pic>
      <p:sp>
        <p:nvSpPr>
          <p:cNvPr id="6" name="Title 1"/>
          <p:cNvSpPr>
            <a:spLocks noGrp="1"/>
          </p:cNvSpPr>
          <p:nvPr/>
        </p:nvSpPr>
        <p:spPr>
          <a:xfrm>
            <a:off x="4272550" y="4084479"/>
            <a:ext cx="1980386" cy="627849"/>
          </a:xfrm>
          <a:prstGeom prst="rect">
            <a:avLst/>
          </a:prstGeom>
          <a:blipFill>
            <a:blip r:embed="rId4"/>
            <a:tile tx="0" ty="0" sx="100000" sy="100000" flip="none" algn="tl"/>
          </a:blipFill>
          <a:ln w="762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Home work</a:t>
            </a:r>
            <a:endParaRPr lang="en-US" sz="2800" dirty="0"/>
          </a:p>
        </p:txBody>
      </p:sp>
    </p:spTree>
    <p:extLst>
      <p:ext uri="{BB962C8B-B14F-4D97-AF65-F5344CB8AC3E}">
        <p14:creationId xmlns:p14="http://schemas.microsoft.com/office/powerpoint/2010/main" val="3524197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609"/>
          <a:stretch/>
        </p:blipFill>
        <p:spPr>
          <a:xfrm>
            <a:off x="800100" y="647163"/>
            <a:ext cx="10580914" cy="5535386"/>
          </a:xfrm>
          <a:prstGeom prst="rect">
            <a:avLst/>
          </a:prstGeom>
        </p:spPr>
      </p:pic>
      <p:sp>
        <p:nvSpPr>
          <p:cNvPr id="3" name="Sun 2"/>
          <p:cNvSpPr/>
          <p:nvPr/>
        </p:nvSpPr>
        <p:spPr>
          <a:xfrm>
            <a:off x="6864440" y="888642"/>
            <a:ext cx="4516574" cy="3451538"/>
          </a:xfrm>
          <a:prstGeom prst="sun">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00000"/>
                </a:solidFill>
              </a:rPr>
              <a:t>Thanks to</a:t>
            </a:r>
          </a:p>
          <a:p>
            <a:pPr algn="ctr"/>
            <a:r>
              <a:rPr lang="en-US" sz="3600" dirty="0" smtClean="0">
                <a:solidFill>
                  <a:srgbClr val="C00000"/>
                </a:solidFill>
              </a:rPr>
              <a:t> all</a:t>
            </a:r>
            <a:endParaRPr lang="en-US" sz="3600" dirty="0">
              <a:solidFill>
                <a:srgbClr val="C00000"/>
              </a:solidFill>
            </a:endParaRPr>
          </a:p>
        </p:txBody>
      </p:sp>
    </p:spTree>
    <p:extLst>
      <p:ext uri="{BB962C8B-B14F-4D97-AF65-F5344CB8AC3E}">
        <p14:creationId xmlns:p14="http://schemas.microsoft.com/office/powerpoint/2010/main" val="97844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itle 3"/>
          <p:cNvSpPr txBox="1">
            <a:spLocks/>
          </p:cNvSpPr>
          <p:nvPr/>
        </p:nvSpPr>
        <p:spPr>
          <a:xfrm>
            <a:off x="783571" y="804234"/>
            <a:ext cx="10515600" cy="1325563"/>
          </a:xfrm>
          <a:prstGeom prst="rect">
            <a:avLst/>
          </a:prstGeom>
          <a:solidFill>
            <a:srgbClr val="00B050"/>
          </a:solidFill>
          <a:ln w="57150" cap="flat" cmpd="sng" algn="ctr">
            <a:solidFill>
              <a:srgbClr val="C00000"/>
            </a:solidFill>
            <a:prstDash val="solid"/>
            <a:miter lim="800000"/>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5400" dirty="0" smtClean="0">
                <a:ln w="17780" cmpd="sng">
                  <a:solidFill>
                    <a:srgbClr val="FFFFFF"/>
                  </a:solidFill>
                  <a:prstDash val="solid"/>
                  <a:miter lim="800000"/>
                </a:ln>
                <a:solidFill>
                  <a:srgbClr val="FFFF00"/>
                </a:solidFill>
                <a:effectLst>
                  <a:outerShdw blurRad="50800" algn="tl" rotWithShape="0">
                    <a:srgbClr val="000000"/>
                  </a:outerShdw>
                </a:effectLst>
                <a:latin typeface="Times New Roman" panose="02020603050405020304" pitchFamily="18" charset="0"/>
                <a:cs typeface="Times New Roman" panose="02020603050405020304" pitchFamily="18" charset="0"/>
              </a:rPr>
              <a:t> </a:t>
            </a:r>
            <a:r>
              <a:rPr lang="en-US" sz="5400" dirty="0">
                <a:ln w="17780" cmpd="sng">
                  <a:solidFill>
                    <a:srgbClr val="FFFFFF"/>
                  </a:solidFill>
                  <a:prstDash val="solid"/>
                  <a:miter lim="800000"/>
                </a:ln>
                <a:solidFill>
                  <a:srgbClr val="FFFF00"/>
                </a:solidFill>
                <a:effectLst>
                  <a:outerShdw blurRad="50800" algn="tl" rotWithShape="0">
                    <a:srgbClr val="000000"/>
                  </a:outerShdw>
                </a:effectLst>
                <a:latin typeface="Times New Roman" panose="02020603050405020304" pitchFamily="18" charset="0"/>
                <a:cs typeface="Times New Roman" panose="02020603050405020304" pitchFamily="18" charset="0"/>
              </a:rPr>
              <a:t>I</a:t>
            </a:r>
            <a:r>
              <a:rPr lang="en-US" sz="5400" dirty="0" smtClean="0">
                <a:ln w="17780" cmpd="sng">
                  <a:solidFill>
                    <a:srgbClr val="FFFFFF"/>
                  </a:solidFill>
                  <a:prstDash val="solid"/>
                  <a:miter lim="800000"/>
                </a:ln>
                <a:solidFill>
                  <a:srgbClr val="FFFF00"/>
                </a:solidFill>
                <a:effectLst>
                  <a:outerShdw blurRad="50800" algn="tl" rotWithShape="0">
                    <a:srgbClr val="000000"/>
                  </a:outerShdw>
                </a:effectLst>
                <a:latin typeface="Times New Roman" panose="02020603050405020304" pitchFamily="18" charset="0"/>
                <a:cs typeface="Times New Roman" panose="02020603050405020304" pitchFamily="18" charset="0"/>
              </a:rPr>
              <a:t>nformation</a:t>
            </a:r>
            <a:endParaRPr lang="en-US" sz="5400" dirty="0">
              <a:ln w="17780" cmpd="sng">
                <a:solidFill>
                  <a:srgbClr val="FFFFFF"/>
                </a:solidFill>
                <a:prstDash val="solid"/>
                <a:miter lim="800000"/>
              </a:ln>
              <a:solidFill>
                <a:srgbClr val="FFFF00"/>
              </a:soli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sp>
        <p:nvSpPr>
          <p:cNvPr id="10" name="Round Diagonal Corner Rectangle 9"/>
          <p:cNvSpPr/>
          <p:nvPr/>
        </p:nvSpPr>
        <p:spPr>
          <a:xfrm>
            <a:off x="5253660" y="2584485"/>
            <a:ext cx="6045511" cy="3404381"/>
          </a:xfrm>
          <a:prstGeom prst="round2DiagRect">
            <a:avLst/>
          </a:prstGeom>
          <a:solidFill>
            <a:srgbClr val="00B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None/>
            </a:pPr>
            <a:r>
              <a:rPr lang="en-US" sz="3600" dirty="0" err="1" smtClean="0">
                <a:solidFill>
                  <a:srgbClr val="FFFF00"/>
                </a:solidFill>
                <a:latin typeface="Times New Roman" panose="02020603050405020304" pitchFamily="18" charset="0"/>
                <a:cs typeface="Times New Roman" panose="02020603050405020304" pitchFamily="18" charset="0"/>
              </a:rPr>
              <a:t>Sunayana</a:t>
            </a:r>
            <a:r>
              <a:rPr lang="en-US" sz="3600" dirty="0" smtClean="0">
                <a:solidFill>
                  <a:srgbClr val="FFFF00"/>
                </a:solidFill>
                <a:latin typeface="Times New Roman" panose="02020603050405020304" pitchFamily="18" charset="0"/>
                <a:cs typeface="Times New Roman" panose="02020603050405020304" pitchFamily="18" charset="0"/>
              </a:rPr>
              <a:t> Roy</a:t>
            </a:r>
          </a:p>
          <a:p>
            <a:pPr lvl="0" algn="ctr">
              <a:buNone/>
            </a:pPr>
            <a:r>
              <a:rPr lang="en-US" sz="3600" dirty="0" smtClean="0">
                <a:solidFill>
                  <a:srgbClr val="FFFF00"/>
                </a:solidFill>
                <a:latin typeface="Times New Roman" panose="02020603050405020304" pitchFamily="18" charset="0"/>
                <a:cs typeface="Times New Roman" panose="02020603050405020304" pitchFamily="18" charset="0"/>
              </a:rPr>
              <a:t>Secretary Bangladesh Scouts </a:t>
            </a:r>
            <a:r>
              <a:rPr lang="en-US" sz="3600" dirty="0" err="1" smtClean="0">
                <a:solidFill>
                  <a:srgbClr val="FFFF00"/>
                </a:solidFill>
                <a:latin typeface="Times New Roman" panose="02020603050405020304" pitchFamily="18" charset="0"/>
                <a:cs typeface="Times New Roman" panose="02020603050405020304" pitchFamily="18" charset="0"/>
              </a:rPr>
              <a:t>Kachua</a:t>
            </a: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Upozilla</a:t>
            </a:r>
            <a:r>
              <a:rPr lang="en-US" sz="3600" dirty="0" smtClean="0">
                <a:solidFill>
                  <a:srgbClr val="FFFF00"/>
                </a:solidFill>
                <a:latin typeface="Times New Roman" panose="02020603050405020304" pitchFamily="18" charset="0"/>
                <a:cs typeface="Times New Roman" panose="02020603050405020304" pitchFamily="18" charset="0"/>
              </a:rPr>
              <a:t>,</a:t>
            </a:r>
            <a:endParaRPr lang="en-US" sz="3600" dirty="0">
              <a:solidFill>
                <a:srgbClr val="FFFF00"/>
              </a:solidFill>
              <a:latin typeface="Times New Roman" panose="02020603050405020304" pitchFamily="18" charset="0"/>
              <a:cs typeface="Times New Roman" panose="02020603050405020304" pitchFamily="18" charset="0"/>
            </a:endParaRPr>
          </a:p>
          <a:p>
            <a:pPr lvl="0" algn="ctr">
              <a:buNone/>
            </a:pP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Bagerhat,Khula</a:t>
            </a:r>
            <a:r>
              <a:rPr lang="en-US" sz="3600" dirty="0" smtClean="0">
                <a:solidFill>
                  <a:srgbClr val="FFFF00"/>
                </a:solidFill>
                <a:latin typeface="Times New Roman" panose="02020603050405020304" pitchFamily="18" charset="0"/>
                <a:cs typeface="Times New Roman" panose="02020603050405020304" pitchFamily="18" charset="0"/>
              </a:rPr>
              <a:t>.</a:t>
            </a:r>
          </a:p>
          <a:p>
            <a:pPr lvl="0" algn="ctr">
              <a:buNone/>
            </a:pPr>
            <a:r>
              <a:rPr lang="en-US" sz="3600" dirty="0" smtClean="0">
                <a:solidFill>
                  <a:srgbClr val="FFFF00"/>
                </a:solidFill>
                <a:latin typeface="Times New Roman" panose="02020603050405020304" pitchFamily="18" charset="0"/>
                <a:cs typeface="Times New Roman" panose="02020603050405020304" pitchFamily="18" charset="0"/>
              </a:rPr>
              <a:t>somabgt@gmail.com</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5" name="Cloud 4"/>
          <p:cNvSpPr/>
          <p:nvPr/>
        </p:nvSpPr>
        <p:spPr>
          <a:xfrm>
            <a:off x="576776" y="2404915"/>
            <a:ext cx="4420852" cy="3620930"/>
          </a:xfrm>
          <a:prstGeom prst="cloud">
            <a:avLst/>
          </a:prstGeom>
          <a:solidFill>
            <a:srgbClr val="00B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a:off x="1361735" y="2753628"/>
            <a:ext cx="3106966" cy="2648386"/>
          </a:xfrm>
          <a:prstGeom prst="clou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95890" y="3177137"/>
            <a:ext cx="1438656" cy="1801368"/>
          </a:xfrm>
          <a:prstGeom prst="rect">
            <a:avLst/>
          </a:prstGeom>
          <a:ln>
            <a:noFill/>
          </a:ln>
          <a:effectLst>
            <a:softEdge rad="112500"/>
          </a:effectLst>
        </p:spPr>
      </p:pic>
      <p:grpSp>
        <p:nvGrpSpPr>
          <p:cNvPr id="11" name="Group 10"/>
          <p:cNvGrpSpPr/>
          <p:nvPr/>
        </p:nvGrpSpPr>
        <p:grpSpPr>
          <a:xfrm>
            <a:off x="0" y="-23666"/>
            <a:ext cx="12192000" cy="6951045"/>
            <a:chOff x="0" y="0"/>
            <a:chExt cx="12192000" cy="6951045"/>
          </a:xfrm>
          <a:solidFill>
            <a:srgbClr val="006600"/>
          </a:solidFill>
        </p:grpSpPr>
        <p:sp>
          <p:nvSpPr>
            <p:cNvPr id="12" name="Frame 11"/>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4040738" y="6581713"/>
              <a:ext cx="6065949" cy="369332"/>
            </a:xfrm>
            <a:prstGeom prst="rect">
              <a:avLst/>
            </a:prstGeom>
            <a:grpFill/>
          </p:spPr>
          <p:txBody>
            <a:bodyPr wrap="square" rtlCol="0">
              <a:spAutoFit/>
            </a:bodyPr>
            <a:lstStyle/>
            <a:p>
              <a:r>
                <a:rPr lang="en-US" dirty="0" smtClean="0">
                  <a:solidFill>
                    <a:srgbClr val="C00000"/>
                  </a:solidFill>
                </a:rPr>
                <a:t>Class 9, English For Today, Unit_3, Lesson_5</a:t>
              </a:r>
              <a:endParaRPr lang="en-US" dirty="0">
                <a:solidFill>
                  <a:srgbClr val="C00000"/>
                </a:solidFill>
              </a:endParaRPr>
            </a:p>
          </p:txBody>
        </p:sp>
      </p:grpSp>
    </p:spTree>
    <p:extLst>
      <p:ext uri="{BB962C8B-B14F-4D97-AF65-F5344CB8AC3E}">
        <p14:creationId xmlns:p14="http://schemas.microsoft.com/office/powerpoint/2010/main" val="1501023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xmlns="" xmlns:lc="http://schemas.openxmlformats.org/drawingml/2006/lockedCanvas" id="{999122C9-8B83-4443-9E9A-1E64798FEE8B}"/>
              </a:ext>
            </a:extLst>
          </p:cNvPr>
          <p:cNvSpPr txBox="1"/>
          <p:nvPr/>
        </p:nvSpPr>
        <p:spPr>
          <a:xfrm>
            <a:off x="1437893" y="1043190"/>
            <a:ext cx="5323515" cy="4524315"/>
          </a:xfrm>
          <a:prstGeom prst="rect">
            <a:avLst/>
          </a:prstGeom>
          <a:noFill/>
          <a:ln w="38100">
            <a:solidFill>
              <a:schemeClr val="tx1"/>
            </a:solidFill>
          </a:ln>
          <a:effectLst>
            <a:glow rad="139700">
              <a:schemeClr val="accent2">
                <a:satMod val="175000"/>
                <a:alpha val="40000"/>
              </a:schemeClr>
            </a:glo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dirty="0"/>
              <a:t>Class: Nine-Ten</a:t>
            </a:r>
          </a:p>
          <a:p>
            <a:pPr algn="ctr"/>
            <a:r>
              <a:rPr lang="en-US" sz="4800" dirty="0"/>
              <a:t>English </a:t>
            </a:r>
            <a:r>
              <a:rPr lang="en-US" sz="4800" dirty="0" smtClean="0"/>
              <a:t>For Today</a:t>
            </a:r>
          </a:p>
          <a:p>
            <a:pPr algn="ctr"/>
            <a:r>
              <a:rPr lang="en-US" sz="4800" dirty="0" smtClean="0"/>
              <a:t>Unit: 3 “Events and festivals”</a:t>
            </a:r>
          </a:p>
          <a:p>
            <a:pPr algn="ctr"/>
            <a:r>
              <a:rPr lang="en-US" sz="4800" dirty="0" smtClean="0"/>
              <a:t>Time: 50 mins. </a:t>
            </a:r>
          </a:p>
          <a:p>
            <a:pPr algn="ctr"/>
            <a:r>
              <a:rPr lang="en-US" sz="4800" dirty="0" smtClean="0"/>
              <a:t>29/8/2020</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440" y="1043190"/>
            <a:ext cx="3141630" cy="4373235"/>
          </a:xfrm>
          <a:prstGeom prst="rect">
            <a:avLst/>
          </a:prstGeom>
        </p:spPr>
      </p:pic>
      <p:grpSp>
        <p:nvGrpSpPr>
          <p:cNvPr id="4" name="Group 3"/>
          <p:cNvGrpSpPr/>
          <p:nvPr/>
        </p:nvGrpSpPr>
        <p:grpSpPr>
          <a:xfrm>
            <a:off x="0" y="-23666"/>
            <a:ext cx="12192000" cy="6951045"/>
            <a:chOff x="0" y="0"/>
            <a:chExt cx="12192000" cy="6951045"/>
          </a:xfrm>
          <a:solidFill>
            <a:srgbClr val="006600"/>
          </a:solidFill>
        </p:grpSpPr>
        <p:sp>
          <p:nvSpPr>
            <p:cNvPr id="5" name="Frame 4"/>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TextBox 5"/>
            <p:cNvSpPr txBox="1"/>
            <p:nvPr/>
          </p:nvSpPr>
          <p:spPr>
            <a:xfrm>
              <a:off x="4040738" y="6581713"/>
              <a:ext cx="6065949" cy="369332"/>
            </a:xfrm>
            <a:prstGeom prst="rect">
              <a:avLst/>
            </a:prstGeom>
            <a:grpFill/>
          </p:spPr>
          <p:txBody>
            <a:bodyPr wrap="square" rtlCol="0">
              <a:spAutoFit/>
            </a:bodyPr>
            <a:lstStyle/>
            <a:p>
              <a:r>
                <a:rPr lang="en-US" dirty="0" smtClean="0">
                  <a:solidFill>
                    <a:srgbClr val="C00000"/>
                  </a:solidFill>
                </a:rPr>
                <a:t>Class 9, English For Today, Unit_3, Lesson_5</a:t>
              </a:r>
              <a:endParaRPr lang="en-US" dirty="0">
                <a:solidFill>
                  <a:srgbClr val="C00000"/>
                </a:solidFill>
              </a:endParaRPr>
            </a:p>
          </p:txBody>
        </p:sp>
      </p:grpSp>
    </p:spTree>
    <p:extLst>
      <p:ext uri="{BB962C8B-B14F-4D97-AF65-F5344CB8AC3E}">
        <p14:creationId xmlns:p14="http://schemas.microsoft.com/office/powerpoint/2010/main" val="362936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xmlns="" xmlns:lc="http://schemas.openxmlformats.org/drawingml/2006/lockedCanvas" id="{D3AE2248-A3C0-414C-B95B-6B2CE99CD6A4}"/>
              </a:ext>
            </a:extLst>
          </p:cNvPr>
          <p:cNvSpPr txBox="1"/>
          <p:nvPr/>
        </p:nvSpPr>
        <p:spPr>
          <a:xfrm>
            <a:off x="948011" y="800970"/>
            <a:ext cx="4923691"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ln>
                  <a:solidFill>
                    <a:schemeClr val="tx1"/>
                  </a:solidFill>
                </a:ln>
              </a:rPr>
              <a:t>What do you see in this picture</a:t>
            </a:r>
          </a:p>
        </p:txBody>
      </p:sp>
      <p:pic>
        <p:nvPicPr>
          <p:cNvPr id="3" name="Picture 2">
            <a:extLst>
              <a:ext uri="{FF2B5EF4-FFF2-40B4-BE49-F238E27FC236}">
                <a16:creationId xmlns:a16="http://schemas.microsoft.com/office/drawing/2014/main" xmlns="" xmlns:lc="http://schemas.openxmlformats.org/drawingml/2006/lockedCanvas" id="{1AE02D81-893C-4C2B-A7A5-F2BA7500EAA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8338" y="1524000"/>
            <a:ext cx="4080911" cy="35957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6">
            <a:extLst>
              <a:ext uri="{FF2B5EF4-FFF2-40B4-BE49-F238E27FC236}">
                <a16:creationId xmlns:a16="http://schemas.microsoft.com/office/drawing/2014/main" xmlns="" xmlns:lc="http://schemas.openxmlformats.org/drawingml/2006/lockedCanvas" id="{866700F4-8752-4FA4-9A25-0EB00144F06C}"/>
              </a:ext>
            </a:extLst>
          </p:cNvPr>
          <p:cNvSpPr txBox="1"/>
          <p:nvPr/>
        </p:nvSpPr>
        <p:spPr>
          <a:xfrm rot="10800000" flipV="1">
            <a:off x="1138696" y="5519410"/>
            <a:ext cx="4733006"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dirty="0">
                <a:ln>
                  <a:solidFill>
                    <a:schemeClr val="tx1"/>
                  </a:solidFill>
                </a:ln>
              </a:rPr>
              <a:t>Excitement of independence</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5716" y="1355090"/>
            <a:ext cx="4452307" cy="4195220"/>
          </a:xfrm>
          <a:prstGeom prst="rect">
            <a:avLst/>
          </a:prstGeom>
        </p:spPr>
      </p:pic>
      <p:sp>
        <p:nvSpPr>
          <p:cNvPr id="6" name="TextBox 5">
            <a:extLst>
              <a:ext uri="{FF2B5EF4-FFF2-40B4-BE49-F238E27FC236}">
                <a16:creationId xmlns:a16="http://schemas.microsoft.com/office/drawing/2014/main" xmlns="" xmlns:lc="http://schemas.openxmlformats.org/drawingml/2006/lockedCanvas" id="{0299D74D-71E2-40E1-9C7D-ED2773F2F989}"/>
              </a:ext>
            </a:extLst>
          </p:cNvPr>
          <p:cNvSpPr txBox="1"/>
          <p:nvPr/>
        </p:nvSpPr>
        <p:spPr>
          <a:xfrm>
            <a:off x="6517386" y="800970"/>
            <a:ext cx="4923691"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ln>
                  <a:solidFill>
                    <a:schemeClr val="tx1"/>
                  </a:solidFill>
                </a:ln>
              </a:rPr>
              <a:t>What do you see in the picture</a:t>
            </a:r>
          </a:p>
        </p:txBody>
      </p:sp>
      <p:sp>
        <p:nvSpPr>
          <p:cNvPr id="7" name="TextBox 7">
            <a:extLst>
              <a:ext uri="{FF2B5EF4-FFF2-40B4-BE49-F238E27FC236}">
                <a16:creationId xmlns:a16="http://schemas.microsoft.com/office/drawing/2014/main" xmlns="" xmlns:lc="http://schemas.openxmlformats.org/drawingml/2006/lockedCanvas" id="{443857CE-4092-40FC-A302-74DDB00D7C12}"/>
              </a:ext>
            </a:extLst>
          </p:cNvPr>
          <p:cNvSpPr txBox="1"/>
          <p:nvPr/>
        </p:nvSpPr>
        <p:spPr>
          <a:xfrm>
            <a:off x="6555716" y="5519410"/>
            <a:ext cx="4885361" cy="523220"/>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ln>
                  <a:solidFill>
                    <a:schemeClr val="tx1"/>
                  </a:solidFill>
                </a:ln>
              </a:rPr>
              <a:t>Map of independent Bangladesh </a:t>
            </a:r>
          </a:p>
        </p:txBody>
      </p:sp>
      <p:grpSp>
        <p:nvGrpSpPr>
          <p:cNvPr id="8" name="Group 7"/>
          <p:cNvGrpSpPr/>
          <p:nvPr/>
        </p:nvGrpSpPr>
        <p:grpSpPr>
          <a:xfrm>
            <a:off x="0" y="-23666"/>
            <a:ext cx="12192000" cy="6951045"/>
            <a:chOff x="0" y="0"/>
            <a:chExt cx="12192000" cy="6951045"/>
          </a:xfrm>
          <a:solidFill>
            <a:srgbClr val="006600"/>
          </a:solidFill>
        </p:grpSpPr>
        <p:sp>
          <p:nvSpPr>
            <p:cNvPr id="9" name="Frame 8"/>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TextBox 9"/>
            <p:cNvSpPr txBox="1"/>
            <p:nvPr/>
          </p:nvSpPr>
          <p:spPr>
            <a:xfrm>
              <a:off x="4040738" y="6581713"/>
              <a:ext cx="6065949" cy="369332"/>
            </a:xfrm>
            <a:prstGeom prst="rect">
              <a:avLst/>
            </a:prstGeom>
            <a:grpFill/>
          </p:spPr>
          <p:txBody>
            <a:bodyPr wrap="square" rtlCol="0">
              <a:spAutoFit/>
            </a:bodyPr>
            <a:lstStyle/>
            <a:p>
              <a:r>
                <a:rPr lang="en-US" dirty="0" smtClean="0">
                  <a:solidFill>
                    <a:srgbClr val="C00000"/>
                  </a:solidFill>
                </a:rPr>
                <a:t>Class 9, English For Today, Unit_3, Lesson_5</a:t>
              </a:r>
              <a:endParaRPr lang="en-US" dirty="0">
                <a:solidFill>
                  <a:srgbClr val="C00000"/>
                </a:solidFill>
              </a:endParaRPr>
            </a:p>
          </p:txBody>
        </p:sp>
      </p:grpSp>
    </p:spTree>
    <p:extLst>
      <p:ext uri="{BB962C8B-B14F-4D97-AF65-F5344CB8AC3E}">
        <p14:creationId xmlns:p14="http://schemas.microsoft.com/office/powerpoint/2010/main" val="496798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49071"/>
            <a:ext cx="10972800" cy="5712526"/>
          </a:xfrm>
          <a:prstGeom prst="rect">
            <a:avLst/>
          </a:prstGeom>
        </p:spPr>
      </p:pic>
      <p:grpSp>
        <p:nvGrpSpPr>
          <p:cNvPr id="3" name="Group 2"/>
          <p:cNvGrpSpPr/>
          <p:nvPr/>
        </p:nvGrpSpPr>
        <p:grpSpPr>
          <a:xfrm>
            <a:off x="0" y="-23666"/>
            <a:ext cx="12192000" cy="6951045"/>
            <a:chOff x="0" y="0"/>
            <a:chExt cx="12192000" cy="6951045"/>
          </a:xfrm>
          <a:solidFill>
            <a:srgbClr val="006600"/>
          </a:solidFill>
        </p:grpSpPr>
        <p:sp>
          <p:nvSpPr>
            <p:cNvPr id="4" name="Frame 3"/>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TextBox 4"/>
            <p:cNvSpPr txBox="1"/>
            <p:nvPr/>
          </p:nvSpPr>
          <p:spPr>
            <a:xfrm>
              <a:off x="4040738" y="6581713"/>
              <a:ext cx="6065949" cy="369332"/>
            </a:xfrm>
            <a:prstGeom prst="rect">
              <a:avLst/>
            </a:prstGeom>
            <a:grpFill/>
          </p:spPr>
          <p:txBody>
            <a:bodyPr wrap="square" rtlCol="0">
              <a:spAutoFit/>
            </a:bodyPr>
            <a:lstStyle/>
            <a:p>
              <a:r>
                <a:rPr lang="en-US" dirty="0" smtClean="0">
                  <a:solidFill>
                    <a:srgbClr val="C00000"/>
                  </a:solidFill>
                </a:rPr>
                <a:t>Class 9, English For Today, Unit_3, Lesson_5</a:t>
              </a:r>
              <a:endParaRPr lang="en-US" dirty="0">
                <a:solidFill>
                  <a:srgbClr val="C00000"/>
                </a:solidFill>
              </a:endParaRPr>
            </a:p>
          </p:txBody>
        </p:sp>
      </p:grpSp>
    </p:spTree>
    <p:extLst>
      <p:ext uri="{BB962C8B-B14F-4D97-AF65-F5344CB8AC3E}">
        <p14:creationId xmlns:p14="http://schemas.microsoft.com/office/powerpoint/2010/main" val="31529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577EAEB-46EA-43EF-9278-2122761634FA}"/>
              </a:ext>
            </a:extLst>
          </p:cNvPr>
          <p:cNvSpPr txBox="1"/>
          <p:nvPr/>
        </p:nvSpPr>
        <p:spPr>
          <a:xfrm>
            <a:off x="3812497" y="677349"/>
            <a:ext cx="3746695" cy="646331"/>
          </a:xfrm>
          <a:prstGeom prst="rect">
            <a:avLst/>
          </a:prstGeom>
          <a:solidFill>
            <a:srgbClr val="00B050"/>
          </a:solidFill>
        </p:spPr>
        <p:txBody>
          <a:bodyPr wrap="square" rtlCol="0">
            <a:spAutoFit/>
          </a:bodyPr>
          <a:lstStyle/>
          <a:p>
            <a:r>
              <a:rPr lang="en-US" sz="3600" dirty="0">
                <a:solidFill>
                  <a:srgbClr val="FF0000"/>
                </a:solidFill>
              </a:rPr>
              <a:t>Let’s watch a video</a:t>
            </a:r>
          </a:p>
        </p:txBody>
      </p:sp>
      <p:sp>
        <p:nvSpPr>
          <p:cNvPr id="5" name="TextBox 4">
            <a:extLst>
              <a:ext uri="{FF2B5EF4-FFF2-40B4-BE49-F238E27FC236}">
                <a16:creationId xmlns="" xmlns:a16="http://schemas.microsoft.com/office/drawing/2014/main" id="{C7216C2E-EB2D-4AEE-ABF2-1403C9F7B5E0}"/>
              </a:ext>
            </a:extLst>
          </p:cNvPr>
          <p:cNvSpPr txBox="1"/>
          <p:nvPr/>
        </p:nvSpPr>
        <p:spPr>
          <a:xfrm>
            <a:off x="2916141" y="4774371"/>
            <a:ext cx="6094509" cy="646331"/>
          </a:xfrm>
          <a:prstGeom prst="rect">
            <a:avLst/>
          </a:prstGeom>
          <a:solidFill>
            <a:srgbClr val="00B050"/>
          </a:solidFill>
        </p:spPr>
        <p:txBody>
          <a:bodyPr wrap="square" rtlCol="0">
            <a:spAutoFit/>
          </a:bodyPr>
          <a:lstStyle/>
          <a:p>
            <a:r>
              <a:rPr lang="en-US" sz="3600" dirty="0">
                <a:solidFill>
                  <a:srgbClr val="FF0000"/>
                </a:solidFill>
              </a:rPr>
              <a:t>What do you enjoy at this </a:t>
            </a:r>
            <a:r>
              <a:rPr lang="en-US" sz="3600" dirty="0" smtClean="0">
                <a:solidFill>
                  <a:srgbClr val="FF0000"/>
                </a:solidFill>
              </a:rPr>
              <a:t>video?</a:t>
            </a:r>
            <a:endParaRPr lang="en-US" sz="3600" dirty="0">
              <a:solidFill>
                <a:srgbClr val="FF0000"/>
              </a:solidFill>
            </a:endParaRPr>
          </a:p>
        </p:txBody>
      </p:sp>
      <p:sp>
        <p:nvSpPr>
          <p:cNvPr id="6" name="TextBox 5">
            <a:extLst>
              <a:ext uri="{FF2B5EF4-FFF2-40B4-BE49-F238E27FC236}">
                <a16:creationId xmlns="" xmlns:a16="http://schemas.microsoft.com/office/drawing/2014/main" id="{5DD50E88-D18E-4F4C-8653-A1614535398D}"/>
              </a:ext>
            </a:extLst>
          </p:cNvPr>
          <p:cNvSpPr txBox="1"/>
          <p:nvPr/>
        </p:nvSpPr>
        <p:spPr>
          <a:xfrm>
            <a:off x="3049491" y="5542907"/>
            <a:ext cx="5512905" cy="646331"/>
          </a:xfrm>
          <a:prstGeom prst="rect">
            <a:avLst/>
          </a:prstGeom>
          <a:solidFill>
            <a:srgbClr val="00B050"/>
          </a:solidFill>
        </p:spPr>
        <p:txBody>
          <a:bodyPr wrap="square" rtlCol="0">
            <a:spAutoFit/>
          </a:bodyPr>
          <a:lstStyle/>
          <a:p>
            <a:r>
              <a:rPr lang="en-US" sz="3600" dirty="0">
                <a:solidFill>
                  <a:srgbClr val="FF0000"/>
                </a:solidFill>
              </a:rPr>
              <a:t>A song of our independence </a:t>
            </a:r>
          </a:p>
        </p:txBody>
      </p:sp>
      <p:pic>
        <p:nvPicPr>
          <p:cNvPr id="2" name="InShot_20200908_17104564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96541" y="1323680"/>
            <a:ext cx="4378609" cy="3389589"/>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grpSp>
        <p:nvGrpSpPr>
          <p:cNvPr id="11" name="Group 10"/>
          <p:cNvGrpSpPr/>
          <p:nvPr/>
        </p:nvGrpSpPr>
        <p:grpSpPr>
          <a:xfrm>
            <a:off x="0" y="-23666"/>
            <a:ext cx="12192000" cy="6951045"/>
            <a:chOff x="0" y="0"/>
            <a:chExt cx="12192000" cy="6951045"/>
          </a:xfrm>
          <a:solidFill>
            <a:srgbClr val="006600"/>
          </a:solidFill>
        </p:grpSpPr>
        <p:sp>
          <p:nvSpPr>
            <p:cNvPr id="12" name="Frame 11"/>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TextBox 12"/>
            <p:cNvSpPr txBox="1"/>
            <p:nvPr/>
          </p:nvSpPr>
          <p:spPr>
            <a:xfrm>
              <a:off x="4040738" y="6581713"/>
              <a:ext cx="6065949" cy="369332"/>
            </a:xfrm>
            <a:prstGeom prst="rect">
              <a:avLst/>
            </a:prstGeom>
            <a:grpFill/>
          </p:spPr>
          <p:txBody>
            <a:bodyPr wrap="square" rtlCol="0">
              <a:spAutoFit/>
            </a:bodyPr>
            <a:lstStyle/>
            <a:p>
              <a:r>
                <a:rPr lang="en-US" dirty="0" smtClean="0">
                  <a:solidFill>
                    <a:srgbClr val="C00000"/>
                  </a:solidFill>
                </a:rPr>
                <a:t>Class 9, English For Today, Unit_3, Lesson_5</a:t>
              </a:r>
              <a:endParaRPr lang="en-US" dirty="0">
                <a:solidFill>
                  <a:srgbClr val="C00000"/>
                </a:solidFill>
              </a:endParaRPr>
            </a:p>
          </p:txBody>
        </p:sp>
      </p:grpSp>
    </p:spTree>
    <p:extLst>
      <p:ext uri="{BB962C8B-B14F-4D97-AF65-F5344CB8AC3E}">
        <p14:creationId xmlns:p14="http://schemas.microsoft.com/office/powerpoint/2010/main" val="33988144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childTnLst>
              </p:cTn>
              <p:nextCondLst>
                <p:cond evt="onClick" delay="0">
                  <p:tgtEl>
                    <p:spTgt spid="2"/>
                  </p:tgtEl>
                </p:cond>
              </p:nextCondLst>
            </p:seq>
            <p:video>
              <p:cMediaNode vol="80000">
                <p:cTn id="20" fill="hold" display="0">
                  <p:stCondLst>
                    <p:cond delay="indefinite"/>
                  </p:stCondLst>
                </p:cTn>
                <p:tgtEl>
                  <p:spTgt spid="2"/>
                </p:tgtEl>
              </p:cMediaNode>
            </p:video>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50" y="794047"/>
            <a:ext cx="10786850" cy="5428397"/>
          </a:xfrm>
          <a:prstGeom prst="rect">
            <a:avLst/>
          </a:prstGeom>
        </p:spPr>
      </p:pic>
      <p:sp>
        <p:nvSpPr>
          <p:cNvPr id="3" name="Flowchart: Magnetic Disk 2">
            <a:extLst>
              <a:ext uri="{FF2B5EF4-FFF2-40B4-BE49-F238E27FC236}">
                <a16:creationId xmlns="" xmlns:a16="http://schemas.microsoft.com/office/drawing/2014/main" id="{75A7F6FC-E621-483F-96E5-F32648958218}"/>
              </a:ext>
            </a:extLst>
          </p:cNvPr>
          <p:cNvSpPr/>
          <p:nvPr/>
        </p:nvSpPr>
        <p:spPr>
          <a:xfrm>
            <a:off x="942825" y="808928"/>
            <a:ext cx="3462176" cy="1521887"/>
          </a:xfrm>
          <a:prstGeom prst="flowChartMagneticDisk">
            <a:avLst/>
          </a:prstGeom>
          <a:solidFill>
            <a:srgbClr val="006600"/>
          </a:solidFill>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800" dirty="0"/>
          </a:p>
          <a:p>
            <a:pPr algn="ctr"/>
            <a:endParaRPr lang="en-US" sz="4800" dirty="0"/>
          </a:p>
          <a:p>
            <a:pPr algn="ctr"/>
            <a:endParaRPr lang="en-US" sz="4800" dirty="0"/>
          </a:p>
        </p:txBody>
      </p:sp>
      <p:sp>
        <p:nvSpPr>
          <p:cNvPr id="5" name="TextBox 4"/>
          <p:cNvSpPr txBox="1"/>
          <p:nvPr/>
        </p:nvSpPr>
        <p:spPr>
          <a:xfrm>
            <a:off x="986050" y="1154372"/>
            <a:ext cx="3375725"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Our topic </a:t>
            </a:r>
            <a:r>
              <a:rPr lang="en-US" sz="4800" dirty="0" smtClean="0">
                <a:solidFill>
                  <a:srgbClr val="FF0000"/>
                </a:solidFill>
                <a:latin typeface="Times New Roman" panose="02020603050405020304" pitchFamily="18" charset="0"/>
                <a:cs typeface="Times New Roman" panose="02020603050405020304" pitchFamily="18" charset="0"/>
              </a:rPr>
              <a:t>is</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F5A04991-AEC9-42AF-ADD0-D8FFC0B9CD79}"/>
              </a:ext>
            </a:extLst>
          </p:cNvPr>
          <p:cNvSpPr txBox="1"/>
          <p:nvPr/>
        </p:nvSpPr>
        <p:spPr>
          <a:xfrm>
            <a:off x="885577" y="2353093"/>
            <a:ext cx="3724524" cy="646331"/>
          </a:xfrm>
          <a:prstGeom prst="rect">
            <a:avLst/>
          </a:prstGeom>
          <a:noFill/>
          <a:ln w="28575">
            <a:solidFill>
              <a:schemeClr val="tx1"/>
            </a:solidFill>
          </a:ln>
        </p:spPr>
        <p:txBody>
          <a:bodyPr wrap="square" rtlCol="0">
            <a:spAutoFit/>
          </a:bodyPr>
          <a:lstStyle/>
          <a:p>
            <a:r>
              <a:rPr lang="en-US" sz="3600" dirty="0">
                <a:solidFill>
                  <a:srgbClr val="FF0000"/>
                </a:solidFill>
              </a:rPr>
              <a:t>Independence Day</a:t>
            </a:r>
          </a:p>
        </p:txBody>
      </p:sp>
      <p:sp>
        <p:nvSpPr>
          <p:cNvPr id="7" name="TextBox 6">
            <a:extLst>
              <a:ext uri="{FF2B5EF4-FFF2-40B4-BE49-F238E27FC236}">
                <a16:creationId xmlns="" xmlns:a16="http://schemas.microsoft.com/office/drawing/2014/main" id="{589E4EF4-F259-4603-85CA-68BC23CDF806}"/>
              </a:ext>
            </a:extLst>
          </p:cNvPr>
          <p:cNvSpPr txBox="1"/>
          <p:nvPr/>
        </p:nvSpPr>
        <p:spPr>
          <a:xfrm>
            <a:off x="8015949" y="846595"/>
            <a:ext cx="3162300" cy="1446550"/>
          </a:xfrm>
          <a:prstGeom prst="rect">
            <a:avLst/>
          </a:prstGeom>
          <a:solidFill>
            <a:srgbClr val="00B050"/>
          </a:solidFill>
          <a:ln w="28575">
            <a:solidFill>
              <a:schemeClr val="tx1"/>
            </a:solidFill>
          </a:ln>
          <a:effectLst>
            <a:glow rad="139700">
              <a:schemeClr val="accent3">
                <a:satMod val="175000"/>
                <a:alpha val="40000"/>
              </a:schemeClr>
            </a:glow>
          </a:effectLst>
        </p:spPr>
        <p:txBody>
          <a:bodyPr wrap="square" rtlCol="0">
            <a:spAutoFit/>
          </a:bodyPr>
          <a:lstStyle/>
          <a:p>
            <a:pPr algn="ctr"/>
            <a:r>
              <a:rPr lang="en-US" sz="4400" dirty="0">
                <a:solidFill>
                  <a:srgbClr val="FF0000"/>
                </a:solidFill>
              </a:rPr>
              <a:t>Unit: 3</a:t>
            </a:r>
          </a:p>
          <a:p>
            <a:pPr algn="ctr"/>
            <a:r>
              <a:rPr lang="en-US" sz="4400" dirty="0">
                <a:solidFill>
                  <a:srgbClr val="FF0000"/>
                </a:solidFill>
              </a:rPr>
              <a:t>Lesson: 5</a:t>
            </a:r>
          </a:p>
        </p:txBody>
      </p:sp>
      <p:grpSp>
        <p:nvGrpSpPr>
          <p:cNvPr id="8" name="Group 7"/>
          <p:cNvGrpSpPr/>
          <p:nvPr/>
        </p:nvGrpSpPr>
        <p:grpSpPr>
          <a:xfrm>
            <a:off x="0" y="-23666"/>
            <a:ext cx="12192000" cy="6951045"/>
            <a:chOff x="0" y="0"/>
            <a:chExt cx="12192000" cy="6951045"/>
          </a:xfrm>
          <a:solidFill>
            <a:srgbClr val="006600"/>
          </a:solidFill>
        </p:grpSpPr>
        <p:sp>
          <p:nvSpPr>
            <p:cNvPr id="9" name="Frame 8"/>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TextBox 9"/>
            <p:cNvSpPr txBox="1"/>
            <p:nvPr/>
          </p:nvSpPr>
          <p:spPr>
            <a:xfrm>
              <a:off x="4040738" y="6581713"/>
              <a:ext cx="6065949" cy="369332"/>
            </a:xfrm>
            <a:prstGeom prst="rect">
              <a:avLst/>
            </a:prstGeom>
            <a:grpFill/>
          </p:spPr>
          <p:txBody>
            <a:bodyPr wrap="square" rtlCol="0">
              <a:spAutoFit/>
            </a:bodyPr>
            <a:lstStyle/>
            <a:p>
              <a:r>
                <a:rPr lang="en-US" dirty="0" smtClean="0">
                  <a:solidFill>
                    <a:srgbClr val="C00000"/>
                  </a:solidFill>
                </a:rPr>
                <a:t>Class 9, English For Today, Unit_3, Lesson_5</a:t>
              </a:r>
              <a:endParaRPr lang="en-US" dirty="0">
                <a:solidFill>
                  <a:srgbClr val="C00000"/>
                </a:solidFil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8775" y="4179995"/>
            <a:ext cx="2143125" cy="2143125"/>
          </a:xfrm>
          <a:prstGeom prst="rect">
            <a:avLst/>
          </a:prstGeom>
        </p:spPr>
      </p:pic>
    </p:spTree>
    <p:extLst>
      <p:ext uri="{BB962C8B-B14F-4D97-AF65-F5344CB8AC3E}">
        <p14:creationId xmlns:p14="http://schemas.microsoft.com/office/powerpoint/2010/main" val="329998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26"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66750" y="674688"/>
            <a:ext cx="10915650" cy="811212"/>
          </a:xfrm>
          <a:prstGeom prst="rect">
            <a:avLst/>
          </a:prstGeom>
          <a:solidFill>
            <a:srgbClr val="00B050"/>
          </a:solidFill>
        </p:spPr>
        <p:style>
          <a:lnRef idx="1">
            <a:schemeClr val="accent5"/>
          </a:lnRef>
          <a:fillRef idx="3">
            <a:schemeClr val="accent5"/>
          </a:fillRef>
          <a:effectRef idx="2">
            <a:schemeClr val="accent5"/>
          </a:effectRef>
          <a:fontRef idx="minor">
            <a:schemeClr val="lt1"/>
          </a:fontRef>
        </p:style>
        <p:txBody>
          <a:bodyPr/>
          <a:lstStyle>
            <a:lvl1pPr algn="ctr" defTabSz="457200" rtl="0" eaLnBrk="1" latinLnBrk="0" hangingPunct="1">
              <a:spcBef>
                <a:spcPct val="0"/>
              </a:spcBef>
              <a:buNone/>
              <a:defRPr sz="4400" kern="1200" cap="none">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mtClean="0">
                <a:solidFill>
                  <a:srgbClr val="FF0000"/>
                </a:solidFill>
              </a:rPr>
              <a:t>Aims and Objectives</a:t>
            </a:r>
            <a:endParaRPr lang="en-US" dirty="0">
              <a:solidFill>
                <a:srgbClr val="FF0000"/>
              </a:solidFill>
            </a:endParaRPr>
          </a:p>
        </p:txBody>
      </p:sp>
      <p:sp>
        <p:nvSpPr>
          <p:cNvPr id="3" name="Content Placeholder 2"/>
          <p:cNvSpPr>
            <a:spLocks noGrp="1"/>
          </p:cNvSpPr>
          <p:nvPr/>
        </p:nvSpPr>
        <p:spPr>
          <a:xfrm>
            <a:off x="847725" y="1908969"/>
            <a:ext cx="10553700" cy="4129881"/>
          </a:xfrm>
          <a:prstGeom prst="rect">
            <a:avLst/>
          </a:prstGeom>
          <a:solidFill>
            <a:srgbClr val="00B050"/>
          </a:solidFill>
          <a:ln>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FF0000"/>
                </a:solidFill>
              </a:rPr>
              <a:t>After </a:t>
            </a:r>
            <a:r>
              <a:rPr lang="en-US" b="1" dirty="0" err="1" smtClean="0">
                <a:solidFill>
                  <a:srgbClr val="FF0000"/>
                </a:solidFill>
              </a:rPr>
              <a:t>Ss</a:t>
            </a:r>
            <a:r>
              <a:rPr lang="en-US" b="1" dirty="0" smtClean="0">
                <a:solidFill>
                  <a:srgbClr val="FF0000"/>
                </a:solidFill>
              </a:rPr>
              <a:t>, have studied this lesson they will be able to……</a:t>
            </a:r>
          </a:p>
          <a:p>
            <a:r>
              <a:rPr lang="en-US" b="1" dirty="0" smtClean="0">
                <a:solidFill>
                  <a:srgbClr val="FF0000"/>
                </a:solidFill>
              </a:rPr>
              <a:t>Talk about event and festivals .</a:t>
            </a:r>
          </a:p>
          <a:p>
            <a:r>
              <a:rPr lang="en-US" b="1" dirty="0" smtClean="0">
                <a:solidFill>
                  <a:srgbClr val="FF0000"/>
                </a:solidFill>
              </a:rPr>
              <a:t>Ask and answer questions and give opinions in a logical sequence.</a:t>
            </a:r>
          </a:p>
          <a:p>
            <a:r>
              <a:rPr lang="en-US" b="1" dirty="0" smtClean="0">
                <a:solidFill>
                  <a:srgbClr val="FF0000"/>
                </a:solidFill>
              </a:rPr>
              <a:t>Infer meaning from the context .</a:t>
            </a:r>
          </a:p>
          <a:p>
            <a:r>
              <a:rPr lang="en-US" b="1" dirty="0" smtClean="0">
                <a:solidFill>
                  <a:srgbClr val="FF0000"/>
                </a:solidFill>
              </a:rPr>
              <a:t>Describe the grammar point.</a:t>
            </a:r>
            <a:endParaRPr lang="en-US" b="1" dirty="0">
              <a:solidFill>
                <a:srgbClr val="FF0000"/>
              </a:solidFill>
            </a:endParaRPr>
          </a:p>
        </p:txBody>
      </p:sp>
      <p:grpSp>
        <p:nvGrpSpPr>
          <p:cNvPr id="4" name="Group 3"/>
          <p:cNvGrpSpPr/>
          <p:nvPr/>
        </p:nvGrpSpPr>
        <p:grpSpPr>
          <a:xfrm>
            <a:off x="0" y="0"/>
            <a:ext cx="12192000" cy="6951045"/>
            <a:chOff x="0" y="0"/>
            <a:chExt cx="12192000" cy="6951045"/>
          </a:xfrm>
          <a:solidFill>
            <a:srgbClr val="006600"/>
          </a:solidFill>
        </p:grpSpPr>
        <p:sp>
          <p:nvSpPr>
            <p:cNvPr id="5" name="Frame 4"/>
            <p:cNvSpPr/>
            <p:nvPr/>
          </p:nvSpPr>
          <p:spPr>
            <a:xfrm>
              <a:off x="0" y="0"/>
              <a:ext cx="12192000" cy="6858000"/>
            </a:xfrm>
            <a:prstGeom prst="frame">
              <a:avLst>
                <a:gd name="adj1" fmla="val 329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TextBox 5"/>
            <p:cNvSpPr txBox="1"/>
            <p:nvPr/>
          </p:nvSpPr>
          <p:spPr>
            <a:xfrm>
              <a:off x="4040738" y="6581713"/>
              <a:ext cx="6065949" cy="369332"/>
            </a:xfrm>
            <a:prstGeom prst="rect">
              <a:avLst/>
            </a:prstGeom>
            <a:grpFill/>
          </p:spPr>
          <p:txBody>
            <a:bodyPr wrap="square" rtlCol="0">
              <a:spAutoFit/>
            </a:bodyPr>
            <a:lstStyle/>
            <a:p>
              <a:r>
                <a:rPr lang="en-US" dirty="0" smtClean="0">
                  <a:solidFill>
                    <a:srgbClr val="C00000"/>
                  </a:solidFill>
                </a:rPr>
                <a:t>Class 9, English For Today, Unit_3, Lesson_5</a:t>
              </a:r>
              <a:endParaRPr lang="en-US" dirty="0">
                <a:solidFill>
                  <a:srgbClr val="C00000"/>
                </a:solidFill>
              </a:endParaRPr>
            </a:p>
          </p:txBody>
        </p:sp>
      </p:grpSp>
    </p:spTree>
    <p:extLst>
      <p:ext uri="{BB962C8B-B14F-4D97-AF65-F5344CB8AC3E}">
        <p14:creationId xmlns:p14="http://schemas.microsoft.com/office/powerpoint/2010/main" val="187501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2445</TotalTime>
  <Words>1233</Words>
  <Application>Microsoft Office PowerPoint</Application>
  <PresentationFormat>Widescreen</PresentationFormat>
  <Paragraphs>196</Paragraphs>
  <Slides>24</Slides>
  <Notes>1</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Agency FB</vt:lpstr>
      <vt:lpstr>Arial</vt:lpstr>
      <vt:lpstr>Calibri</vt:lpstr>
      <vt:lpstr>Calibri Light</vt:lpstr>
      <vt:lpstr>Garamond</vt:lpstr>
      <vt:lpstr>NikoshBAN</vt:lpstr>
      <vt:lpstr>Times New Roman</vt:lpstr>
      <vt:lpstr>Custom Design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ARONNO ROY</dc:creator>
  <cp:lastModifiedBy>ARONNO ROY</cp:lastModifiedBy>
  <cp:revision>760</cp:revision>
  <dcterms:created xsi:type="dcterms:W3CDTF">2020-08-20T07:49:55Z</dcterms:created>
  <dcterms:modified xsi:type="dcterms:W3CDTF">2020-10-09T11:43:31Z</dcterms:modified>
</cp:coreProperties>
</file>