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69" r:id="rId2"/>
    <p:sldId id="270" r:id="rId3"/>
    <p:sldId id="274" r:id="rId4"/>
    <p:sldId id="271" r:id="rId5"/>
    <p:sldId id="272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1A632-F829-4E84-8821-26AE22267C4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3E9BE-D223-4EAF-A14E-4A7DABF55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2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designed this template so that each member of the project team has a set of slides with its own theme. Members, here’s how you add a new slide to just your set: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where you want to add the slide: Select an existing one in the Thumbnails pane, click the New Slide button, then choose a layout. The new slide gets the same theme as the other slides in your set. </a:t>
            </a:r>
          </a:p>
          <a:p>
            <a:endParaRPr lang="en-US" dirty="0" smtClean="0"/>
          </a:p>
          <a:p>
            <a:r>
              <a:rPr lang="en-US" dirty="0" smtClean="0"/>
              <a:t>Careful! Don’t annoy your fellow presenters by accidentally changing their themes. That can happen if you choose a different theme from the Design tab, which changes all of the slides in the presentation to that look.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8322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94" y="1136469"/>
            <a:ext cx="8144134" cy="3412437"/>
          </a:xfrm>
        </p:spPr>
        <p:txBody>
          <a:bodyPr/>
          <a:lstStyle/>
          <a:p>
            <a:pPr algn="ctr"/>
            <a:r>
              <a:rPr lang="en-US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মাল্টিমিডিয়া</a:t>
            </a:r>
            <a:r>
              <a:rPr lang="en-US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ক্লাসে</a:t>
            </a:r>
            <a:r>
              <a:rPr lang="en-US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br>
              <a:rPr lang="en-US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</a:br>
            <a:r>
              <a:rPr lang="en-US" sz="60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সবাইকে</a:t>
            </a:r>
            <a:r>
              <a:rPr lang="en-US" sz="6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স্বাগতম</a:t>
            </a:r>
            <a:endParaRPr lang="en-US" sz="6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2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73778" y="2092474"/>
                <a:ext cx="9716035" cy="3963355"/>
              </a:xfrm>
              <a:solidFill>
                <a:schemeClr val="bg1"/>
              </a:solidFill>
              <a:ln w="57150">
                <a:solidFill>
                  <a:srgbClr val="7030A0"/>
                </a:solidFill>
              </a:ln>
            </p:spPr>
            <p:txBody>
              <a:bodyPr>
                <a:noAutofit/>
              </a:bodyPr>
              <a:lstStyle/>
              <a:p>
                <a:pPr algn="l"/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চুল্লির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মধ্যভাগে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900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C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1000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C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তাপমাত্রায়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𝐶𝑎𝐶𝑂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বিযোজিত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হয়ে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CaO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খনিজমল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ক্যালসিয়াম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অক্সাইড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(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CaO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সিলিকা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𝑆𝑖𝑂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বিক্রিয়া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ধাতুমল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ক্যালসিয়াম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সিলিকেট</a:t>
                </a:r>
                <a:r>
                  <a:rPr lang="en-US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𝐶𝑎𝑆𝑖𝑂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 </a:t>
                </a:r>
                <a:endParaRPr lang="en-US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3778" y="2092474"/>
                <a:ext cx="9716035" cy="3963355"/>
              </a:xfrm>
              <a:blipFill>
                <a:blip r:embed="rId2"/>
                <a:stretch>
                  <a:fillRect l="-1622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6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498501" y="2234325"/>
                <a:ext cx="6207618" cy="1303867"/>
              </a:xfrm>
              <a:solidFill>
                <a:schemeClr val="tx2">
                  <a:lumMod val="60000"/>
                  <a:lumOff val="40000"/>
                </a:schemeClr>
              </a:solid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 dirty="0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CaC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n w="0"/>
                        <a:solidFill>
                          <a:srgbClr val="002060"/>
                        </a:solidFill>
                        <a:effectLst>
                          <a:reflection blurRad="6350" stA="53000" endA="300" endPos="35500" dir="5400000" sy="-90000" algn="bl" rotWithShape="0"/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→</m:t>
                    </m:r>
                  </m:oMath>
                </a14:m>
                <a:r>
                  <a:rPr lang="en-US" dirty="0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CaO</a:t>
                </a:r>
                <a:r>
                  <a:rPr lang="en-US" dirty="0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98501" y="2234325"/>
                <a:ext cx="6207618" cy="1303867"/>
              </a:xfrm>
              <a:blipFill>
                <a:blip r:embed="rId2"/>
                <a:stretch>
                  <a:fillRect l="-2629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98501" y="3745652"/>
                <a:ext cx="6207618" cy="765817"/>
              </a:xfrm>
              <a:solidFill>
                <a:srgbClr val="00FF00"/>
              </a:solidFill>
              <a:ln w="57150">
                <a:solidFill>
                  <a:srgbClr val="002060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CaO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𝑆𝑖𝑂</m:t>
                        </m:r>
                      </m:e>
                      <m:sub>
                        <m:r>
                          <a:rPr lang="en-US" sz="4400" b="1" i="1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→</m:t>
                    </m:r>
                  </m:oMath>
                </a14:m>
                <a:r>
                  <a:rPr lang="en-US" sz="4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dirty="0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𝐶𝑎𝑆𝑖𝑂</m:t>
                        </m:r>
                      </m:e>
                      <m:sub>
                        <m:r>
                          <a:rPr lang="en-US" sz="4400" b="1" i="1" dirty="0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en-US" sz="4400" b="1" i="1" dirty="0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4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8501" y="3745652"/>
                <a:ext cx="6207618" cy="765817"/>
              </a:xfr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6220" y="982132"/>
                <a:ext cx="10032642" cy="1303867"/>
              </a:xfr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en-US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চুল্লির </a:t>
                </a:r>
                <a:r>
                  <a:rPr lang="en-US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নিচের</a:t>
                </a:r>
                <a:r>
                  <a:rPr lang="en-US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অংশে</a:t>
                </a:r>
                <a:r>
                  <a:rPr lang="en-US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1300</m:t>
                        </m:r>
                      </m:e>
                      <m:sup>
                        <m:r>
                          <a:rPr lang="en-US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C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1400</m:t>
                        </m:r>
                      </m:e>
                      <m:sup>
                        <m:r>
                          <a:rPr lang="en-US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C </a:t>
                </a:r>
                <a:r>
                  <a:rPr lang="en-US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তাপমাত্রায়</a:t>
                </a:r>
                <a:r>
                  <a:rPr lang="en-US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-  </a:t>
                </a: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6220" y="982132"/>
                <a:ext cx="10032642" cy="1303867"/>
              </a:xfr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627290" y="2579107"/>
                <a:ext cx="6426558" cy="13038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rgbClr val="7030A0"/>
                </a:solidFill>
                <a:prstDash val="sysDash"/>
              </a:ln>
              <a:effectLst/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 cap="none">
                    <a:ln w="3175" cmpd="sng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+ 5 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2P + 5 CO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290" y="2579107"/>
                <a:ext cx="6426558" cy="1303867"/>
              </a:xfrm>
              <a:prstGeom prst="rect">
                <a:avLst/>
              </a:prstGeom>
              <a:blipFill>
                <a:blip r:embed="rId4"/>
                <a:stretch>
                  <a:fillRect r="-4233" b="-448"/>
                </a:stretch>
              </a:blipFill>
              <a:ln w="57150">
                <a:solidFill>
                  <a:srgbClr val="7030A0"/>
                </a:solidFill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99257" y="4553162"/>
                <a:ext cx="7225048" cy="791575"/>
              </a:xfrm>
              <a:solidFill>
                <a:srgbClr val="FFFF00"/>
              </a:solidFill>
              <a:ln w="57150">
                <a:solidFill>
                  <a:srgbClr val="92D05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𝑀𝑛</m:t>
                        </m:r>
                      </m:e>
                      <m:sub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+ 3C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→</m:t>
                    </m:r>
                  </m:oMath>
                </a14:m>
                <a:r>
                  <a:rPr lang="en-US" sz="4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2Mn + 3CO </a:t>
                </a:r>
                <a:endPara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9257" y="4553162"/>
                <a:ext cx="7225048" cy="791575"/>
              </a:xfr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7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9720" y="1339401"/>
                <a:ext cx="6761408" cy="76944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571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𝑆𝑖𝑂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400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+ 2C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pattFill prst="dkUpDiag">
                          <a:fgClr>
                            <a:schemeClr val="tx2"/>
                          </a:fgClr>
                          <a:bgClr>
                            <a:schemeClr val="tx2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→</m:t>
                    </m:r>
                  </m:oMath>
                </a14:m>
                <a:r>
                  <a:rPr lang="en-US" sz="4400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Si + 2CO </a:t>
                </a:r>
                <a:endPara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720" y="1339401"/>
                <a:ext cx="6761408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69720" y="3374266"/>
                <a:ext cx="6954585" cy="769441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𝑀𝑛𝑂</m:t>
                        </m:r>
                      </m:e>
                      <m:sub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+ 2C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→</m:t>
                    </m:r>
                  </m:oMath>
                </a14:m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Mn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+ 2CO </a:t>
                </a:r>
                <a:endPara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720" y="3374266"/>
                <a:ext cx="695458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5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249308"/>
                <a:ext cx="9601196" cy="2074498"/>
              </a:xfrm>
              <a:solidFill>
                <a:schemeClr val="accent1"/>
              </a:solidFill>
              <a:ln w="57150">
                <a:solidFill>
                  <a:srgbClr val="FF0000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চুল্লির </a:t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নিচের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অংশে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1300</m:t>
                        </m:r>
                      </m:e>
                      <m:sup>
                        <m: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C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1400</m:t>
                        </m:r>
                      </m:e>
                      <m:sup>
                        <m: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C </a:t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তাপমাত্রায়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ফসফরাস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ম্যাঙ্গানিজ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সিলিকন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কার্বন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গলিত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লৌহ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দ্বারা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শোষিত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endParaRPr lang="en-US" sz="4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249308"/>
                <a:ext cx="9601196" cy="2074498"/>
              </a:xfr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3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723" y="982132"/>
            <a:ext cx="4095483" cy="1303867"/>
          </a:xfrm>
          <a:ln w="571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5766" y="2545560"/>
                <a:ext cx="7848599" cy="3318936"/>
              </a:xfr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rgbClr val="002060"/>
                </a:solidFill>
              </a:ln>
            </p:spPr>
            <p:txBody>
              <a:bodyPr>
                <a:normAutofit fontScale="925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4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হেমাটাইট</a:t>
                </a:r>
                <a:r>
                  <a:rPr lang="en-US" sz="44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44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সংকেত</a:t>
                </a:r>
                <a:r>
                  <a:rPr lang="en-US" sz="44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কী</a:t>
                </a:r>
                <a:r>
                  <a:rPr lang="en-US" sz="44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?        </a:t>
                </a:r>
                <a:endParaRPr lang="en-US" sz="44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44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ম্যাগনেটাইট</a:t>
                </a:r>
                <a:r>
                  <a:rPr lang="en-US" sz="44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44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সংকেত</a:t>
                </a:r>
                <a:r>
                  <a:rPr lang="en-US" sz="44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কী</a:t>
                </a:r>
                <a:r>
                  <a:rPr lang="en-US" sz="44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চুল্লির </a:t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নিচের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অংশে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1300</m:t>
                        </m:r>
                      </m:e>
                      <m:sup>
                        <m: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C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1400</m:t>
                        </m:r>
                      </m:e>
                      <m:sup>
                        <m: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C </a:t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তাপমাত্রায়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কী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কী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মৌল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  <a:endParaRPr lang="en-US" sz="4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4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766" y="2545560"/>
                <a:ext cx="7848599" cy="3318936"/>
              </a:xfrm>
              <a:blipFill>
                <a:blip r:embed="rId2"/>
                <a:stretch>
                  <a:fillRect l="-1466"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latin typeface="Nikosh" panose="02000000000000000000" pitchFamily="2" charset="0"/>
                <a:cs typeface="Nikosh" panose="02000000000000000000" pitchFamily="2" charset="0"/>
              </a:rPr>
              <a:t>15</a:t>
            </a:fld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690566" y="2558623"/>
                <a:ext cx="2778624" cy="3318936"/>
              </a:xfrm>
              <a:prstGeom prst="rect">
                <a:avLst/>
              </a:prstGeom>
              <a:solidFill>
                <a:schemeClr val="tx2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0" indent="-571500" algn="ctr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𝐹𝑒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4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571500" indent="-571500" algn="ctr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𝐹𝑒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4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571500" indent="-571500" algn="ctr">
                  <a:buFont typeface="Wingdings" panose="05000000000000000000" pitchFamily="2" charset="2"/>
                  <a:buChar char="ü"/>
                </a:pPr>
                <a:r>
                  <a:rPr lang="en-US" sz="4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P, </a:t>
                </a:r>
                <a:r>
                  <a:rPr lang="en-US" sz="4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Mn</a:t>
                </a:r>
                <a:r>
                  <a:rPr lang="en-US" sz="4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Si, C</a:t>
                </a:r>
                <a:endParaRPr lang="en-US" sz="4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566" y="2558623"/>
                <a:ext cx="2778624" cy="3318936"/>
              </a:xfrm>
              <a:prstGeom prst="rect">
                <a:avLst/>
              </a:prstGeom>
              <a:blipFill>
                <a:blip r:embed="rId3"/>
                <a:stretch>
                  <a:fillRect l="-1078" r="-6250"/>
                </a:stretch>
              </a:blipFill>
              <a:ln w="571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2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5955" y="724085"/>
            <a:ext cx="4095482" cy="1303867"/>
          </a:xfr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বাড়ীর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566" y="3226526"/>
                <a:ext cx="8190411" cy="2403566"/>
              </a:xfrm>
              <a:ln w="57150">
                <a:solidFill>
                  <a:srgbClr val="7030A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8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ম্যাগনেটাইট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8000" dirty="0"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sz="8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লৌহ</a:t>
                </a:r>
                <a:r>
                  <a:rPr lang="en-US" sz="8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8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আকরিক</a:t>
                </a:r>
                <a:r>
                  <a:rPr lang="en-US" sz="8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8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হতে</a:t>
                </a:r>
                <a:r>
                  <a:rPr lang="en-US" sz="8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8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8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নিষ্কাশনে</a:t>
                </a:r>
                <a:r>
                  <a:rPr lang="en-US" sz="8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8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বাত্যাচুল্লির</a:t>
                </a:r>
                <a:r>
                  <a:rPr lang="en-US" sz="8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8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বিক্রিয়াগুলি</a:t>
                </a:r>
                <a:r>
                  <a:rPr lang="en-US" sz="8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8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লিখ</a:t>
                </a:r>
                <a:r>
                  <a:rPr lang="en-US" sz="8000" dirty="0"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pPr marL="0" indent="0">
                  <a:buNone/>
                </a:pPr>
                <a:endParaRPr lang="en-US" sz="4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																			 </a:t>
                </a:r>
              </a:p>
              <a:p>
                <a:pPr marL="0" indent="0">
                  <a:buNone/>
                </a:pPr>
                <a:endParaRPr lang="en-US" sz="4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4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4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4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566" y="3226526"/>
                <a:ext cx="8190411" cy="2403566"/>
              </a:xfrm>
              <a:blipFill>
                <a:blip r:embed="rId2"/>
                <a:stretch>
                  <a:fillRect l="-443" t="-1980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25634" y="1905000"/>
            <a:ext cx="5551715" cy="4524315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defTabSz="914400"/>
            <a:r>
              <a:rPr lang="bn-BD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0"/>
            <a:ext cx="3657600" cy="6857999"/>
          </a:xfrm>
          <a:prstGeom prst="snip2Same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36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US" sz="36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সাইফুল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বি.এস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.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সস্মান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),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বি.এড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এম.এসসি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রসায়ন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  <a:b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সহকারি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  <a:b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সাগরনাল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উচ্চ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মোবাইলঃ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01712-876461</a:t>
            </a:r>
          </a:p>
          <a:p>
            <a:pPr algn="ctr"/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saif2175@gmail.com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8534400" y="0"/>
            <a:ext cx="3657600" cy="6857999"/>
          </a:xfrm>
          <a:prstGeom prst="snip2Same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32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32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বিষয়ঃ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রসায়ন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শ্রেণীঃ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নবম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দশম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অধ্যায়ঃ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দশম   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খনিজ সম্পদঃধাতু-অধাতু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পাঠঃ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আয়রন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নিষ্কাশন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932" y1="88663" x2="94068" y2="86125"/>
                        <a14:foregroundMark x1="50847" y1="63621" x2="72034" y2="89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51668"/>
            <a:ext cx="4876800" cy="61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5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74" y="770709"/>
            <a:ext cx="2635420" cy="5194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74" y="770709"/>
            <a:ext cx="4605692" cy="5194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1" y="770709"/>
            <a:ext cx="2911386" cy="5194719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2473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emistry chapter 10 আয়রন নিষ্কাশন metal(Fe) extrac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19050"/>
            <a:ext cx="10023566" cy="68770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424133019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আয়রন ধাতু নিষ্কাশন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7023" y="849085"/>
            <a:ext cx="8825658" cy="1188721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207623"/>
            <a:ext cx="8825658" cy="34311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bn-IN" dirty="0" smtClean="0"/>
              <a:t>আয়রন ধাতুর আকরিক সম্পর্কে জানতে পারবে ।</a:t>
            </a:r>
          </a:p>
          <a:p>
            <a:pPr marL="342900" indent="-342900">
              <a:buFont typeface="+mj-lt"/>
              <a:buAutoNum type="arabicPeriod"/>
            </a:pPr>
            <a:r>
              <a:rPr lang="bn-IN" dirty="0" smtClean="0"/>
              <a:t>আয়রন ধাতুর নিষ্কাশনের বিক্রিয়া সমুহ লিখতে পারবে ।</a:t>
            </a:r>
          </a:p>
          <a:p>
            <a:pPr marL="342900" indent="-342900">
              <a:buFont typeface="+mj-lt"/>
              <a:buAutoNum type="arabicPeriod"/>
            </a:pPr>
            <a:r>
              <a:rPr lang="bn-IN" dirty="0" smtClean="0"/>
              <a:t>বাত্যাচুল্লির মাধ্যমে আয়রন ধাতু নিষ্কাশন ব্যাখ্যা করতে  পারবে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34872" y="3903609"/>
                <a:ext cx="4778063" cy="808031"/>
              </a:xfrm>
              <a:solidFill>
                <a:srgbClr val="92D050"/>
              </a:solidFill>
              <a:ln w="57150">
                <a:solidFill>
                  <a:srgbClr val="FF0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C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34872" y="3903609"/>
                <a:ext cx="4778063" cy="808031"/>
              </a:xfrm>
              <a:blipFill rotWithShape="0">
                <a:blip r:embed="rId2"/>
                <a:stretch>
                  <a:fillRect t="-7042" b="-28873"/>
                </a:stretch>
              </a:blipFill>
              <a:ln w="57150">
                <a:solidFill>
                  <a:srgbClr val="FF0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34872" y="5059380"/>
                <a:ext cx="4778063" cy="704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070C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/>
                            <a:pattFill prst="dkUpDiag">
                              <a:fgClr>
                                <a:schemeClr val="bg1">
                                  <a:lumMod val="50000"/>
                                </a:schemeClr>
                              </a:fgClr>
                              <a:bgClr>
                                <a:schemeClr val="tx1">
                                  <a:lumMod val="75000"/>
                                  <a:lumOff val="25000"/>
                                </a:schemeClr>
                              </a:bgClr>
                            </a:patt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/>
                            <a:pattFill prst="dkUpDiag">
                              <a:fgClr>
                                <a:schemeClr val="bg1">
                                  <a:lumMod val="50000"/>
                                </a:schemeClr>
                              </a:fgClr>
                              <a:bgClr>
                                <a:schemeClr val="tx1">
                                  <a:lumMod val="75000"/>
                                  <a:lumOff val="25000"/>
                                </a:schemeClr>
                              </a:bgClr>
                            </a:patt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4400" b="1" i="1" smtClean="0">
                            <a:ln/>
                            <a:pattFill prst="dkUpDiag">
                              <a:fgClr>
                                <a:schemeClr val="bg1">
                                  <a:lumMod val="50000"/>
                                </a:schemeClr>
                              </a:fgClr>
                              <a:bgClr>
                                <a:schemeClr val="tx1">
                                  <a:lumMod val="75000"/>
                                  <a:lumOff val="25000"/>
                                </a:schemeClr>
                              </a:bgClr>
                            </a:patt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b="1" dirty="0" smtClean="0">
                    <a:ln/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+ C = 2 CO </a:t>
                </a:r>
                <a:endParaRPr lang="en-US" sz="44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72" y="5059380"/>
                <a:ext cx="4778063" cy="704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rgbClr val="0070C0"/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9701" y="911065"/>
                <a:ext cx="10844012" cy="280076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আয়রন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ধাতুর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আকরিকে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আয়রন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প্রধানত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হেমাটাইট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𝐹𝑒</m:t>
                        </m:r>
                      </m:e>
                      <m:sub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),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ম্যাগনেটাইট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𝐹𝑒</m:t>
                        </m:r>
                      </m:e>
                      <m:sub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রূপে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বাত্যাচুল্লির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উপরের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অংশে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কোক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দহনের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মাধ্যমে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প্রথমে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পরে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CO এ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রূপান্তরিত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endPara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1" y="911065"/>
                <a:ext cx="10844012" cy="28007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22174" y="2578708"/>
                <a:ext cx="9530366" cy="2237587"/>
              </a:xfrm>
              <a:ln w="57150">
                <a:solidFill>
                  <a:srgbClr val="7030A0"/>
                </a:solidFill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>
                <a:no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চুল্লির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উপরের</a:t>
                </a:r>
                <a:r>
                  <a:rPr lang="en-US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অংশে</a:t>
                </a:r>
                <a:r>
                  <a:rPr lang="en-US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400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C-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900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C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তাপমাত্রায়</a:t>
                </a:r>
                <a:r>
                  <a:rPr lang="en-US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আয়রন</a:t>
                </a:r>
                <a:r>
                  <a:rPr lang="en-US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আকরিকসমূহ</a:t>
                </a:r>
                <a:r>
                  <a:rPr lang="en-US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CO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বিক্রিয়া</a:t>
                </a:r>
                <a:r>
                  <a:rPr lang="en-US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আয়রন</a:t>
                </a:r>
                <a:r>
                  <a:rPr lang="en-US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 </a:t>
                </a:r>
                <a:endParaRPr lang="en-US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174" y="2578708"/>
                <a:ext cx="9530366" cy="2237587"/>
              </a:xfrm>
              <a:blipFill>
                <a:blip r:embed="rId2"/>
                <a:stretch>
                  <a:fillRect l="-1718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1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634205"/>
                <a:ext cx="9601196" cy="971879"/>
              </a:xfr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rgbClr val="00B05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en-US" sz="4400" b="1" i="1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4400" b="1" i="1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400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+ CO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pattFill prst="dkUpDiag">
                          <a:fgClr>
                            <a:schemeClr val="tx2"/>
                          </a:fgClr>
                          <a:bgClr>
                            <a:schemeClr val="tx2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3FeO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634205"/>
                <a:ext cx="9601196" cy="971879"/>
              </a:xfr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type="title"/>
              </p:nvPr>
            </p:nvSpPr>
            <p:spPr>
              <a:solidFill>
                <a:schemeClr val="accent5">
                  <a:lumMod val="75000"/>
                </a:schemeClr>
              </a:solid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ln w="1016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1" dirty="0" smtClean="0">
                    <a:ln w="1016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+ CO </a:t>
                </a:r>
                <a14:m>
                  <m:oMath xmlns:m="http://schemas.openxmlformats.org/officeDocument/2006/math">
                    <m:r>
                      <a:rPr lang="en-US" b="1" i="1" smtClean="0">
                        <a:ln w="10160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 smtClean="0">
                    <a:ln w="1016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b="1" dirty="0" smtClean="0">
                    <a:ln w="1016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 smtClean="0">
                    <a:ln w="1016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b="1" dirty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30332" y="4365939"/>
                <a:ext cx="6168980" cy="76944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FeO + CO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Fe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32" y="4365939"/>
                <a:ext cx="6168980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95</TotalTime>
  <Words>153</Words>
  <Application>Microsoft Office PowerPoint</Application>
  <PresentationFormat>Widescreen</PresentationFormat>
  <Paragraphs>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Nikosh</vt:lpstr>
      <vt:lpstr>NikoshBAN</vt:lpstr>
      <vt:lpstr>SutonnyOMJ</vt:lpstr>
      <vt:lpstr>SutonnySushreeOMJ</vt:lpstr>
      <vt:lpstr>Vrinda</vt:lpstr>
      <vt:lpstr>Wingdings</vt:lpstr>
      <vt:lpstr>Wingdings 3</vt:lpstr>
      <vt:lpstr>Ion Boardroom</vt:lpstr>
      <vt:lpstr>মাল্টিমিডিয়া ক্লাসে  সবাইকে স্বাগতম</vt:lpstr>
      <vt:lpstr>PowerPoint Presentation</vt:lpstr>
      <vt:lpstr>PowerPoint Presentation</vt:lpstr>
      <vt:lpstr>PowerPoint Presentation</vt:lpstr>
      <vt:lpstr>আয়রন ধাতু নিষ্কাশন </vt:lpstr>
      <vt:lpstr>শিখনফলঃ </vt:lpstr>
      <vt:lpstr>C + O_2 → 〖CO〗_2</vt:lpstr>
      <vt:lpstr>চুল্লির উপরের অংশে 〖400〗^°C-〖900〗^°C তাপমাত্রায়  আয়রন আকরিকসমূহ CO এর সাথে বিক্রিয়া করে আয়রন উৎপন্ন করে।  </vt:lpstr>
      <vt:lpstr>3〖Fe〗_2 O_3 + CO → 2 〖Fe〗_3 O_4 + 〖CO〗_2 </vt:lpstr>
      <vt:lpstr>চুল্লির মধ্যভাগে 〖900〗^°C - 〖1000〗^° C তাপমাত্রায় 〖CaCO〗_3 বিযোজিত হয়ে CaO ও 〖CO〗_2 উৎপন্ন হয়। উৎপন্ন খনিজমল ক্যালসিয়াম অক্সাইড(CaO) সিলিকা(〖SiO〗_2) এর সাথে বিক্রিয়া করে ধাতুমল ক্যালসিয়াম সিলিকেট (〖CaSiO〗_3) উৎপন্ন করে।  </vt:lpstr>
      <vt:lpstr>CaCO_3 → CaO + 〖CO〗_2 </vt:lpstr>
      <vt:lpstr>চুল্লির নিচের অংশে 〖1300〗^°C - 〖1400〗^°C তাপমাত্রায় -  </vt:lpstr>
      <vt:lpstr>PowerPoint Presentation</vt:lpstr>
      <vt:lpstr>PowerPoint Presentation</vt:lpstr>
      <vt:lpstr>মূল্যায়ন 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BGS</dc:creator>
  <cp:lastModifiedBy>BGS</cp:lastModifiedBy>
  <cp:revision>32</cp:revision>
  <dcterms:created xsi:type="dcterms:W3CDTF">2020-10-01T02:20:16Z</dcterms:created>
  <dcterms:modified xsi:type="dcterms:W3CDTF">2020-10-09T16:17:27Z</dcterms:modified>
</cp:coreProperties>
</file>