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8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86" y="-90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42967-BC2B-46BB-84B8-53661ABD1EB7}" type="doc">
      <dgm:prSet loTypeId="urn:microsoft.com/office/officeart/2005/8/layout/hChevron3" loCatId="process" qsTypeId="urn:microsoft.com/office/officeart/2005/8/quickstyle/3d1" qsCatId="3D" csTypeId="urn:microsoft.com/office/officeart/2005/8/colors/colorful1" csCatId="colorful" phldr="1"/>
      <dgm:spPr/>
    </dgm:pt>
    <dgm:pt modelId="{AD312AB6-51C5-4078-AAFE-E01D2567A7D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প্রোফেজ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E01267-0033-4C51-93EB-5C2922E00284}" type="parTrans" cxnId="{A7EBE326-0AE8-4B64-8662-7734011A37F3}">
      <dgm:prSet/>
      <dgm:spPr/>
      <dgm:t>
        <a:bodyPr/>
        <a:lstStyle/>
        <a:p>
          <a:endParaRPr lang="en-US"/>
        </a:p>
      </dgm:t>
    </dgm:pt>
    <dgm:pt modelId="{0EED7A46-3A9C-4E6C-86C6-318658655402}" type="sibTrans" cxnId="{A7EBE326-0AE8-4B64-8662-7734011A37F3}">
      <dgm:prSet/>
      <dgm:spPr/>
      <dgm:t>
        <a:bodyPr/>
        <a:lstStyle/>
        <a:p>
          <a:endParaRPr lang="en-US"/>
        </a:p>
      </dgm:t>
    </dgm:pt>
    <dgm:pt modelId="{1CF3B8BD-09EA-40D5-A76C-A225A0DEEC97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প্রো-মেটাফেজ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86A5F4-C175-4919-9EE6-D79123BACA6E}" type="parTrans" cxnId="{3E314167-B98C-49CC-8DA8-64A1CBD49D92}">
      <dgm:prSet/>
      <dgm:spPr/>
      <dgm:t>
        <a:bodyPr/>
        <a:lstStyle/>
        <a:p>
          <a:endParaRPr lang="en-US"/>
        </a:p>
      </dgm:t>
    </dgm:pt>
    <dgm:pt modelId="{5E58C9B0-3134-426F-80D6-4AF3FCFA95FB}" type="sibTrans" cxnId="{3E314167-B98C-49CC-8DA8-64A1CBD49D92}">
      <dgm:prSet/>
      <dgm:spPr/>
      <dgm:t>
        <a:bodyPr/>
        <a:lstStyle/>
        <a:p>
          <a:endParaRPr lang="en-US"/>
        </a:p>
      </dgm:t>
    </dgm:pt>
    <dgm:pt modelId="{1FE91D1A-9F96-4251-87B7-BBB224C18201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মেটাফেজ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8CD9DF-DF59-4EEE-AF46-2EB726A1795B}" type="parTrans" cxnId="{54CC8BB2-352B-404D-98D9-FA3E0C4BDC76}">
      <dgm:prSet/>
      <dgm:spPr/>
      <dgm:t>
        <a:bodyPr/>
        <a:lstStyle/>
        <a:p>
          <a:endParaRPr lang="en-US"/>
        </a:p>
      </dgm:t>
    </dgm:pt>
    <dgm:pt modelId="{53686E95-1087-4878-98AB-300C4D5812C0}" type="sibTrans" cxnId="{54CC8BB2-352B-404D-98D9-FA3E0C4BDC76}">
      <dgm:prSet/>
      <dgm:spPr/>
      <dgm:t>
        <a:bodyPr/>
        <a:lstStyle/>
        <a:p>
          <a:endParaRPr lang="en-US"/>
        </a:p>
      </dgm:t>
    </dgm:pt>
    <dgm:pt modelId="{1E69D816-7A37-4255-8538-59B165A7706B}">
      <dgm:prSet custT="1"/>
      <dgm:spPr>
        <a:solidFill>
          <a:srgbClr val="92D050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টেলোফেজ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128554-C21C-4337-BB23-D83003E17F52}" type="parTrans" cxnId="{E57146A0-0769-412A-AA80-BB836B2565E4}">
      <dgm:prSet/>
      <dgm:spPr/>
      <dgm:t>
        <a:bodyPr/>
        <a:lstStyle/>
        <a:p>
          <a:endParaRPr lang="en-US"/>
        </a:p>
      </dgm:t>
    </dgm:pt>
    <dgm:pt modelId="{DC58B3A6-CA2A-41A3-B490-7E3A79BFD5C8}" type="sibTrans" cxnId="{E57146A0-0769-412A-AA80-BB836B2565E4}">
      <dgm:prSet/>
      <dgm:spPr/>
      <dgm:t>
        <a:bodyPr/>
        <a:lstStyle/>
        <a:p>
          <a:endParaRPr lang="en-US"/>
        </a:p>
      </dgm:t>
    </dgm:pt>
    <dgm:pt modelId="{81A20502-9B5F-46DA-890C-D93C3A70EABA}">
      <dgm:prSet custT="1"/>
      <dgm:spPr>
        <a:solidFill>
          <a:srgbClr val="92D050"/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এনাফেজ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828E3E-8851-42B7-A32D-40359711F71F}" type="parTrans" cxnId="{DAC6B2BA-6D40-4A9C-B893-0F06F6A4CCC7}">
      <dgm:prSet/>
      <dgm:spPr/>
      <dgm:t>
        <a:bodyPr/>
        <a:lstStyle/>
        <a:p>
          <a:endParaRPr lang="en-US"/>
        </a:p>
      </dgm:t>
    </dgm:pt>
    <dgm:pt modelId="{D2807B16-C579-4C4B-BAD1-AA0B15929FE5}" type="sibTrans" cxnId="{DAC6B2BA-6D40-4A9C-B893-0F06F6A4CCC7}">
      <dgm:prSet/>
      <dgm:spPr/>
      <dgm:t>
        <a:bodyPr/>
        <a:lstStyle/>
        <a:p>
          <a:endParaRPr lang="en-US"/>
        </a:p>
      </dgm:t>
    </dgm:pt>
    <dgm:pt modelId="{3C014FA8-1703-457D-97AE-D1376293F561}" type="pres">
      <dgm:prSet presAssocID="{C9E42967-BC2B-46BB-84B8-53661ABD1EB7}" presName="Name0" presStyleCnt="0">
        <dgm:presLayoutVars>
          <dgm:dir/>
          <dgm:resizeHandles val="exact"/>
        </dgm:presLayoutVars>
      </dgm:prSet>
      <dgm:spPr/>
    </dgm:pt>
    <dgm:pt modelId="{8F543538-988C-413C-99C1-34652080D3DA}" type="pres">
      <dgm:prSet presAssocID="{AD312AB6-51C5-4078-AAFE-E01D2567A7D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A5F42-6B91-407C-9C03-697B929B938B}" type="pres">
      <dgm:prSet presAssocID="{0EED7A46-3A9C-4E6C-86C6-318658655402}" presName="parSpace" presStyleCnt="0"/>
      <dgm:spPr/>
    </dgm:pt>
    <dgm:pt modelId="{9567DF32-B1BA-4ABB-98CA-745C8E220945}" type="pres">
      <dgm:prSet presAssocID="{1CF3B8BD-09EA-40D5-A76C-A225A0DEEC97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123D8-DC74-4134-88FD-60100A67421A}" type="pres">
      <dgm:prSet presAssocID="{5E58C9B0-3134-426F-80D6-4AF3FCFA95FB}" presName="parSpace" presStyleCnt="0"/>
      <dgm:spPr/>
    </dgm:pt>
    <dgm:pt modelId="{4173EBD8-256E-403B-A689-D40098DF751D}" type="pres">
      <dgm:prSet presAssocID="{1FE91D1A-9F96-4251-87B7-BBB224C18201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CA683-C2B6-49A7-873A-6A390B36DBF7}" type="pres">
      <dgm:prSet presAssocID="{53686E95-1087-4878-98AB-300C4D5812C0}" presName="parSpace" presStyleCnt="0"/>
      <dgm:spPr/>
    </dgm:pt>
    <dgm:pt modelId="{63314428-AC88-4D0A-B1EA-13D7536C1A5D}" type="pres">
      <dgm:prSet presAssocID="{81A20502-9B5F-46DA-890C-D93C3A70EAB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C08ED-09F5-4E80-8E19-0D7DE2480454}" type="pres">
      <dgm:prSet presAssocID="{D2807B16-C579-4C4B-BAD1-AA0B15929FE5}" presName="parSpace" presStyleCnt="0"/>
      <dgm:spPr/>
    </dgm:pt>
    <dgm:pt modelId="{DC2E951B-DE3A-4F68-AE54-F14544B973CD}" type="pres">
      <dgm:prSet presAssocID="{1E69D816-7A37-4255-8538-59B165A7706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4AC528-5BC8-4583-954E-F22302C24D87}" type="presOf" srcId="{1E69D816-7A37-4255-8538-59B165A7706B}" destId="{DC2E951B-DE3A-4F68-AE54-F14544B973CD}" srcOrd="0" destOrd="0" presId="urn:microsoft.com/office/officeart/2005/8/layout/hChevron3"/>
    <dgm:cxn modelId="{6E5A8B85-A797-46E8-8540-FD9F97953CEA}" type="presOf" srcId="{1FE91D1A-9F96-4251-87B7-BBB224C18201}" destId="{4173EBD8-256E-403B-A689-D40098DF751D}" srcOrd="0" destOrd="0" presId="urn:microsoft.com/office/officeart/2005/8/layout/hChevron3"/>
    <dgm:cxn modelId="{B114DF61-4FFA-4831-8E61-9B5C0B31A081}" type="presOf" srcId="{C9E42967-BC2B-46BB-84B8-53661ABD1EB7}" destId="{3C014FA8-1703-457D-97AE-D1376293F561}" srcOrd="0" destOrd="0" presId="urn:microsoft.com/office/officeart/2005/8/layout/hChevron3"/>
    <dgm:cxn modelId="{3B20BD30-4535-4781-A56C-2C895B77230C}" type="presOf" srcId="{81A20502-9B5F-46DA-890C-D93C3A70EABA}" destId="{63314428-AC88-4D0A-B1EA-13D7536C1A5D}" srcOrd="0" destOrd="0" presId="urn:microsoft.com/office/officeart/2005/8/layout/hChevron3"/>
    <dgm:cxn modelId="{3E314167-B98C-49CC-8DA8-64A1CBD49D92}" srcId="{C9E42967-BC2B-46BB-84B8-53661ABD1EB7}" destId="{1CF3B8BD-09EA-40D5-A76C-A225A0DEEC97}" srcOrd="1" destOrd="0" parTransId="{1D86A5F4-C175-4919-9EE6-D79123BACA6E}" sibTransId="{5E58C9B0-3134-426F-80D6-4AF3FCFA95FB}"/>
    <dgm:cxn modelId="{1FB48602-5F05-403A-89E9-FBB75060F038}" type="presOf" srcId="{1CF3B8BD-09EA-40D5-A76C-A225A0DEEC97}" destId="{9567DF32-B1BA-4ABB-98CA-745C8E220945}" srcOrd="0" destOrd="0" presId="urn:microsoft.com/office/officeart/2005/8/layout/hChevron3"/>
    <dgm:cxn modelId="{DAC6B2BA-6D40-4A9C-B893-0F06F6A4CCC7}" srcId="{C9E42967-BC2B-46BB-84B8-53661ABD1EB7}" destId="{81A20502-9B5F-46DA-890C-D93C3A70EABA}" srcOrd="3" destOrd="0" parTransId="{A6828E3E-8851-42B7-A32D-40359711F71F}" sibTransId="{D2807B16-C579-4C4B-BAD1-AA0B15929FE5}"/>
    <dgm:cxn modelId="{C34DC7D1-EBFE-45F9-B439-D3968D2856E9}" type="presOf" srcId="{AD312AB6-51C5-4078-AAFE-E01D2567A7D5}" destId="{8F543538-988C-413C-99C1-34652080D3DA}" srcOrd="0" destOrd="0" presId="urn:microsoft.com/office/officeart/2005/8/layout/hChevron3"/>
    <dgm:cxn modelId="{E57146A0-0769-412A-AA80-BB836B2565E4}" srcId="{C9E42967-BC2B-46BB-84B8-53661ABD1EB7}" destId="{1E69D816-7A37-4255-8538-59B165A7706B}" srcOrd="4" destOrd="0" parTransId="{08128554-C21C-4337-BB23-D83003E17F52}" sibTransId="{DC58B3A6-CA2A-41A3-B490-7E3A79BFD5C8}"/>
    <dgm:cxn modelId="{A7EBE326-0AE8-4B64-8662-7734011A37F3}" srcId="{C9E42967-BC2B-46BB-84B8-53661ABD1EB7}" destId="{AD312AB6-51C5-4078-AAFE-E01D2567A7D5}" srcOrd="0" destOrd="0" parTransId="{D3E01267-0033-4C51-93EB-5C2922E00284}" sibTransId="{0EED7A46-3A9C-4E6C-86C6-318658655402}"/>
    <dgm:cxn modelId="{54CC8BB2-352B-404D-98D9-FA3E0C4BDC76}" srcId="{C9E42967-BC2B-46BB-84B8-53661ABD1EB7}" destId="{1FE91D1A-9F96-4251-87B7-BBB224C18201}" srcOrd="2" destOrd="0" parTransId="{588CD9DF-DF59-4EEE-AF46-2EB726A1795B}" sibTransId="{53686E95-1087-4878-98AB-300C4D5812C0}"/>
    <dgm:cxn modelId="{88AF5725-3D6D-407E-8F29-34839E1125BB}" type="presParOf" srcId="{3C014FA8-1703-457D-97AE-D1376293F561}" destId="{8F543538-988C-413C-99C1-34652080D3DA}" srcOrd="0" destOrd="0" presId="urn:microsoft.com/office/officeart/2005/8/layout/hChevron3"/>
    <dgm:cxn modelId="{8D73EDDE-3C53-4785-828D-F7DE4DDA1000}" type="presParOf" srcId="{3C014FA8-1703-457D-97AE-D1376293F561}" destId="{561A5F42-6B91-407C-9C03-697B929B938B}" srcOrd="1" destOrd="0" presId="urn:microsoft.com/office/officeart/2005/8/layout/hChevron3"/>
    <dgm:cxn modelId="{74E88378-AF68-4A9F-87D0-7856EA971ED2}" type="presParOf" srcId="{3C014FA8-1703-457D-97AE-D1376293F561}" destId="{9567DF32-B1BA-4ABB-98CA-745C8E220945}" srcOrd="2" destOrd="0" presId="urn:microsoft.com/office/officeart/2005/8/layout/hChevron3"/>
    <dgm:cxn modelId="{9C5BA69F-E6A3-4E96-B4E3-D28E3A880D5A}" type="presParOf" srcId="{3C014FA8-1703-457D-97AE-D1376293F561}" destId="{1FA123D8-DC74-4134-88FD-60100A67421A}" srcOrd="3" destOrd="0" presId="urn:microsoft.com/office/officeart/2005/8/layout/hChevron3"/>
    <dgm:cxn modelId="{D2263C2C-D8DD-4C6B-BBCF-6AE3478503A7}" type="presParOf" srcId="{3C014FA8-1703-457D-97AE-D1376293F561}" destId="{4173EBD8-256E-403B-A689-D40098DF751D}" srcOrd="4" destOrd="0" presId="urn:microsoft.com/office/officeart/2005/8/layout/hChevron3"/>
    <dgm:cxn modelId="{A99A049F-3DB5-462C-BA3D-F59DC84D8DCF}" type="presParOf" srcId="{3C014FA8-1703-457D-97AE-D1376293F561}" destId="{228CA683-C2B6-49A7-873A-6A390B36DBF7}" srcOrd="5" destOrd="0" presId="urn:microsoft.com/office/officeart/2005/8/layout/hChevron3"/>
    <dgm:cxn modelId="{E47E62B8-AD52-4FD4-9350-ACF08848C6E7}" type="presParOf" srcId="{3C014FA8-1703-457D-97AE-D1376293F561}" destId="{63314428-AC88-4D0A-B1EA-13D7536C1A5D}" srcOrd="6" destOrd="0" presId="urn:microsoft.com/office/officeart/2005/8/layout/hChevron3"/>
    <dgm:cxn modelId="{4BA04683-B2B1-4499-B582-9C4FAE977531}" type="presParOf" srcId="{3C014FA8-1703-457D-97AE-D1376293F561}" destId="{CBEC08ED-09F5-4E80-8E19-0D7DE2480454}" srcOrd="7" destOrd="0" presId="urn:microsoft.com/office/officeart/2005/8/layout/hChevron3"/>
    <dgm:cxn modelId="{25322803-0AE5-4BC9-BF67-A0A6C74797D0}" type="presParOf" srcId="{3C014FA8-1703-457D-97AE-D1376293F561}" destId="{DC2E951B-DE3A-4F68-AE54-F14544B973C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44D50-1369-4762-9A82-7B054194185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273F-D05B-458E-89B1-D9FDABF05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8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9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</a:t>
            </a:r>
            <a:r>
              <a:rPr lang="bn-IN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1200" baseline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মাইটোসিস বিভাজনের</a:t>
            </a:r>
            <a:r>
              <a:rPr lang="en-US" sz="1200" baseline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ভিডিওর মাধ্যমে লক্ষ </a:t>
            </a:r>
            <a:r>
              <a:rPr lang="en-US" sz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কাছ থেকে পাঠ শিরোনামটি বের করে আনার চেষ্টা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শিরোনাম ও তারিখ বোর্ডে লিখে নিবেন।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 শিখনফল অর্জনের উদ্দেশ্যে এই স্লাইডটি প্রদর্শন করা হয়েছে 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0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 শিখনফল অর্জনের উদ্দেশ্যে এই স্লাইডটি প্রদর্শন করা হয়েছে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93D8-060C-42A9-8C15-B6815B342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2315"/>
            </a:avLst>
          </a:prstGeom>
          <a:gradFill>
            <a:gsLst>
              <a:gs pos="23000">
                <a:schemeClr val="accent5">
                  <a:lumMod val="50000"/>
                </a:schemeClr>
              </a:gs>
              <a:gs pos="0">
                <a:srgbClr val="C00000"/>
              </a:gs>
              <a:gs pos="40000">
                <a:srgbClr val="00B050"/>
              </a:gs>
              <a:gs pos="82000">
                <a:srgbClr val="1A8D48"/>
              </a:gs>
              <a:gs pos="58000">
                <a:srgbClr val="C00000"/>
              </a:gs>
              <a:gs pos="73000">
                <a:srgbClr val="EE3F17"/>
              </a:gs>
              <a:gs pos="100000">
                <a:srgbClr val="E81766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2500"/>
            </a:avLst>
          </a:prstGeom>
          <a:gradFill flip="none" rotWithShape="1">
            <a:gsLst>
              <a:gs pos="0">
                <a:srgbClr val="002060"/>
              </a:gs>
              <a:gs pos="15000">
                <a:srgbClr val="C00000"/>
              </a:gs>
              <a:gs pos="30000">
                <a:srgbClr val="00B050"/>
              </a:gs>
              <a:gs pos="49000">
                <a:schemeClr val="accent6">
                  <a:lumMod val="50000"/>
                </a:schemeClr>
              </a:gs>
              <a:gs pos="84000">
                <a:srgbClr val="00B050"/>
              </a:gs>
              <a:gs pos="68000">
                <a:srgbClr val="C00000"/>
              </a:gs>
              <a:gs pos="100000">
                <a:srgbClr val="00206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7181850"/>
            <a:ext cx="12756607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12604207" cy="1158769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algn="ctr"/>
            <a:r>
              <a:rPr lang="bn-IN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6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8151731" cy="36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9829800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 যেখানে ঘটে না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695182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কোষে,স্তন্যপায়ী প্রাণির লোহিত রক্ত কনিকা,অনুচক্রিকা এবং উদ্ভিদের স্থায়ী টিস্যুকোষে এ ধরনের বিভাজন ঘটে না।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0" y="1210233"/>
            <a:ext cx="3429000" cy="22953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24044"/>
            <a:ext cx="3373154" cy="22446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1" y="4192692"/>
            <a:ext cx="3488061" cy="230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38600"/>
            <a:ext cx="3381725" cy="22949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467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69" y="1752600"/>
            <a:ext cx="5560458" cy="366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81850"/>
            <a:ext cx="12725400" cy="895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6059269"/>
            <a:ext cx="9296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 কোথায় ঘটে লেখ।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95870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জোড়ায়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4878588"/>
              </p:ext>
            </p:extLst>
          </p:nvPr>
        </p:nvGraphicFramePr>
        <p:xfrm>
          <a:off x="1456793" y="1097280"/>
          <a:ext cx="9734114" cy="610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43582" y="881421"/>
            <a:ext cx="7667218" cy="840600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বিভাজনের ধাপসমূহ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28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78" y="1447800"/>
            <a:ext cx="5515645" cy="371377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5785" y="5182005"/>
            <a:ext cx="11740308" cy="1457232"/>
            <a:chOff x="272291" y="1528840"/>
            <a:chExt cx="8385934" cy="12143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528840"/>
              <a:ext cx="4162425" cy="12143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91" y="1528840"/>
              <a:ext cx="4223509" cy="116850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753600" y="2489744"/>
            <a:ext cx="2667000" cy="63445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676400"/>
            <a:ext cx="2558723" cy="61906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অ্যাস্টার রশ্মি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3810000"/>
            <a:ext cx="1828800" cy="61906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58507" y="1205035"/>
            <a:ext cx="2328693" cy="63445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44444" y="4038600"/>
            <a:ext cx="2560956" cy="8100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00802" y="1522263"/>
            <a:ext cx="3631131" cy="10685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44785" y="3581400"/>
            <a:ext cx="369649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829800" y="3276600"/>
            <a:ext cx="2464868" cy="63445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সেন্ট্রোমিয়ার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209800" y="1981199"/>
            <a:ext cx="2845434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162802" y="2767142"/>
            <a:ext cx="3200398" cy="1284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943153" y="229817"/>
            <a:ext cx="3777687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0880" y="250510"/>
            <a:ext cx="3777687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প্রোফেজ পর্যায়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362200" y="7010400"/>
            <a:ext cx="8281883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পর্যায়ে ক্রোমোজোমগুলোর কী পরিবর্তন দেখছ?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4267202" y="5978368"/>
            <a:ext cx="2773678" cy="103203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040881" y="5893738"/>
            <a:ext cx="2894070" cy="111666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508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0" grpId="0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74546" y="1413559"/>
            <a:ext cx="3570495" cy="38131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1200" y="7010400"/>
            <a:ext cx="9091485" cy="68062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সেন্ট্রোমিয়ার স্পিন্ডল যন্ত্রের নির্দিষ্ট তন্তুর সাথে যুক্ত হচ্ছে।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4876800"/>
            <a:ext cx="3520440" cy="583673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প্রো-মেটাফেজ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087206" y="2949860"/>
            <a:ext cx="5334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3702" y="247718"/>
            <a:ext cx="6720840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r="18605" b="11947"/>
          <a:stretch/>
        </p:blipFill>
        <p:spPr>
          <a:xfrm>
            <a:off x="2269420" y="1669318"/>
            <a:ext cx="3597980" cy="320748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38400" y="5486400"/>
            <a:ext cx="5440680" cy="951968"/>
          </a:xfrm>
          <a:prstGeom prst="wedgeEllipseCallout">
            <a:avLst>
              <a:gd name="adj1" fmla="val 49718"/>
              <a:gd name="adj2" fmla="val -2458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 sz="3300" dirty="0"/>
          </a:p>
        </p:txBody>
      </p:sp>
      <p:sp>
        <p:nvSpPr>
          <p:cNvPr id="16" name="Rectangle 15"/>
          <p:cNvSpPr/>
          <p:nvPr/>
        </p:nvSpPr>
        <p:spPr>
          <a:xfrm>
            <a:off x="3505200" y="5715000"/>
            <a:ext cx="3778191" cy="582134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পরিবর্তন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5512479"/>
            <a:ext cx="4644846" cy="1040721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নিঊক্লিয়ার মেমব্রেন ও নিউক্লিওলাসের কী পরিবর্তন হল?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12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6" grpId="0" animBg="1"/>
      <p:bldP spid="6" grpId="1" animBg="1"/>
      <p:bldP spid="16" grpId="0"/>
      <p:bldP spid="16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828800"/>
            <a:ext cx="3505201" cy="3378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38145"/>
            <a:ext cx="3766513" cy="37223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7010400"/>
            <a:ext cx="8405487" cy="68062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শেষের দিকে সেন্ট্রোমিয়ার বিভাজন শুরু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5257800"/>
            <a:ext cx="3085230" cy="582134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মেটাফেজ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65482" y="3265571"/>
            <a:ext cx="711518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3702" y="247718"/>
            <a:ext cx="6720840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928956" y="5791200"/>
            <a:ext cx="4559530" cy="1000582"/>
          </a:xfrm>
          <a:prstGeom prst="wedgeEllipseCallout">
            <a:avLst>
              <a:gd name="adj1" fmla="val 105868"/>
              <a:gd name="adj2" fmla="val -2458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 sz="3300" dirty="0"/>
          </a:p>
        </p:txBody>
      </p:sp>
      <p:sp>
        <p:nvSpPr>
          <p:cNvPr id="10" name="Rectangle 9"/>
          <p:cNvSpPr/>
          <p:nvPr/>
        </p:nvSpPr>
        <p:spPr>
          <a:xfrm>
            <a:off x="1168426" y="5868114"/>
            <a:ext cx="4094454" cy="1142287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ক্রোমোজোমগুলো কোথায়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কেমন দেখছ?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841" y="5868113"/>
            <a:ext cx="4561829" cy="1142287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 গুলো স্পিন্ডল যন্ত্রের বিষুবীয় অঞ্চলে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753600" y="1020001"/>
            <a:ext cx="2317739" cy="732599"/>
            <a:chOff x="7130519" y="759260"/>
            <a:chExt cx="1655528" cy="610499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7197528" y="759260"/>
              <a:ext cx="1588519" cy="610499"/>
            </a:xfrm>
            <a:prstGeom prst="wedgeRoundRectCallout">
              <a:avLst>
                <a:gd name="adj1" fmla="val -124195"/>
                <a:gd name="adj2" fmla="val 21227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30519" y="898552"/>
              <a:ext cx="1538972" cy="45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9506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বিষুবীয় অঞ্চল 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34600" y="2544001"/>
            <a:ext cx="1858353" cy="732599"/>
            <a:chOff x="7347724" y="1881937"/>
            <a:chExt cx="1327395" cy="610499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7440318" y="1881937"/>
              <a:ext cx="1234801" cy="610499"/>
            </a:xfrm>
            <a:prstGeom prst="wedgeRoundRectCallout">
              <a:avLst>
                <a:gd name="adj1" fmla="val -91360"/>
                <a:gd name="adj2" fmla="val 5299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47724" y="2026732"/>
              <a:ext cx="1327395" cy="45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9506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মেরু অঞ্চল 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1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6" grpId="1" animBg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9767" y="1676400"/>
            <a:ext cx="3827633" cy="37724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2200" y="1796637"/>
            <a:ext cx="3810000" cy="353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7015578"/>
            <a:ext cx="8453057" cy="68062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ক্রোমোজমগুলোর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সেন্ট্রোমিয়ার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দুভাগে বিভক্ত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0" y="5257800"/>
            <a:ext cx="3520440" cy="582134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43600" y="3429000"/>
            <a:ext cx="568928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3702" y="247718"/>
            <a:ext cx="6720840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219200" y="5525032"/>
            <a:ext cx="5440680" cy="951968"/>
          </a:xfrm>
          <a:prstGeom prst="wedgeEllipseCallout">
            <a:avLst>
              <a:gd name="adj1" fmla="val 68057"/>
              <a:gd name="adj2" fmla="val -209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 sz="3300" dirty="0"/>
          </a:p>
        </p:txBody>
      </p:sp>
      <p:sp>
        <p:nvSpPr>
          <p:cNvPr id="16" name="Rectangle 15"/>
          <p:cNvSpPr/>
          <p:nvPr/>
        </p:nvSpPr>
        <p:spPr>
          <a:xfrm>
            <a:off x="2209800" y="5638800"/>
            <a:ext cx="3778191" cy="1025332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ক্রোমোজমগুলোর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পরিবর্তন ল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5604068"/>
            <a:ext cx="4644846" cy="1025332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অপত্য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ক্রোমোজোমগুলো কোথায়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058400" y="2667001"/>
            <a:ext cx="1858353" cy="732599"/>
            <a:chOff x="7347724" y="1881937"/>
            <a:chExt cx="1327395" cy="610499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7440318" y="1881937"/>
              <a:ext cx="1234801" cy="610499"/>
            </a:xfrm>
            <a:prstGeom prst="wedgeRoundRectCallout">
              <a:avLst>
                <a:gd name="adj1" fmla="val -91360"/>
                <a:gd name="adj2" fmla="val 5299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47724" y="2026732"/>
              <a:ext cx="1327395" cy="45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9506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মেরু অঞ্চল 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644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6" grpId="0" animBg="1"/>
      <p:bldP spid="6" grpId="1" animBg="1"/>
      <p:bldP spid="16" grpId="0"/>
      <p:bldP spid="16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8101">
            <a:off x="6291488" y="2131861"/>
            <a:ext cx="4181097" cy="2828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3201" y="1618072"/>
            <a:ext cx="3809999" cy="35635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7115" y="6934201"/>
            <a:ext cx="8453057" cy="6190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 গুলো বিপরীত মেরুতে এসে পৌছায়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0" y="5638800"/>
            <a:ext cx="3520440" cy="582134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400800" y="3124200"/>
            <a:ext cx="5334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247718"/>
            <a:ext cx="4419600" cy="680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346960" y="5410200"/>
            <a:ext cx="5440680" cy="951968"/>
          </a:xfrm>
          <a:prstGeom prst="wedgeEllipseCallout">
            <a:avLst>
              <a:gd name="adj1" fmla="val 56809"/>
              <a:gd name="adj2" fmla="val -3676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 sz="3300" dirty="0"/>
          </a:p>
        </p:txBody>
      </p:sp>
      <p:sp>
        <p:nvSpPr>
          <p:cNvPr id="16" name="Rectangle 15"/>
          <p:cNvSpPr/>
          <p:nvPr/>
        </p:nvSpPr>
        <p:spPr>
          <a:xfrm>
            <a:off x="3058160" y="5486401"/>
            <a:ext cx="3778191" cy="1025332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ক্রোমোজমগুলোর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পরিবর্তন ল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6033" y="5451668"/>
            <a:ext cx="5071567" cy="1025332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 defTabSz="195067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ক্রোমোজমগুলো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ঘিরে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 ল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448800" y="1020001"/>
            <a:ext cx="1858353" cy="732599"/>
            <a:chOff x="7347724" y="1881937"/>
            <a:chExt cx="1327395" cy="610499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7440318" y="1881937"/>
              <a:ext cx="1234801" cy="610499"/>
            </a:xfrm>
            <a:prstGeom prst="wedgeRoundRectCallout">
              <a:avLst>
                <a:gd name="adj1" fmla="val -99657"/>
                <a:gd name="adj2" fmla="val 6277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47724" y="2026732"/>
              <a:ext cx="1327395" cy="45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9506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মেরু অঞ্চল 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560" y="6705600"/>
            <a:ext cx="10952480" cy="11422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5401" tIns="62700" rIns="125401" bIns="6270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 গুলোকে ঘিরে নিউক্লিয়ার পর্দা ও নিউক্লিওলাসের পুনঃ আবির্ভাব ঘটে।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প্রাণিকোষে উভয় মেরুতে সেন্ট্রিওল সৃষ্টি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47864"/>
              </p:ext>
            </p:extLst>
          </p:nvPr>
        </p:nvGraphicFramePr>
        <p:xfrm>
          <a:off x="640080" y="5334000"/>
          <a:ext cx="128016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" y="5334000"/>
                        <a:ext cx="128016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603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2" grpId="0" animBg="1"/>
      <p:bldP spid="6" grpId="0" animBg="1"/>
      <p:bldP spid="6" grpId="1" animBg="1"/>
      <p:bldP spid="16" grpId="0"/>
      <p:bldP spid="16" grpId="1"/>
      <p:bldP spid="18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08235" y="2057400"/>
            <a:ext cx="5053928" cy="3301375"/>
            <a:chOff x="1245938" y="2036182"/>
            <a:chExt cx="4304632" cy="2429464"/>
          </a:xfrm>
        </p:grpSpPr>
        <p:pic>
          <p:nvPicPr>
            <p:cNvPr id="3" name="Picture 12" descr="BiologyBD.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938" y="2036182"/>
              <a:ext cx="4304632" cy="2429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764591" y="4208972"/>
              <a:ext cx="1267326" cy="256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55062" y="2057400"/>
            <a:ext cx="4732137" cy="3301375"/>
            <a:chOff x="6814345" y="2036182"/>
            <a:chExt cx="4254709" cy="2461548"/>
          </a:xfrm>
        </p:grpSpPr>
        <p:pic>
          <p:nvPicPr>
            <p:cNvPr id="4" name="Picture 4" descr="BiologyBD.c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345" y="2036182"/>
              <a:ext cx="4254709" cy="2429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251888" y="4208972"/>
              <a:ext cx="1379621" cy="288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9600" y="5754535"/>
            <a:ext cx="12649200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marL="315468" indent="-315468">
              <a:buFont typeface="Wingdings" panose="05000000000000000000" pitchFamily="2" charset="2"/>
              <a:buChar char="v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ঊল্লেখিত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ধাপগুলোর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ক্রোমোজোমের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লেখ।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127" y="372070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40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040" y="1280161"/>
            <a:ext cx="11521440" cy="5743547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ক্রোমোজম লম্বালম্বি বিভক্ত হয়ে কী গঠন 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</a:p>
          <a:p>
            <a:endParaRPr lang="bn-BD" sz="49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 </a:t>
            </a:r>
            <a:r>
              <a:rPr lang="bn-BD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বিভাজন মানুষের দেহে ঘটে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 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627004"/>
            <a:r>
              <a:rPr lang="bn-BD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627004"/>
            <a:r>
              <a:rPr lang="bn-BD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" y="1970122"/>
            <a:ext cx="3444020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সেন্ট্রোমিয়ার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074" y="2560320"/>
            <a:ext cx="3547526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ক্রোমাটিড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1634" y="1970122"/>
            <a:ext cx="3680460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marL="627004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সেন্ট্রিওল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528637"/>
            <a:ext cx="3079107" cy="6774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মিউকর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030" y="4191000"/>
            <a:ext cx="6279570" cy="7315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দ্বিবিভাজন, অ্যামাইটোসিস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840" y="5410200"/>
            <a:ext cx="6124398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অ্যামাইটোসিস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মাইটোসিস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480" y="4800600"/>
            <a:ext cx="5974080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মাইটোসিস,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মিয়োসিস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80" y="6172200"/>
            <a:ext cx="6244406" cy="7315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ঘ. অ্যামাইটোসিস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মিয়োসিস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1137920" y="2002745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1166307" y="2539034"/>
            <a:ext cx="835677" cy="28825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400800" y="1982132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1308547" y="4748834"/>
            <a:ext cx="835677" cy="28825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400800" y="250846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209040" y="419100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209040" y="545592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209040" y="601980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81850"/>
            <a:ext cx="12725400" cy="8953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56127" y="228600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5660" y="4267200"/>
            <a:ext cx="5682878" cy="3430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2" tIns="50460" rIns="100922" bIns="50460">
            <a:spAutoFit/>
          </a:bodyPr>
          <a:lstStyle/>
          <a:p>
            <a:pPr algn="ctr">
              <a:defRPr/>
            </a:pP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86" y="1371600"/>
            <a:ext cx="2090835" cy="2653978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Flowchart: Decision 9"/>
          <p:cNvSpPr/>
          <p:nvPr/>
        </p:nvSpPr>
        <p:spPr>
          <a:xfrm>
            <a:off x="6467475" y="1143000"/>
            <a:ext cx="106680" cy="6554542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24" tIns="43812" rIns="87624" bIns="43812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4176" y="4443305"/>
            <a:ext cx="5394012" cy="28718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2" tIns="50460" rIns="100922" bIns="5046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: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: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: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653" y="192484"/>
            <a:ext cx="12376082" cy="1060290"/>
          </a:xfrm>
          <a:prstGeom prst="rect">
            <a:avLst/>
          </a:prstGeom>
          <a:noFill/>
        </p:spPr>
        <p:txBody>
          <a:bodyPr wrap="square" lIns="105156" tIns="52578" rIns="105156" bIns="5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6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14" y="1349188"/>
            <a:ext cx="2221786" cy="275748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469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3440" y="1828800"/>
            <a:ext cx="4087783" cy="7315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মাইটোসিস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6526" y="1783080"/>
            <a:ext cx="4775954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marL="627004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মিয়োসিস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2438400"/>
            <a:ext cx="4693920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marL="627004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মেটাফেজ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438400"/>
            <a:ext cx="3874423" cy="7315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প্রোফেজ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" y="5791200"/>
            <a:ext cx="4087783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1200" y="6324600"/>
            <a:ext cx="4087783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4585" y="6324600"/>
            <a:ext cx="444621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marL="627004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iiও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5638800"/>
            <a:ext cx="3310702" cy="7315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705600" y="240792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64" y="1752600"/>
            <a:ext cx="862330" cy="5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700588" y="182880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676400" y="248412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378632" y="563880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370320" y="629412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6248400"/>
            <a:ext cx="862330" cy="5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1747570" y="5638800"/>
            <a:ext cx="64008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959" y="3200400"/>
            <a:ext cx="11889552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marL="627004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মাইটোসিস কোষ বিভাজন দেখা যায়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bn-BD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1119" y="3753622"/>
            <a:ext cx="1066800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7280" y="4343400"/>
            <a:ext cx="930414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0160" y="4953000"/>
            <a:ext cx="1066800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6880" y="3657601"/>
            <a:ext cx="6786503" cy="88067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lvl="0"/>
            <a:r>
              <a:rPr lang="bn-BD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সমতা রক্ষা হয়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0240" y="4953000"/>
            <a:ext cx="5280660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lvl="0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দৈহিক বৃদ্ধি হয়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1312" y="4343400"/>
            <a:ext cx="4640563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জননকোষ সৃষ্টি হয়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0400" y="1127751"/>
            <a:ext cx="11628120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বীজ থেকে চারাগাছ তৈরিতে কোন ধরনের কোষ বিভাজন ঘটে?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81850"/>
            <a:ext cx="12877800" cy="8953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03727" y="152400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280" y="1295402"/>
            <a:ext cx="4409440" cy="1090813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20144" tIns="60072" rIns="120144" bIns="60072" rtlCol="0">
            <a:spAutoFit/>
          </a:bodyPr>
          <a:lstStyle/>
          <a:p>
            <a:pPr algn="ctr"/>
            <a:r>
              <a:rPr lang="bn-BD" sz="6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60" y="4201485"/>
            <a:ext cx="12339320" cy="675315"/>
          </a:xfrm>
          <a:prstGeom prst="rect">
            <a:avLst/>
          </a:prstGeom>
          <a:noFill/>
        </p:spPr>
        <p:txBody>
          <a:bodyPr wrap="square" lIns="120144" tIns="60072" rIns="120144" bIns="60072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দৈহিক বৃদ্ধিতে মাইটোসিস বিভাজনের ভূমিকা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269" y="457200"/>
            <a:ext cx="5248371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81850"/>
            <a:ext cx="127254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63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81850"/>
            <a:ext cx="12725400" cy="895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243BF4-3054-4D9B-AED5-5C06A10EFCA0}"/>
              </a:ext>
            </a:extLst>
          </p:cNvPr>
          <p:cNvSpPr/>
          <p:nvPr/>
        </p:nvSpPr>
        <p:spPr>
          <a:xfrm>
            <a:off x="2032129" y="667412"/>
            <a:ext cx="8864471" cy="10233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9046" tIns="49522" rIns="99046" bIns="49522">
            <a:spAutoFit/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57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94256"/>
            <a:ext cx="6019799" cy="53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4" y="1752600"/>
            <a:ext cx="5680512" cy="3352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" r="50000" b="19821"/>
          <a:stretch/>
        </p:blipFill>
        <p:spPr bwMode="auto">
          <a:xfrm>
            <a:off x="6578600" y="1752600"/>
            <a:ext cx="5831839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019800"/>
            <a:ext cx="1089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ঘটে তোমরা বলতে পার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8160" y="312003"/>
            <a:ext cx="704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81850"/>
            <a:ext cx="12725400" cy="895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304800"/>
            <a:ext cx="6344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5562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55626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1579" y="1295400"/>
            <a:ext cx="10078421" cy="1388509"/>
          </a:xfrm>
          <a:prstGeom prst="rect">
            <a:avLst/>
          </a:prstGeom>
          <a:noFill/>
          <a:ln w="28575"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8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8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8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8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81850"/>
            <a:ext cx="12725400" cy="8953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286000" y="2514600"/>
            <a:ext cx="8305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3352800"/>
            <a:ext cx="6508747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5" y="2926756"/>
            <a:ext cx="12061507" cy="234261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পারবে;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ক্রোমোজোমের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81850"/>
            <a:ext cx="12725400" cy="895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2000" y="1143000"/>
            <a:ext cx="37738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72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23834"/>
            <a:ext cx="7934758" cy="3272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828800"/>
            <a:ext cx="1684145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মাতৃকোষ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8400" y="2840337"/>
            <a:ext cx="2686237" cy="1579263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মাতৃকোষের সমগুন সম্পন্ন দুটি অপত্য কোষ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" y="4495800"/>
            <a:ext cx="2400299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1858666"/>
            <a:ext cx="1857282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9525000" y="2774648"/>
            <a:ext cx="437381" cy="1797352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5867400"/>
            <a:ext cx="1158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কোষ বিভাজন প্রক্রিয়ায় মাতৃকোষের নিউক্লিয়াস একবার বিভাজিত হয়ে সমআকৃতির,সমগুনসম্পন্ন ও সমসংখ্যক ক্রোমোজোম বিশিষ্ট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অপত্য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 করে, তাকে মাইটোসিস কোষ বিভাজন বলে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03892" y="2560934"/>
            <a:ext cx="577308" cy="7156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CB0CD4D-FF4B-41DB-B5C3-4878D4136A1B}"/>
              </a:ext>
            </a:extLst>
          </p:cNvPr>
          <p:cNvSpPr txBox="1"/>
          <p:nvPr/>
        </p:nvSpPr>
        <p:spPr>
          <a:xfrm>
            <a:off x="2137214" y="358914"/>
            <a:ext cx="83783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90800" y="2484734"/>
            <a:ext cx="762000" cy="8680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52548" y="3733800"/>
            <a:ext cx="933452" cy="7238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9" grpId="0"/>
      <p:bldP spid="27" grpId="0" animBg="1"/>
      <p:bldP spid="27" grpId="1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0290" y="5715000"/>
            <a:ext cx="11297910" cy="865288"/>
          </a:xfrm>
          <a:prstGeom prst="rect">
            <a:avLst/>
          </a:prstGeom>
          <a:noFill/>
          <a:ln w="127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5401" tIns="62700" rIns="125401" bIns="62700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কোষ বিভাজন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22" y="1981200"/>
            <a:ext cx="5093546" cy="3274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086600"/>
            <a:ext cx="1257300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3327" y="372070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1319784"/>
            <a:ext cx="5577840" cy="5590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495" y="3539668"/>
            <a:ext cx="1600505" cy="803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983" y="6035063"/>
            <a:ext cx="3549017" cy="803733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অগ্রভাগ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8943" y="2853868"/>
            <a:ext cx="4691857" cy="803733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ভ্রূণমুকুল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ভ্রুণমূল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772" y="1999988"/>
            <a:ext cx="3663627" cy="803733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বর্ধনশীল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1" y="1538090"/>
            <a:ext cx="2666999" cy="803733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4204" y="359231"/>
            <a:ext cx="9582756" cy="880677"/>
          </a:xfrm>
          <a:prstGeom prst="rect">
            <a:avLst/>
          </a:prstGeom>
          <a:noFill/>
          <a:ln w="28575"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081" y="7010401"/>
            <a:ext cx="11155681" cy="803733"/>
          </a:xfrm>
          <a:prstGeom prst="rect">
            <a:avLst/>
          </a:prstGeom>
          <a:noFill/>
          <a:ln w="28575"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বিভাজন কোথায় ঘটে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048000" y="6436928"/>
            <a:ext cx="3423920" cy="4007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44800" y="3886200"/>
            <a:ext cx="3627120" cy="4007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51869" y="2306036"/>
            <a:ext cx="2864451" cy="2003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1"/>
          </p:cNvCxnSpPr>
          <p:nvPr/>
        </p:nvCxnSpPr>
        <p:spPr>
          <a:xfrm flipH="1">
            <a:off x="6756401" y="3255735"/>
            <a:ext cx="2572542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756401" y="1538090"/>
            <a:ext cx="2844801" cy="51931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4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3" y="1905000"/>
            <a:ext cx="5174728" cy="34510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506765" y="412663"/>
            <a:ext cx="11828073" cy="803733"/>
          </a:xfrm>
          <a:prstGeom prst="rect">
            <a:avLst/>
          </a:prstGeom>
          <a:noFill/>
          <a:ln w="28575"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প্রাণিদেহে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বিভাজন কোথায় ঘটে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1123" y="6096018"/>
            <a:ext cx="4470397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দেহকোষে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7097" y="6043768"/>
            <a:ext cx="4633303" cy="74217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ভ্রূণের পরিবর্ধনের সময়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81850"/>
            <a:ext cx="12725400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28800"/>
            <a:ext cx="5131697" cy="3527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500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742</Words>
  <Application>Microsoft Office PowerPoint</Application>
  <PresentationFormat>Custom</PresentationFormat>
  <Paragraphs>151</Paragraphs>
  <Slides>22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43</cp:revision>
  <dcterms:created xsi:type="dcterms:W3CDTF">2006-08-16T00:00:00Z</dcterms:created>
  <dcterms:modified xsi:type="dcterms:W3CDTF">2020-10-07T23:42:01Z</dcterms:modified>
</cp:coreProperties>
</file>