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9" r:id="rId3"/>
    <p:sldId id="257" r:id="rId4"/>
    <p:sldId id="256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98" r:id="rId13"/>
    <p:sldId id="268" r:id="rId14"/>
    <p:sldId id="299" r:id="rId15"/>
    <p:sldId id="294" r:id="rId16"/>
    <p:sldId id="303" r:id="rId17"/>
    <p:sldId id="295" r:id="rId18"/>
    <p:sldId id="302" r:id="rId19"/>
    <p:sldId id="296" r:id="rId20"/>
    <p:sldId id="301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B08A-89CC-46BB-A1F8-6863D4207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61308-9454-4065-99AD-C732A25A5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01E08-AC9A-40A5-8111-06D9E461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4ACD-3EE6-4BDC-ACDA-1700226A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108FB-E057-479A-B0C1-2DDAAD0C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8663-0770-461A-A79A-3CC1BAC9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C1D34-0E8B-4897-B4C6-2C6033336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EC4A4-F211-4920-99BB-0EA32DDD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B16B6-AF36-48CB-B6FF-379FD073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F839F-B181-4BCA-A43A-B5C6FC1F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EF56E-41BD-49C1-A1D8-E903EDDDB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DE5E7-3FEC-4613-A1AD-0B894C2F0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7DE6A-67F5-4A8D-8EB1-9C087908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97A69-1804-4B73-B3ED-1B767431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4300-F138-4500-B515-25C39DB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8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4E59-86B3-4FB6-8F81-C8950A1D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8E71-B94A-4630-B7D1-D33572D1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DA05F-A4B8-415C-B420-5A479F88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5E869-F16F-4FAF-8F6A-3339AD3E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CE02-2F5E-49AF-8029-6AAB6DB9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E7DF-FF6D-4BF3-93ED-6BEE36A7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31508-B4C1-4521-BDA3-30B12A0A0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4CB79-8DA8-4360-B032-54E52474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1A64-D63A-4333-ABC0-8BA5996F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90C4-D2A5-438A-B6E2-577C84E0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5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C9F6-4C26-4C38-8035-68839C0F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1751-198A-44A1-B95D-8C8808E08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E22A2-137A-4CDB-BE85-6FAC4F16B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BB9D2-B33C-4968-A282-1C481F27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A9369-AD57-495F-BB01-D507BE3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EBD0D-1281-49FD-8B37-153FFD33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2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17D0-A2EA-4974-BA68-605C813C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ABF3F-7DBB-454C-B186-BC2508BBA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BB3AB-72B1-4494-A4DD-C8E21C2F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954F2-ECB6-47C6-86F0-568DF02F4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A3EAA-7B5C-4552-B2CF-CD16262FA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FD3D2-DD35-421A-A02C-9B8F7B6A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2E2B7-357C-4D37-BB10-21D0F437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BDB1A-61AC-4B10-96E5-4692DFFB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6002-90C6-4341-8B5C-B9AFB7D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3BB04-08CA-4A43-A799-E653CE3E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AE4CE-0C21-47C6-A0B4-20F95371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3879D-B33A-431A-AFEF-09E369E0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1A8B7-785D-4660-9082-536906C7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93C1-6B66-4F1E-A898-858B1829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5483-F2E7-404F-A304-EEC12AA4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4619-2533-40C9-93DD-381C6DA2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295B-6A19-46C2-9AC5-045F2D5E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C1730-238D-4217-BFEC-CCA834C4D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68749-363E-4A50-987B-F39F9F2C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018D9-8D96-4D29-8AC9-5360380A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A6AA9-E696-41A0-A0AE-35D2E1EB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59E8-84F4-4A6D-AFA6-0C30CE12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56B5B-2F76-42C3-AC8B-A737EA3B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21DF6-2BC1-4921-ACE7-6C82739D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A4ED7-11FF-4B29-9BAC-EF07B443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22999-C696-40AE-8953-CA916C4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851C8-17AA-4191-A38B-B9FB8598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913EA-9D14-424D-BB38-ECCE9E2F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7C760-A4AE-4EF3-B1A5-CD568A152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4E82-396F-4E93-A5C3-540334B40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C157-8638-4BA5-89F5-FC67043EEBE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CBD9F-8A9E-44DD-82C2-E9C89E6EC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12EC9-D21D-4659-AFB5-07107455A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AE8B-9A0E-4378-A57F-C3D59DE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97AB00-DDA4-4DFC-8C96-D537DF1EA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DE8E5-0D42-49CB-AB7D-42014A3A7A39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E4589CD-C624-443F-A3CB-E02C43603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421104"/>
            <a:ext cx="11482754" cy="534202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SutonnyMJ" pitchFamily="2" charset="0"/>
              </a:rPr>
              <a:t>LwZqvb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n‡Z</a:t>
            </a:r>
            <a:r>
              <a:rPr lang="en-US" b="1" dirty="0">
                <a:latin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</a:rPr>
              <a:t>gvU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Avq</a:t>
            </a:r>
            <a:r>
              <a:rPr lang="en-US" b="1" dirty="0">
                <a:latin typeface="SutonnyMJ" pitchFamily="2" charset="0"/>
              </a:rPr>
              <a:t>, †</a:t>
            </a:r>
            <a:r>
              <a:rPr lang="en-US" b="1" dirty="0" err="1">
                <a:latin typeface="SutonnyMJ" pitchFamily="2" charset="0"/>
              </a:rPr>
              <a:t>gvU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e¨q</a:t>
            </a:r>
            <a:r>
              <a:rPr lang="en-US" b="1" dirty="0">
                <a:latin typeface="SutonnyMJ" pitchFamily="2" charset="0"/>
              </a:rPr>
              <a:t>,‡</a:t>
            </a:r>
            <a:r>
              <a:rPr lang="en-US" b="1" dirty="0" err="1">
                <a:latin typeface="SutonnyMJ" pitchFamily="2" charset="0"/>
              </a:rPr>
              <a:t>gvU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m¤ú</a:t>
            </a:r>
            <a:r>
              <a:rPr lang="en-US" b="1" dirty="0">
                <a:latin typeface="SutonnyMJ" pitchFamily="2" charset="0"/>
              </a:rPr>
              <a:t>` I †</a:t>
            </a:r>
            <a:r>
              <a:rPr lang="en-US" b="1" dirty="0" err="1">
                <a:latin typeface="SutonnyMJ" pitchFamily="2" charset="0"/>
              </a:rPr>
              <a:t>gvU</a:t>
            </a:r>
            <a:r>
              <a:rPr lang="en-US" b="1" dirty="0">
                <a:latin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</a:rPr>
              <a:t>vq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m¤ú‡K</a:t>
            </a:r>
            <a:r>
              <a:rPr lang="en-US" b="1" dirty="0">
                <a:latin typeface="SutonnyMJ" pitchFamily="2" charset="0"/>
              </a:rPr>
              <a:t>© </a:t>
            </a:r>
            <a:r>
              <a:rPr lang="en-US" b="1" dirty="0" err="1">
                <a:latin typeface="SutonnyMJ" pitchFamily="2" charset="0"/>
              </a:rPr>
              <a:t>avibv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cvIqv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hvq</a:t>
            </a:r>
            <a:r>
              <a:rPr lang="en-US" b="1" dirty="0">
                <a:latin typeface="SutonnyMJ" pitchFamily="2" charset="0"/>
              </a:rPr>
              <a:t>|‡</a:t>
            </a:r>
            <a:r>
              <a:rPr lang="en-US" b="1" dirty="0" err="1">
                <a:latin typeface="SutonnyMJ" pitchFamily="2" charset="0"/>
              </a:rPr>
              <a:t>iIqvwgj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</a:t>
            </a:r>
            <a:r>
              <a:rPr lang="en-US" b="1" dirty="0">
                <a:latin typeface="SutonnyMJ" pitchFamily="2" charset="0"/>
              </a:rPr>
              <a:t>¯‘‡Zi </a:t>
            </a:r>
            <a:r>
              <a:rPr lang="en-US" b="1" dirty="0" err="1">
                <a:latin typeface="SutonnyMJ" pitchFamily="2" charset="0"/>
              </a:rPr>
              <a:t>Rb</a:t>
            </a:r>
            <a:r>
              <a:rPr lang="en-US" b="1" dirty="0">
                <a:latin typeface="SutonnyMJ" pitchFamily="2" charset="0"/>
              </a:rPr>
              <a:t>¨ </a:t>
            </a:r>
            <a:r>
              <a:rPr lang="en-US" b="1" dirty="0" err="1">
                <a:latin typeface="SutonnyMJ" pitchFamily="2" charset="0"/>
              </a:rPr>
              <a:t>cÖ‡qvRbxq</a:t>
            </a:r>
            <a:r>
              <a:rPr lang="en-US" b="1" dirty="0">
                <a:latin typeface="SutonnyMJ" pitchFamily="2" charset="0"/>
              </a:rPr>
              <a:t> DØ„Ë </a:t>
            </a:r>
            <a:r>
              <a:rPr lang="en-US" b="1" dirty="0" err="1">
                <a:latin typeface="SutonnyMJ" pitchFamily="2" charset="0"/>
              </a:rPr>
              <a:t>LwZqvb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n‡Z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msMÖn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Kiv</a:t>
            </a:r>
            <a:r>
              <a:rPr lang="en-US" b="1" dirty="0">
                <a:latin typeface="SutonnyMJ" pitchFamily="2" charset="0"/>
              </a:rPr>
              <a:t> nq </a:t>
            </a:r>
            <a:r>
              <a:rPr lang="en-US" b="1" dirty="0" err="1">
                <a:latin typeface="SutonnyMJ" pitchFamily="2" charset="0"/>
              </a:rPr>
              <a:t>Ges</a:t>
            </a:r>
            <a:r>
              <a:rPr lang="en-US" b="1" dirty="0">
                <a:latin typeface="SutonnyMJ" pitchFamily="2" charset="0"/>
              </a:rPr>
              <a:t> Gi </a:t>
            </a:r>
            <a:r>
              <a:rPr lang="en-US" b="1" dirty="0" err="1">
                <a:latin typeface="SutonnyMJ" pitchFamily="2" charset="0"/>
              </a:rPr>
              <a:t>gva</a:t>
            </a:r>
            <a:r>
              <a:rPr lang="en-US" b="1" dirty="0">
                <a:latin typeface="SutonnyMJ" pitchFamily="2" charset="0"/>
              </a:rPr>
              <a:t>¨‡g </a:t>
            </a:r>
            <a:r>
              <a:rPr lang="en-US" b="1" dirty="0" err="1">
                <a:latin typeface="SutonnyMJ" pitchFamily="2" charset="0"/>
              </a:rPr>
              <a:t>Avw</a:t>
            </a:r>
            <a:r>
              <a:rPr lang="en-US" b="1" dirty="0">
                <a:latin typeface="SutonnyMJ" pitchFamily="2" charset="0"/>
              </a:rPr>
              <a:t>_©K </a:t>
            </a:r>
            <a:r>
              <a:rPr lang="en-US" b="1" dirty="0" err="1">
                <a:latin typeface="SutonnyMJ" pitchFamily="2" charset="0"/>
              </a:rPr>
              <a:t>weeiYx</a:t>
            </a:r>
            <a:r>
              <a:rPr lang="en-US" b="1" dirty="0">
                <a:latin typeface="SutonnyMJ" pitchFamily="2" charset="0"/>
              </a:rPr>
              <a:t> ˆ</a:t>
            </a:r>
            <a:r>
              <a:rPr lang="en-US" b="1" dirty="0" err="1">
                <a:latin typeface="SutonnyMJ" pitchFamily="2" charset="0"/>
              </a:rPr>
              <a:t>Zwi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Kiv</a:t>
            </a:r>
            <a:r>
              <a:rPr lang="en-US" b="1" dirty="0">
                <a:latin typeface="SutonnyMJ" pitchFamily="2" charset="0"/>
              </a:rPr>
              <a:t> nq|</a:t>
            </a:r>
            <a:br>
              <a:rPr lang="en-US" b="1" dirty="0">
                <a:latin typeface="SutonnyMJ" pitchFamily="2" charset="0"/>
              </a:rPr>
            </a:br>
            <a:r>
              <a:rPr lang="en-US" b="1" dirty="0" err="1">
                <a:latin typeface="SutonnyMJ" pitchFamily="2" charset="0"/>
              </a:rPr>
              <a:t>LwZqv‡bi</a:t>
            </a:r>
            <a:r>
              <a:rPr lang="en-US" b="1" dirty="0">
                <a:latin typeface="SutonnyMJ" pitchFamily="2" charset="0"/>
              </a:rPr>
              <a:t> ¸</a:t>
            </a:r>
            <a:r>
              <a:rPr lang="en-US" b="1" dirty="0" err="1">
                <a:latin typeface="SutonnyMJ" pitchFamily="2" charset="0"/>
              </a:rPr>
              <a:t>iæZ</a:t>
            </a:r>
            <a:r>
              <a:rPr lang="en-US" b="1" dirty="0">
                <a:latin typeface="SutonnyMJ" pitchFamily="2" charset="0"/>
              </a:rPr>
              <a:t>¡ I </a:t>
            </a:r>
            <a:r>
              <a:rPr lang="en-US" b="1" dirty="0" err="1">
                <a:latin typeface="SutonnyMJ" pitchFamily="2" charset="0"/>
              </a:rPr>
              <a:t>DcKvwiZv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cÖKv‡ki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Rb</a:t>
            </a:r>
            <a:r>
              <a:rPr lang="en-US" b="1" dirty="0">
                <a:latin typeface="SutonnyMJ" pitchFamily="2" charset="0"/>
              </a:rPr>
              <a:t>¨ </a:t>
            </a:r>
            <a:r>
              <a:rPr lang="en-US" b="1" dirty="0" err="1">
                <a:latin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</a:rPr>
              <a:t>  </a:t>
            </a:r>
            <a:r>
              <a:rPr lang="en-US" b="1" dirty="0" err="1">
                <a:latin typeface="SutonnyMJ" pitchFamily="2" charset="0"/>
              </a:rPr>
              <a:t>K_v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cÖPwjZ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Av‡Q</a:t>
            </a:r>
            <a:r>
              <a:rPr lang="en-US" b="1" dirty="0">
                <a:latin typeface="SutonnyMJ" pitchFamily="2" charset="0"/>
              </a:rPr>
              <a:t>- </a:t>
            </a:r>
            <a:br>
              <a:rPr lang="en-US" b="1" dirty="0">
                <a:latin typeface="SutonnyMJ" pitchFamily="2" charset="0"/>
              </a:rPr>
            </a:br>
            <a:r>
              <a:rPr lang="en-US" b="1" dirty="0" err="1">
                <a:latin typeface="SutonnyMJ" pitchFamily="2" charset="0"/>
              </a:rPr>
              <a:t>LwZqvb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wnmv‡ei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mKj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eB‡qi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ivRv</a:t>
            </a:r>
            <a:r>
              <a:rPr lang="en-US" b="1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6332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C622F8-098C-4D2C-AD59-7090B55637FC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01EDE8B3-8BDC-4F0D-971C-6BE508247B0F}"/>
              </a:ext>
            </a:extLst>
          </p:cNvPr>
          <p:cNvSpPr/>
          <p:nvPr/>
        </p:nvSpPr>
        <p:spPr>
          <a:xfrm>
            <a:off x="274321" y="418697"/>
            <a:ext cx="11867146" cy="170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1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8AFFDF-BD2B-442F-B87C-DADA15A672FB}"/>
              </a:ext>
            </a:extLst>
          </p:cNvPr>
          <p:cNvGrpSpPr/>
          <p:nvPr/>
        </p:nvGrpSpPr>
        <p:grpSpPr>
          <a:xfrm>
            <a:off x="360546" y="2211548"/>
            <a:ext cx="11470907" cy="1264355"/>
            <a:chOff x="390160" y="358689"/>
            <a:chExt cx="7763239" cy="71171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" name="Rounded Rectangle 17">
              <a:extLst>
                <a:ext uri="{FF2B5EF4-FFF2-40B4-BE49-F238E27FC236}">
                  <a16:creationId xmlns:a16="http://schemas.microsoft.com/office/drawing/2014/main" id="{C52A1102-6A21-4C15-AD36-5AE3F4AA0455}"/>
                </a:ext>
              </a:extLst>
            </p:cNvPr>
            <p:cNvSpPr/>
            <p:nvPr/>
          </p:nvSpPr>
          <p:spPr>
            <a:xfrm>
              <a:off x="390160" y="358689"/>
              <a:ext cx="7763239" cy="711716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E2CB8B77-E706-4504-AF5C-B36D368C507F}"/>
                </a:ext>
              </a:extLst>
            </p:cNvPr>
            <p:cNvSpPr/>
            <p:nvPr/>
          </p:nvSpPr>
          <p:spPr>
            <a:xfrm>
              <a:off x="424903" y="393432"/>
              <a:ext cx="7693753" cy="6422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80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প্রতিটি হিসাবের পৃথক শিরোনাম</a:t>
              </a:r>
              <a:endParaRPr lang="en-US" sz="8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EA25F01-A464-43AA-9B32-ECF3966702A9}"/>
              </a:ext>
            </a:extLst>
          </p:cNvPr>
          <p:cNvSpPr/>
          <p:nvPr/>
        </p:nvSpPr>
        <p:spPr>
          <a:xfrm>
            <a:off x="411882" y="3564144"/>
            <a:ext cx="11470907" cy="1327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b="1" kern="1200" dirty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6600" b="1" kern="1200" dirty="0">
                <a:latin typeface="Nikosh" pitchFamily="2" charset="0"/>
                <a:cs typeface="Nikosh" pitchFamily="2" charset="0"/>
              </a:rPr>
              <a:t>T</a:t>
            </a:r>
            <a:r>
              <a:rPr lang="en-US" sz="8000" b="1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8000" b="1" kern="1200" dirty="0">
                <a:latin typeface="NikoshBAN" pitchFamily="2" charset="0"/>
                <a:cs typeface="NikoshBAN" pitchFamily="2" charset="0"/>
              </a:rPr>
              <a:t>বা চলমান জের ছক অনুসরণ</a:t>
            </a:r>
            <a:endParaRPr lang="en-US" sz="8000" b="1" kern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1F3260FA-3C05-458D-810B-9DF1D03E03B4}"/>
              </a:ext>
            </a:extLst>
          </p:cNvPr>
          <p:cNvSpPr/>
          <p:nvPr/>
        </p:nvSpPr>
        <p:spPr>
          <a:xfrm>
            <a:off x="360546" y="5133335"/>
            <a:ext cx="11470907" cy="1327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7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প্রতিটি হিসাবের পৃথক জের নির্ণয়</a:t>
            </a:r>
            <a:endParaRPr lang="en-US" sz="7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C427EE0B-7937-4F7F-8A1B-0D3C3D6D1087}"/>
              </a:ext>
            </a:extLst>
          </p:cNvPr>
          <p:cNvSpPr/>
          <p:nvPr/>
        </p:nvSpPr>
        <p:spPr>
          <a:xfrm>
            <a:off x="324854" y="2189440"/>
            <a:ext cx="11562345" cy="1232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জাবেদা সহায়ক বহি স্বরূপ খতিয়ানে জাবেদা পৃঃ নং উল্লেখ  করা হয়</a:t>
            </a: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CA17AAC8-D247-4DA7-8773-5C498F02595B}"/>
              </a:ext>
            </a:extLst>
          </p:cNvPr>
          <p:cNvSpPr/>
          <p:nvPr/>
        </p:nvSpPr>
        <p:spPr>
          <a:xfrm>
            <a:off x="324854" y="3713490"/>
            <a:ext cx="11562345" cy="1190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হিসাবের গাণিতিক শুদ্ধতা যাচাইয়ে সহায়তা</a:t>
            </a:r>
            <a:endParaRPr lang="en-US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EC630236-8E9C-43AD-A792-7A736388C0E7}"/>
              </a:ext>
            </a:extLst>
          </p:cNvPr>
          <p:cNvSpPr/>
          <p:nvPr/>
        </p:nvSpPr>
        <p:spPr>
          <a:xfrm>
            <a:off x="324855" y="5195972"/>
            <a:ext cx="11562344" cy="80164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খতিয়ানের </a:t>
            </a: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উদ্ধৃত্ত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রেওয়ামিল প্রস্তুত</a:t>
            </a:r>
            <a:endParaRPr lang="en-US" sz="6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A9CD53C0-B2EE-4040-AA5F-C5B3DD1A31F2}"/>
              </a:ext>
            </a:extLst>
          </p:cNvPr>
          <p:cNvSpPr/>
          <p:nvPr/>
        </p:nvSpPr>
        <p:spPr>
          <a:xfrm>
            <a:off x="172453" y="84149"/>
            <a:ext cx="11867146" cy="170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1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023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7CEC6B-170A-47BA-A252-C1F2906D8253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67F47-9D89-4FFE-B3B9-506E437807B5}"/>
              </a:ext>
            </a:extLst>
          </p:cNvPr>
          <p:cNvSpPr/>
          <p:nvPr/>
        </p:nvSpPr>
        <p:spPr>
          <a:xfrm>
            <a:off x="339159" y="217125"/>
            <a:ext cx="11756587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u="sng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বিভিন্ন শ্রেণীর হিসাব</a:t>
            </a:r>
            <a:endParaRPr lang="en-US" sz="6600" u="sng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46683-7ABE-48F1-8866-5C40D7665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" y="1325120"/>
            <a:ext cx="3482206" cy="5235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1FBE6F-664A-4085-888D-455CA242F82D}"/>
              </a:ext>
            </a:extLst>
          </p:cNvPr>
          <p:cNvSpPr/>
          <p:nvPr/>
        </p:nvSpPr>
        <p:spPr>
          <a:xfrm>
            <a:off x="339159" y="5282953"/>
            <a:ext cx="2412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সম্পদ</a:t>
            </a:r>
            <a:r>
              <a:rPr lang="bn-BD" sz="7200" b="1" dirty="0">
                <a:latin typeface="SutonnyOMJ" pitchFamily="2" charset="0"/>
                <a:cs typeface="SutonnyOMJ" pitchFamily="2" charset="0"/>
              </a:rPr>
              <a:t> </a:t>
            </a:r>
            <a:endParaRPr lang="en-US" sz="7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E4B5C-B63B-454F-9D99-84BE1392A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25" y="2117277"/>
            <a:ext cx="3722979" cy="342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A9D5A1-8DC0-401F-983E-50F9B3F19F99}"/>
              </a:ext>
            </a:extLst>
          </p:cNvPr>
          <p:cNvSpPr/>
          <p:nvPr/>
        </p:nvSpPr>
        <p:spPr>
          <a:xfrm>
            <a:off x="5232317" y="1450021"/>
            <a:ext cx="2561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ঋণ গ্রহণ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CB6DF2-2A10-45FD-A89B-CCF3311008E0}"/>
              </a:ext>
            </a:extLst>
          </p:cNvPr>
          <p:cNvSpPr/>
          <p:nvPr/>
        </p:nvSpPr>
        <p:spPr>
          <a:xfrm>
            <a:off x="4948347" y="5636896"/>
            <a:ext cx="22953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b="1" dirty="0">
                <a:latin typeface="SutonnyOMJ" pitchFamily="2" charset="0"/>
                <a:cs typeface="SutonnyOMJ" pitchFamily="2" charset="0"/>
              </a:rPr>
              <a:t>দায়</a:t>
            </a:r>
            <a:endParaRPr lang="en-US" sz="8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5FFD4B-0F58-45B6-BF0F-898C0D886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09" y="1703823"/>
            <a:ext cx="3871491" cy="40467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99C97A-B58B-427B-801F-5449B1A0D48C}"/>
              </a:ext>
            </a:extLst>
          </p:cNvPr>
          <p:cNvSpPr/>
          <p:nvPr/>
        </p:nvSpPr>
        <p:spPr>
          <a:xfrm>
            <a:off x="9883499" y="1703823"/>
            <a:ext cx="2855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chemeClr val="bg2">
                    <a:lumMod val="25000"/>
                  </a:schemeClr>
                </a:solidFill>
                <a:latin typeface="SutonnyOMJ" pitchFamily="2" charset="0"/>
                <a:cs typeface="SutonnyOMJ" pitchFamily="2" charset="0"/>
              </a:rPr>
              <a:t>মূলধন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9124C9-2A60-4959-987D-A1F563790292}"/>
              </a:ext>
            </a:extLst>
          </p:cNvPr>
          <p:cNvSpPr/>
          <p:nvPr/>
        </p:nvSpPr>
        <p:spPr>
          <a:xfrm>
            <a:off x="8310792" y="5544733"/>
            <a:ext cx="31454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atin typeface="SutonnyOMJ" pitchFamily="2" charset="0"/>
                <a:cs typeface="SutonnyOMJ" pitchFamily="2" charset="0"/>
              </a:rPr>
              <a:t>মালিকানাস্বত্ব</a:t>
            </a:r>
          </a:p>
        </p:txBody>
      </p:sp>
    </p:spTree>
    <p:extLst>
      <p:ext uri="{BB962C8B-B14F-4D97-AF65-F5344CB8AC3E}">
        <p14:creationId xmlns:p14="http://schemas.microsoft.com/office/powerpoint/2010/main" val="311693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B977A-7E14-4DD8-A483-FB3261DA0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5" y="2416328"/>
            <a:ext cx="5390139" cy="3405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F7EBC0-1710-4085-9541-FECFA827F1CC}"/>
              </a:ext>
            </a:extLst>
          </p:cNvPr>
          <p:cNvSpPr/>
          <p:nvPr/>
        </p:nvSpPr>
        <p:spPr>
          <a:xfrm>
            <a:off x="3322320" y="1755944"/>
            <a:ext cx="1797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latin typeface="SutonnyOMJ" pitchFamily="2" charset="0"/>
                <a:cs typeface="SutonnyOMJ" pitchFamily="2" charset="0"/>
              </a:rPr>
              <a:t>বিক্রয়</a:t>
            </a:r>
            <a:endParaRPr lang="en-US" sz="66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666B7-6A0F-4FEC-B5D7-EB11148FB1F6}"/>
              </a:ext>
            </a:extLst>
          </p:cNvPr>
          <p:cNvSpPr/>
          <p:nvPr/>
        </p:nvSpPr>
        <p:spPr>
          <a:xfrm>
            <a:off x="1211446" y="5633462"/>
            <a:ext cx="2811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>
                <a:latin typeface="SutonnyOMJ" pitchFamily="2" charset="0"/>
                <a:cs typeface="SutonnyOMJ" pitchFamily="2" charset="0"/>
              </a:rPr>
              <a:t>আয়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7734F-32C3-422B-9F3E-1F3E4EA99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0" y="2510583"/>
            <a:ext cx="4878815" cy="32171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BD2F26-184E-49D2-95FE-6CCC69839AE3}"/>
              </a:ext>
            </a:extLst>
          </p:cNvPr>
          <p:cNvSpPr/>
          <p:nvPr/>
        </p:nvSpPr>
        <p:spPr>
          <a:xfrm>
            <a:off x="10302240" y="1448168"/>
            <a:ext cx="2220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>
                <a:latin typeface="SutonnyOMJ" pitchFamily="2" charset="0"/>
                <a:cs typeface="SutonnyOMJ" pitchFamily="2" charset="0"/>
              </a:rPr>
              <a:t>ক্রয়</a:t>
            </a:r>
            <a:endParaRPr lang="en-US" sz="8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5C086-0650-4F5A-BEF4-B031DEF037D5}"/>
              </a:ext>
            </a:extLst>
          </p:cNvPr>
          <p:cNvSpPr/>
          <p:nvPr/>
        </p:nvSpPr>
        <p:spPr>
          <a:xfrm>
            <a:off x="8382367" y="5433026"/>
            <a:ext cx="1759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>
                <a:latin typeface="SutonnyOMJ" pitchFamily="2" charset="0"/>
                <a:cs typeface="SutonnyOMJ" pitchFamily="2" charset="0"/>
              </a:rPr>
              <a:t>ব্যয়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BE711F-7767-413A-B139-6C6EA4FBAA9B}"/>
              </a:ext>
            </a:extLst>
          </p:cNvPr>
          <p:cNvSpPr/>
          <p:nvPr/>
        </p:nvSpPr>
        <p:spPr>
          <a:xfrm>
            <a:off x="217706" y="101535"/>
            <a:ext cx="11756587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u="sng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বিভিন্ন শ্রেণীর হিসাব</a:t>
            </a:r>
            <a:endParaRPr lang="en-US" sz="6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8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zan\Desktop\বিজ্ঞান    গতি\giphy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20" y="3802379"/>
            <a:ext cx="3688080" cy="24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779520" y="441960"/>
            <a:ext cx="4069080" cy="2194560"/>
            <a:chOff x="3779520" y="441960"/>
            <a:chExt cx="4069080" cy="2194560"/>
          </a:xfrm>
        </p:grpSpPr>
        <p:sp>
          <p:nvSpPr>
            <p:cNvPr id="2" name="TextBox 1"/>
            <p:cNvSpPr txBox="1"/>
            <p:nvPr/>
          </p:nvSpPr>
          <p:spPr>
            <a:xfrm>
              <a:off x="3779520" y="441960"/>
              <a:ext cx="4069080" cy="11079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খতিয়ানের ছক </a:t>
              </a:r>
              <a:endPara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5410200" y="1549956"/>
              <a:ext cx="579120" cy="108656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8800" y="2621280"/>
            <a:ext cx="7863840" cy="1173480"/>
            <a:chOff x="1828800" y="2621280"/>
            <a:chExt cx="7863840" cy="11734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935480" y="2651760"/>
              <a:ext cx="7467600" cy="45720"/>
            </a:xfrm>
            <a:prstGeom prst="line">
              <a:avLst/>
            </a:prstGeom>
            <a:ln w="142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wn Arrow 7"/>
            <p:cNvSpPr/>
            <p:nvPr/>
          </p:nvSpPr>
          <p:spPr>
            <a:xfrm>
              <a:off x="1828800" y="2708196"/>
              <a:ext cx="579120" cy="108656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9113520" y="2621280"/>
              <a:ext cx="579120" cy="108656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3905" y="3686835"/>
            <a:ext cx="4069080" cy="3154710"/>
            <a:chOff x="274320" y="3627090"/>
            <a:chExt cx="2733194" cy="3154710"/>
          </a:xfrm>
        </p:grpSpPr>
        <p:sp>
          <p:nvSpPr>
            <p:cNvPr id="12" name="Rounded Rectangle 11"/>
            <p:cNvSpPr/>
            <p:nvPr/>
          </p:nvSpPr>
          <p:spPr>
            <a:xfrm>
              <a:off x="274320" y="3901440"/>
              <a:ext cx="2712720" cy="217932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5354" y="3627090"/>
              <a:ext cx="204216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28560" y="3699671"/>
            <a:ext cx="4084320" cy="2680485"/>
            <a:chOff x="7498080" y="3811756"/>
            <a:chExt cx="4084320" cy="2284244"/>
          </a:xfrm>
        </p:grpSpPr>
        <p:sp>
          <p:nvSpPr>
            <p:cNvPr id="16" name="Rounded Rectangle 15"/>
            <p:cNvSpPr/>
            <p:nvPr/>
          </p:nvSpPr>
          <p:spPr>
            <a:xfrm>
              <a:off x="7513320" y="3811756"/>
              <a:ext cx="3916680" cy="228424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98080" y="4100231"/>
              <a:ext cx="4084320" cy="19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চলমান</a:t>
              </a:r>
              <a:r>
                <a:rPr lang="en-US" sz="72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জের</a:t>
              </a:r>
              <a:r>
                <a:rPr lang="en-US" sz="72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7200" b="1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ছক</a:t>
              </a:r>
              <a:endParaRPr lang="en-US" sz="7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1046" y="3763047"/>
            <a:ext cx="4038599" cy="2628960"/>
            <a:chOff x="274320" y="3809970"/>
            <a:chExt cx="2712720" cy="2628960"/>
          </a:xfrm>
        </p:grpSpPr>
        <p:sp>
          <p:nvSpPr>
            <p:cNvPr id="24" name="Rounded Rectangle 23"/>
            <p:cNvSpPr/>
            <p:nvPr/>
          </p:nvSpPr>
          <p:spPr>
            <a:xfrm>
              <a:off x="274320" y="3901440"/>
              <a:ext cx="2712720" cy="25374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4703" y="4084350"/>
              <a:ext cx="93659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T</a:t>
              </a:r>
              <a:endPara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02725" y="3809970"/>
              <a:ext cx="143313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ছক</a:t>
              </a:r>
              <a:endPara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90649-1792-4929-9A84-6D67C05DCB8A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EBF09D-F1F7-44F8-B57E-6FFDB4FC8748}"/>
              </a:ext>
            </a:extLst>
          </p:cNvPr>
          <p:cNvGrpSpPr/>
          <p:nvPr/>
        </p:nvGrpSpPr>
        <p:grpSpPr>
          <a:xfrm>
            <a:off x="265059" y="169587"/>
            <a:ext cx="11551802" cy="6428160"/>
            <a:chOff x="265059" y="169587"/>
            <a:chExt cx="11551802" cy="64281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AA03451-6E38-4621-9937-02D641EDB06B}"/>
                </a:ext>
              </a:extLst>
            </p:cNvPr>
            <p:cNvSpPr/>
            <p:nvPr/>
          </p:nvSpPr>
          <p:spPr>
            <a:xfrm>
              <a:off x="8605948" y="4166275"/>
              <a:ext cx="91440" cy="5944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64801"/>
                  </a:lnTo>
                  <a:lnTo>
                    <a:pt x="87920" y="364801"/>
                  </a:lnTo>
                  <a:lnTo>
                    <a:pt x="87920" y="59449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5468D95-208F-4DDE-94E6-AC0B0456917E}"/>
                </a:ext>
              </a:extLst>
            </p:cNvPr>
            <p:cNvSpPr/>
            <p:nvPr/>
          </p:nvSpPr>
          <p:spPr>
            <a:xfrm>
              <a:off x="5679248" y="1744062"/>
              <a:ext cx="2972419" cy="8477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18040"/>
                  </a:lnTo>
                  <a:lnTo>
                    <a:pt x="2972419" y="618040"/>
                  </a:lnTo>
                  <a:lnTo>
                    <a:pt x="2972419" y="84773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6DC0BA-8564-4228-A023-08EF13E868AC}"/>
                </a:ext>
              </a:extLst>
            </p:cNvPr>
            <p:cNvSpPr/>
            <p:nvPr/>
          </p:nvSpPr>
          <p:spPr>
            <a:xfrm>
              <a:off x="2930263" y="4025579"/>
              <a:ext cx="91440" cy="7359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06271"/>
                  </a:lnTo>
                  <a:lnTo>
                    <a:pt x="101979" y="506271"/>
                  </a:lnTo>
                  <a:lnTo>
                    <a:pt x="101979" y="73596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2A6DF5-C6A8-40C8-8DC4-323342992B51}"/>
                </a:ext>
              </a:extLst>
            </p:cNvPr>
            <p:cNvSpPr/>
            <p:nvPr/>
          </p:nvSpPr>
          <p:spPr>
            <a:xfrm>
              <a:off x="2975983" y="1744062"/>
              <a:ext cx="2703265" cy="7070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03265" y="0"/>
                  </a:moveTo>
                  <a:lnTo>
                    <a:pt x="2703265" y="477345"/>
                  </a:lnTo>
                  <a:lnTo>
                    <a:pt x="0" y="477345"/>
                  </a:lnTo>
                  <a:lnTo>
                    <a:pt x="0" y="70704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F19629B-EBDC-4C53-8BD1-B2D9A2A47A52}"/>
                </a:ext>
              </a:extLst>
            </p:cNvPr>
            <p:cNvSpPr/>
            <p:nvPr/>
          </p:nvSpPr>
          <p:spPr>
            <a:xfrm>
              <a:off x="3193375" y="169587"/>
              <a:ext cx="4971746" cy="15744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D68175-59BD-46A1-99D0-23EA04965DDE}"/>
                </a:ext>
              </a:extLst>
            </p:cNvPr>
            <p:cNvSpPr/>
            <p:nvPr/>
          </p:nvSpPr>
          <p:spPr>
            <a:xfrm>
              <a:off x="3468873" y="431311"/>
              <a:ext cx="4971746" cy="1574475"/>
            </a:xfrm>
            <a:custGeom>
              <a:avLst/>
              <a:gdLst>
                <a:gd name="connsiteX0" fmla="*/ 0 w 4971746"/>
                <a:gd name="connsiteY0" fmla="*/ 157448 h 1574475"/>
                <a:gd name="connsiteX1" fmla="*/ 157448 w 4971746"/>
                <a:gd name="connsiteY1" fmla="*/ 0 h 1574475"/>
                <a:gd name="connsiteX2" fmla="*/ 4814299 w 4971746"/>
                <a:gd name="connsiteY2" fmla="*/ 0 h 1574475"/>
                <a:gd name="connsiteX3" fmla="*/ 4971747 w 4971746"/>
                <a:gd name="connsiteY3" fmla="*/ 157448 h 1574475"/>
                <a:gd name="connsiteX4" fmla="*/ 4971746 w 4971746"/>
                <a:gd name="connsiteY4" fmla="*/ 1417028 h 1574475"/>
                <a:gd name="connsiteX5" fmla="*/ 4814298 w 4971746"/>
                <a:gd name="connsiteY5" fmla="*/ 1574476 h 1574475"/>
                <a:gd name="connsiteX6" fmla="*/ 157448 w 4971746"/>
                <a:gd name="connsiteY6" fmla="*/ 1574475 h 1574475"/>
                <a:gd name="connsiteX7" fmla="*/ 0 w 4971746"/>
                <a:gd name="connsiteY7" fmla="*/ 1417027 h 1574475"/>
                <a:gd name="connsiteX8" fmla="*/ 0 w 4971746"/>
                <a:gd name="connsiteY8" fmla="*/ 157448 h 157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46" h="1574475">
                  <a:moveTo>
                    <a:pt x="0" y="157448"/>
                  </a:moveTo>
                  <a:cubicBezTo>
                    <a:pt x="0" y="70492"/>
                    <a:pt x="70492" y="0"/>
                    <a:pt x="157448" y="0"/>
                  </a:cubicBezTo>
                  <a:lnTo>
                    <a:pt x="4814299" y="0"/>
                  </a:lnTo>
                  <a:cubicBezTo>
                    <a:pt x="4901255" y="0"/>
                    <a:pt x="4971747" y="70492"/>
                    <a:pt x="4971747" y="157448"/>
                  </a:cubicBezTo>
                  <a:cubicBezTo>
                    <a:pt x="4971747" y="577308"/>
                    <a:pt x="4971746" y="997168"/>
                    <a:pt x="4971746" y="1417028"/>
                  </a:cubicBezTo>
                  <a:cubicBezTo>
                    <a:pt x="4971746" y="1503984"/>
                    <a:pt x="4901254" y="1574476"/>
                    <a:pt x="4814298" y="1574476"/>
                  </a:cubicBezTo>
                  <a:lnTo>
                    <a:pt x="157448" y="1574475"/>
                  </a:lnTo>
                  <a:cubicBezTo>
                    <a:pt x="70492" y="1574475"/>
                    <a:pt x="0" y="1503983"/>
                    <a:pt x="0" y="1417027"/>
                  </a:cubicBezTo>
                  <a:lnTo>
                    <a:pt x="0" y="15744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715" tIns="274715" rIns="274715" bIns="274715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খতিয়ানে</a:t>
              </a:r>
              <a:r>
                <a:rPr lang="en-US" sz="6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6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endParaRPr lang="en-US" sz="6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1B8EE96-23BE-42D9-93C0-942030FA5D1D}"/>
                </a:ext>
              </a:extLst>
            </p:cNvPr>
            <p:cNvSpPr/>
            <p:nvPr/>
          </p:nvSpPr>
          <p:spPr>
            <a:xfrm>
              <a:off x="265059" y="2451104"/>
              <a:ext cx="5421848" cy="15744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E53D1A-F97E-45E1-B8AD-78734D4245BE}"/>
                </a:ext>
              </a:extLst>
            </p:cNvPr>
            <p:cNvSpPr/>
            <p:nvPr/>
          </p:nvSpPr>
          <p:spPr>
            <a:xfrm>
              <a:off x="540557" y="2712828"/>
              <a:ext cx="5421848" cy="1574475"/>
            </a:xfrm>
            <a:custGeom>
              <a:avLst/>
              <a:gdLst>
                <a:gd name="connsiteX0" fmla="*/ 0 w 5421848"/>
                <a:gd name="connsiteY0" fmla="*/ 157448 h 1574475"/>
                <a:gd name="connsiteX1" fmla="*/ 157448 w 5421848"/>
                <a:gd name="connsiteY1" fmla="*/ 0 h 1574475"/>
                <a:gd name="connsiteX2" fmla="*/ 5264401 w 5421848"/>
                <a:gd name="connsiteY2" fmla="*/ 0 h 1574475"/>
                <a:gd name="connsiteX3" fmla="*/ 5421849 w 5421848"/>
                <a:gd name="connsiteY3" fmla="*/ 157448 h 1574475"/>
                <a:gd name="connsiteX4" fmla="*/ 5421848 w 5421848"/>
                <a:gd name="connsiteY4" fmla="*/ 1417028 h 1574475"/>
                <a:gd name="connsiteX5" fmla="*/ 5264400 w 5421848"/>
                <a:gd name="connsiteY5" fmla="*/ 1574476 h 1574475"/>
                <a:gd name="connsiteX6" fmla="*/ 157448 w 5421848"/>
                <a:gd name="connsiteY6" fmla="*/ 1574475 h 1574475"/>
                <a:gd name="connsiteX7" fmla="*/ 0 w 5421848"/>
                <a:gd name="connsiteY7" fmla="*/ 1417027 h 1574475"/>
                <a:gd name="connsiteX8" fmla="*/ 0 w 5421848"/>
                <a:gd name="connsiteY8" fmla="*/ 157448 h 157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1848" h="1574475">
                  <a:moveTo>
                    <a:pt x="0" y="157448"/>
                  </a:moveTo>
                  <a:cubicBezTo>
                    <a:pt x="0" y="70492"/>
                    <a:pt x="70492" y="0"/>
                    <a:pt x="157448" y="0"/>
                  </a:cubicBezTo>
                  <a:lnTo>
                    <a:pt x="5264401" y="0"/>
                  </a:lnTo>
                  <a:cubicBezTo>
                    <a:pt x="5351357" y="0"/>
                    <a:pt x="5421849" y="70492"/>
                    <a:pt x="5421849" y="157448"/>
                  </a:cubicBezTo>
                  <a:cubicBezTo>
                    <a:pt x="5421849" y="577308"/>
                    <a:pt x="5421848" y="997168"/>
                    <a:pt x="5421848" y="1417028"/>
                  </a:cubicBezTo>
                  <a:cubicBezTo>
                    <a:pt x="5421848" y="1503984"/>
                    <a:pt x="5351356" y="1574476"/>
                    <a:pt x="5264400" y="1574476"/>
                  </a:cubicBezTo>
                  <a:lnTo>
                    <a:pt x="157448" y="1574475"/>
                  </a:lnTo>
                  <a:cubicBezTo>
                    <a:pt x="70492" y="1574475"/>
                    <a:pt x="0" y="1503983"/>
                    <a:pt x="0" y="1417027"/>
                  </a:cubicBezTo>
                  <a:lnTo>
                    <a:pt x="0" y="15744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435" tIns="320435" rIns="320435" bIns="320435" numCol="1" spcCol="1270" anchor="ctr" anchorCtr="0">
              <a:noAutofit/>
            </a:bodyPr>
            <a:lstStyle/>
            <a:p>
              <a:pPr marL="0" lvl="0" indent="0" algn="ctr" defTabSz="3200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2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T</a:t>
              </a:r>
              <a:r>
                <a:rPr lang="en-US" sz="88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88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endParaRPr lang="en-US" sz="88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A89ABF-2853-4CC0-9ED9-D92FB3C8E2A3}"/>
                </a:ext>
              </a:extLst>
            </p:cNvPr>
            <p:cNvSpPr/>
            <p:nvPr/>
          </p:nvSpPr>
          <p:spPr>
            <a:xfrm>
              <a:off x="335389" y="4761548"/>
              <a:ext cx="5393705" cy="15744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8C3170-4EAC-4E99-9DFC-EE917D86FA8E}"/>
                </a:ext>
              </a:extLst>
            </p:cNvPr>
            <p:cNvSpPr/>
            <p:nvPr/>
          </p:nvSpPr>
          <p:spPr>
            <a:xfrm>
              <a:off x="610888" y="5023272"/>
              <a:ext cx="5393705" cy="1574475"/>
            </a:xfrm>
            <a:custGeom>
              <a:avLst/>
              <a:gdLst>
                <a:gd name="connsiteX0" fmla="*/ 0 w 5393705"/>
                <a:gd name="connsiteY0" fmla="*/ 157448 h 1574475"/>
                <a:gd name="connsiteX1" fmla="*/ 157448 w 5393705"/>
                <a:gd name="connsiteY1" fmla="*/ 0 h 1574475"/>
                <a:gd name="connsiteX2" fmla="*/ 5236258 w 5393705"/>
                <a:gd name="connsiteY2" fmla="*/ 0 h 1574475"/>
                <a:gd name="connsiteX3" fmla="*/ 5393706 w 5393705"/>
                <a:gd name="connsiteY3" fmla="*/ 157448 h 1574475"/>
                <a:gd name="connsiteX4" fmla="*/ 5393705 w 5393705"/>
                <a:gd name="connsiteY4" fmla="*/ 1417028 h 1574475"/>
                <a:gd name="connsiteX5" fmla="*/ 5236257 w 5393705"/>
                <a:gd name="connsiteY5" fmla="*/ 1574476 h 1574475"/>
                <a:gd name="connsiteX6" fmla="*/ 157448 w 5393705"/>
                <a:gd name="connsiteY6" fmla="*/ 1574475 h 1574475"/>
                <a:gd name="connsiteX7" fmla="*/ 0 w 5393705"/>
                <a:gd name="connsiteY7" fmla="*/ 1417027 h 1574475"/>
                <a:gd name="connsiteX8" fmla="*/ 0 w 5393705"/>
                <a:gd name="connsiteY8" fmla="*/ 157448 h 157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3705" h="1574475">
                  <a:moveTo>
                    <a:pt x="0" y="157448"/>
                  </a:moveTo>
                  <a:cubicBezTo>
                    <a:pt x="0" y="70492"/>
                    <a:pt x="70492" y="0"/>
                    <a:pt x="157448" y="0"/>
                  </a:cubicBezTo>
                  <a:lnTo>
                    <a:pt x="5236258" y="0"/>
                  </a:lnTo>
                  <a:cubicBezTo>
                    <a:pt x="5323214" y="0"/>
                    <a:pt x="5393706" y="70492"/>
                    <a:pt x="5393706" y="157448"/>
                  </a:cubicBezTo>
                  <a:cubicBezTo>
                    <a:pt x="5393706" y="577308"/>
                    <a:pt x="5393705" y="997168"/>
                    <a:pt x="5393705" y="1417028"/>
                  </a:cubicBezTo>
                  <a:cubicBezTo>
                    <a:pt x="5393705" y="1503984"/>
                    <a:pt x="5323213" y="1574476"/>
                    <a:pt x="5236257" y="1574476"/>
                  </a:cubicBezTo>
                  <a:lnTo>
                    <a:pt x="157448" y="1574475"/>
                  </a:lnTo>
                  <a:cubicBezTo>
                    <a:pt x="70492" y="1574475"/>
                    <a:pt x="0" y="1503983"/>
                    <a:pt x="0" y="1417027"/>
                  </a:cubicBezTo>
                  <a:lnTo>
                    <a:pt x="0" y="15744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7575" tIns="297575" rIns="297575" bIns="297575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নমুনা</a:t>
              </a:r>
              <a:r>
                <a:rPr lang="en-US" sz="66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r>
                <a:rPr lang="en-US" sz="66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8টি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A9559BA-CDFE-43C0-B51F-A2E997338841}"/>
                </a:ext>
              </a:extLst>
            </p:cNvPr>
            <p:cNvSpPr/>
            <p:nvPr/>
          </p:nvSpPr>
          <p:spPr>
            <a:xfrm>
              <a:off x="5761972" y="2591799"/>
              <a:ext cx="5779390" cy="15744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BBC0AA-5419-4608-BDCF-6F7C7CDB4803}"/>
                </a:ext>
              </a:extLst>
            </p:cNvPr>
            <p:cNvSpPr/>
            <p:nvPr/>
          </p:nvSpPr>
          <p:spPr>
            <a:xfrm>
              <a:off x="6037471" y="2853523"/>
              <a:ext cx="5779390" cy="1574475"/>
            </a:xfrm>
            <a:custGeom>
              <a:avLst/>
              <a:gdLst>
                <a:gd name="connsiteX0" fmla="*/ 0 w 5779390"/>
                <a:gd name="connsiteY0" fmla="*/ 157448 h 1574475"/>
                <a:gd name="connsiteX1" fmla="*/ 157448 w 5779390"/>
                <a:gd name="connsiteY1" fmla="*/ 0 h 1574475"/>
                <a:gd name="connsiteX2" fmla="*/ 5621943 w 5779390"/>
                <a:gd name="connsiteY2" fmla="*/ 0 h 1574475"/>
                <a:gd name="connsiteX3" fmla="*/ 5779391 w 5779390"/>
                <a:gd name="connsiteY3" fmla="*/ 157448 h 1574475"/>
                <a:gd name="connsiteX4" fmla="*/ 5779390 w 5779390"/>
                <a:gd name="connsiteY4" fmla="*/ 1417028 h 1574475"/>
                <a:gd name="connsiteX5" fmla="*/ 5621942 w 5779390"/>
                <a:gd name="connsiteY5" fmla="*/ 1574476 h 1574475"/>
                <a:gd name="connsiteX6" fmla="*/ 157448 w 5779390"/>
                <a:gd name="connsiteY6" fmla="*/ 1574475 h 1574475"/>
                <a:gd name="connsiteX7" fmla="*/ 0 w 5779390"/>
                <a:gd name="connsiteY7" fmla="*/ 1417027 h 1574475"/>
                <a:gd name="connsiteX8" fmla="*/ 0 w 5779390"/>
                <a:gd name="connsiteY8" fmla="*/ 157448 h 157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9390" h="1574475">
                  <a:moveTo>
                    <a:pt x="0" y="157448"/>
                  </a:moveTo>
                  <a:cubicBezTo>
                    <a:pt x="0" y="70492"/>
                    <a:pt x="70492" y="0"/>
                    <a:pt x="157448" y="0"/>
                  </a:cubicBezTo>
                  <a:lnTo>
                    <a:pt x="5621943" y="0"/>
                  </a:lnTo>
                  <a:cubicBezTo>
                    <a:pt x="5708899" y="0"/>
                    <a:pt x="5779391" y="70492"/>
                    <a:pt x="5779391" y="157448"/>
                  </a:cubicBezTo>
                  <a:cubicBezTo>
                    <a:pt x="5779391" y="577308"/>
                    <a:pt x="5779390" y="997168"/>
                    <a:pt x="5779390" y="1417028"/>
                  </a:cubicBezTo>
                  <a:cubicBezTo>
                    <a:pt x="5779390" y="1503984"/>
                    <a:pt x="5708898" y="1574476"/>
                    <a:pt x="5621942" y="1574476"/>
                  </a:cubicBezTo>
                  <a:lnTo>
                    <a:pt x="157448" y="1574475"/>
                  </a:lnTo>
                  <a:cubicBezTo>
                    <a:pt x="70492" y="1574475"/>
                    <a:pt x="0" y="1503983"/>
                    <a:pt x="0" y="1417027"/>
                  </a:cubicBezTo>
                  <a:lnTo>
                    <a:pt x="0" y="15744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715" tIns="274715" rIns="274715" bIns="274715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চলমান</a:t>
              </a:r>
              <a:r>
                <a:rPr lang="en-US" sz="6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জের</a:t>
              </a:r>
              <a:r>
                <a:rPr lang="en-US" sz="6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6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জের</a:t>
              </a:r>
              <a:r>
                <a:rPr lang="en-US" sz="6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endParaRPr lang="en-US" sz="6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616EF3-D742-4376-94C9-4EA1B6F4755A}"/>
                </a:ext>
              </a:extLst>
            </p:cNvPr>
            <p:cNvSpPr/>
            <p:nvPr/>
          </p:nvSpPr>
          <p:spPr>
            <a:xfrm>
              <a:off x="5846374" y="4760773"/>
              <a:ext cx="5694988" cy="15744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B12208-2972-42CF-97DE-1D62024AE47C}"/>
                </a:ext>
              </a:extLst>
            </p:cNvPr>
            <p:cNvSpPr/>
            <p:nvPr/>
          </p:nvSpPr>
          <p:spPr>
            <a:xfrm>
              <a:off x="6121873" y="5022497"/>
              <a:ext cx="5694988" cy="1574475"/>
            </a:xfrm>
            <a:custGeom>
              <a:avLst/>
              <a:gdLst>
                <a:gd name="connsiteX0" fmla="*/ 0 w 5694988"/>
                <a:gd name="connsiteY0" fmla="*/ 157448 h 1574475"/>
                <a:gd name="connsiteX1" fmla="*/ 157448 w 5694988"/>
                <a:gd name="connsiteY1" fmla="*/ 0 h 1574475"/>
                <a:gd name="connsiteX2" fmla="*/ 5537541 w 5694988"/>
                <a:gd name="connsiteY2" fmla="*/ 0 h 1574475"/>
                <a:gd name="connsiteX3" fmla="*/ 5694989 w 5694988"/>
                <a:gd name="connsiteY3" fmla="*/ 157448 h 1574475"/>
                <a:gd name="connsiteX4" fmla="*/ 5694988 w 5694988"/>
                <a:gd name="connsiteY4" fmla="*/ 1417028 h 1574475"/>
                <a:gd name="connsiteX5" fmla="*/ 5537540 w 5694988"/>
                <a:gd name="connsiteY5" fmla="*/ 1574476 h 1574475"/>
                <a:gd name="connsiteX6" fmla="*/ 157448 w 5694988"/>
                <a:gd name="connsiteY6" fmla="*/ 1574475 h 1574475"/>
                <a:gd name="connsiteX7" fmla="*/ 0 w 5694988"/>
                <a:gd name="connsiteY7" fmla="*/ 1417027 h 1574475"/>
                <a:gd name="connsiteX8" fmla="*/ 0 w 5694988"/>
                <a:gd name="connsiteY8" fmla="*/ 157448 h 157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4988" h="1574475">
                  <a:moveTo>
                    <a:pt x="0" y="157448"/>
                  </a:moveTo>
                  <a:cubicBezTo>
                    <a:pt x="0" y="70492"/>
                    <a:pt x="70492" y="0"/>
                    <a:pt x="157448" y="0"/>
                  </a:cubicBezTo>
                  <a:lnTo>
                    <a:pt x="5537541" y="0"/>
                  </a:lnTo>
                  <a:cubicBezTo>
                    <a:pt x="5624497" y="0"/>
                    <a:pt x="5694989" y="70492"/>
                    <a:pt x="5694989" y="157448"/>
                  </a:cubicBezTo>
                  <a:cubicBezTo>
                    <a:pt x="5694989" y="577308"/>
                    <a:pt x="5694988" y="997168"/>
                    <a:pt x="5694988" y="1417028"/>
                  </a:cubicBezTo>
                  <a:cubicBezTo>
                    <a:pt x="5694988" y="1503984"/>
                    <a:pt x="5624496" y="1574476"/>
                    <a:pt x="5537540" y="1574476"/>
                  </a:cubicBezTo>
                  <a:lnTo>
                    <a:pt x="157448" y="1574475"/>
                  </a:lnTo>
                  <a:cubicBezTo>
                    <a:pt x="70492" y="1574475"/>
                    <a:pt x="0" y="1503983"/>
                    <a:pt x="0" y="1417027"/>
                  </a:cubicBezTo>
                  <a:lnTo>
                    <a:pt x="0" y="15744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0915" tIns="350915" rIns="350915" bIns="350915" numCol="1" spcCol="1270" anchor="ctr" anchorCtr="0">
              <a:noAutofit/>
            </a:bodyPr>
            <a:lstStyle/>
            <a:p>
              <a:pPr marL="0" lvl="0" indent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নমুনা</a:t>
              </a:r>
              <a:r>
                <a:rPr lang="en-US" sz="8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r>
                <a:rPr lang="en-US" sz="8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7টি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14D173B-C8C3-40E6-B230-5ED464D7E0B1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5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>
          <a:xfrm>
            <a:off x="335280" y="1341120"/>
            <a:ext cx="11582400" cy="762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	      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 নাম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ক্রেডট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9631" y="152400"/>
            <a:ext cx="4415589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03970-7AFA-465D-81BB-0AE707B266E9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96F6FB-E94F-4B30-AC8D-839417CC8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03012"/>
              </p:ext>
            </p:extLst>
          </p:nvPr>
        </p:nvGraphicFramePr>
        <p:xfrm>
          <a:off x="344536" y="2057114"/>
          <a:ext cx="11713502" cy="4434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118">
                  <a:extLst>
                    <a:ext uri="{9D8B030D-6E8A-4147-A177-3AD203B41FA5}">
                      <a16:colId xmlns:a16="http://schemas.microsoft.com/office/drawing/2014/main" val="575220463"/>
                    </a:ext>
                  </a:extLst>
                </a:gridCol>
                <a:gridCol w="2813539">
                  <a:extLst>
                    <a:ext uri="{9D8B030D-6E8A-4147-A177-3AD203B41FA5}">
                      <a16:colId xmlns:a16="http://schemas.microsoft.com/office/drawing/2014/main" val="1944391432"/>
                    </a:ext>
                  </a:extLst>
                </a:gridCol>
                <a:gridCol w="829993">
                  <a:extLst>
                    <a:ext uri="{9D8B030D-6E8A-4147-A177-3AD203B41FA5}">
                      <a16:colId xmlns:a16="http://schemas.microsoft.com/office/drawing/2014/main" val="470408352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751415495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81765156"/>
                    </a:ext>
                  </a:extLst>
                </a:gridCol>
                <a:gridCol w="2729132">
                  <a:extLst>
                    <a:ext uri="{9D8B030D-6E8A-4147-A177-3AD203B41FA5}">
                      <a16:colId xmlns:a16="http://schemas.microsoft.com/office/drawing/2014/main" val="197459343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3092912580"/>
                    </a:ext>
                  </a:extLst>
                </a:gridCol>
                <a:gridCol w="1362098">
                  <a:extLst>
                    <a:ext uri="{9D8B030D-6E8A-4147-A177-3AD203B41FA5}">
                      <a16:colId xmlns:a16="http://schemas.microsoft.com/office/drawing/2014/main" val="178381074"/>
                    </a:ext>
                  </a:extLst>
                </a:gridCol>
              </a:tblGrid>
              <a:tr h="1229868"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latin typeface="SutonnyMJ" pitchFamily="2" charset="0"/>
                        </a:rPr>
                        <a:t>Zvs</a:t>
                      </a:r>
                      <a:endParaRPr lang="en-US" b="1" dirty="0">
                        <a:latin typeface="SutonnyMJ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SutonnyMJ" pitchFamily="2" charset="0"/>
                        </a:rPr>
                        <a:t>     </a:t>
                      </a:r>
                      <a:r>
                        <a:rPr lang="en-US" sz="4400" b="1" dirty="0" err="1">
                          <a:latin typeface="SutonnyMJ" pitchFamily="2" charset="0"/>
                        </a:rPr>
                        <a:t>weeiY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SutonnyMJ" pitchFamily="2" charset="0"/>
                        </a:rPr>
                        <a:t>Rvt</a:t>
                      </a:r>
                      <a:r>
                        <a:rPr lang="en-US" sz="36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SutonnyMJ" pitchFamily="2" charset="0"/>
                        </a:rPr>
                        <a:t>c„t</a:t>
                      </a:r>
                      <a:endParaRPr lang="en-US" sz="36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latin typeface="SutonnyMJ" pitchFamily="2" charset="0"/>
                        </a:rPr>
                        <a:t>UvKv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latin typeface="SutonnyMJ" pitchFamily="2" charset="0"/>
                        </a:rPr>
                        <a:t>Zvs</a:t>
                      </a:r>
                      <a:endParaRPr lang="en-US" b="1" dirty="0">
                        <a:latin typeface="SutonnyMJ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SutonnyMJ" pitchFamily="2" charset="0"/>
                        </a:rPr>
                        <a:t>     </a:t>
                      </a:r>
                      <a:r>
                        <a:rPr lang="en-US" sz="4400" b="1" dirty="0" err="1">
                          <a:latin typeface="SutonnyMJ" pitchFamily="2" charset="0"/>
                        </a:rPr>
                        <a:t>weeiY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SutonnyMJ" pitchFamily="2" charset="0"/>
                        </a:rPr>
                        <a:t>Rvt</a:t>
                      </a:r>
                      <a:r>
                        <a:rPr lang="en-US" sz="36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SutonnyMJ" pitchFamily="2" charset="0"/>
                        </a:rPr>
                        <a:t>c„t</a:t>
                      </a:r>
                      <a:endParaRPr lang="en-US" sz="36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latin typeface="SutonnyMJ" pitchFamily="2" charset="0"/>
                        </a:rPr>
                        <a:t>UvKv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6284094"/>
                  </a:ext>
                </a:extLst>
              </a:tr>
              <a:tr h="3205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0569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87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D5189509-5210-4B8B-9640-783F4EE61447}"/>
              </a:ext>
            </a:extLst>
          </p:cNvPr>
          <p:cNvSpPr txBox="1"/>
          <p:nvPr/>
        </p:nvSpPr>
        <p:spPr>
          <a:xfrm>
            <a:off x="2715065" y="88465"/>
            <a:ext cx="7160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T-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6D2534D-641B-4B5A-993E-F7A437AA0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1171451"/>
            <a:ext cx="11521440" cy="543645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7A415-5493-4579-9DE8-9DD793A32E3B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152400" y="1447800"/>
            <a:ext cx="11734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 নাম     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হিসাবের কোড নং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1960" y="152400"/>
            <a:ext cx="451104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82B83-68B0-4BA8-97FF-A9C2FF49FE06}"/>
              </a:ext>
            </a:extLst>
          </p:cNvPr>
          <p:cNvSpPr/>
          <p:nvPr/>
        </p:nvSpPr>
        <p:spPr>
          <a:xfrm>
            <a:off x="276726" y="41148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9118A-1A82-4D46-A0A0-3EB831B28E40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B84E7A-60E0-4C68-A845-85E36204C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44345"/>
              </p:ext>
            </p:extLst>
          </p:nvPr>
        </p:nvGraphicFramePr>
        <p:xfrm>
          <a:off x="382245" y="2363087"/>
          <a:ext cx="11713502" cy="401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118">
                  <a:extLst>
                    <a:ext uri="{9D8B030D-6E8A-4147-A177-3AD203B41FA5}">
                      <a16:colId xmlns:a16="http://schemas.microsoft.com/office/drawing/2014/main" val="575220463"/>
                    </a:ext>
                  </a:extLst>
                </a:gridCol>
                <a:gridCol w="2813539">
                  <a:extLst>
                    <a:ext uri="{9D8B030D-6E8A-4147-A177-3AD203B41FA5}">
                      <a16:colId xmlns:a16="http://schemas.microsoft.com/office/drawing/2014/main" val="1944391432"/>
                    </a:ext>
                  </a:extLst>
                </a:gridCol>
                <a:gridCol w="829993">
                  <a:extLst>
                    <a:ext uri="{9D8B030D-6E8A-4147-A177-3AD203B41FA5}">
                      <a16:colId xmlns:a16="http://schemas.microsoft.com/office/drawing/2014/main" val="470408352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751415495"/>
                    </a:ext>
                  </a:extLst>
                </a:gridCol>
                <a:gridCol w="1444478">
                  <a:extLst>
                    <a:ext uri="{9D8B030D-6E8A-4147-A177-3AD203B41FA5}">
                      <a16:colId xmlns:a16="http://schemas.microsoft.com/office/drawing/2014/main" val="81765156"/>
                    </a:ext>
                  </a:extLst>
                </a:gridCol>
                <a:gridCol w="2128716">
                  <a:extLst>
                    <a:ext uri="{9D8B030D-6E8A-4147-A177-3AD203B41FA5}">
                      <a16:colId xmlns:a16="http://schemas.microsoft.com/office/drawing/2014/main" val="197459343"/>
                    </a:ext>
                  </a:extLst>
                </a:gridCol>
                <a:gridCol w="2220227">
                  <a:extLst>
                    <a:ext uri="{9D8B030D-6E8A-4147-A177-3AD203B41FA5}">
                      <a16:colId xmlns:a16="http://schemas.microsoft.com/office/drawing/2014/main" val="3092912580"/>
                    </a:ext>
                  </a:extLst>
                </a:gridCol>
              </a:tblGrid>
              <a:tr h="778609">
                <a:tc rowSpan="2">
                  <a:txBody>
                    <a:bodyPr/>
                    <a:lstStyle/>
                    <a:p>
                      <a:r>
                        <a:rPr lang="en-US" sz="4400" b="1" dirty="0" err="1">
                          <a:latin typeface="SutonnyMJ" pitchFamily="2" charset="0"/>
                        </a:rPr>
                        <a:t>Zvs</a:t>
                      </a:r>
                      <a:endParaRPr lang="en-US" b="1" dirty="0">
                        <a:latin typeface="SutonnyMJ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4400" b="1" dirty="0">
                          <a:latin typeface="SutonnyMJ" pitchFamily="2" charset="0"/>
                        </a:rPr>
                        <a:t>     </a:t>
                      </a:r>
                      <a:r>
                        <a:rPr lang="en-US" sz="4400" b="1" dirty="0" err="1">
                          <a:latin typeface="SutonnyMJ" pitchFamily="2" charset="0"/>
                        </a:rPr>
                        <a:t>weeiY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3600" b="1" dirty="0" err="1">
                          <a:latin typeface="SutonnyMJ" pitchFamily="2" charset="0"/>
                        </a:rPr>
                        <a:t>Rvt</a:t>
                      </a:r>
                      <a:r>
                        <a:rPr lang="en-US" sz="36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SutonnyMJ" pitchFamily="2" charset="0"/>
                        </a:rPr>
                        <a:t>c„t</a:t>
                      </a:r>
                      <a:endParaRPr lang="en-US" sz="36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4400" b="1" dirty="0">
                          <a:latin typeface="SutonnyMJ" pitchFamily="2" charset="0"/>
                        </a:rPr>
                        <a:t>‡</a:t>
                      </a:r>
                      <a:r>
                        <a:rPr lang="en-US" sz="4400" b="1" dirty="0" err="1">
                          <a:latin typeface="SutonnyMJ" pitchFamily="2" charset="0"/>
                        </a:rPr>
                        <a:t>WweU</a:t>
                      </a:r>
                      <a:endParaRPr lang="en-US" sz="4400" b="1" dirty="0">
                        <a:latin typeface="SutonnyMJ" pitchFamily="2" charset="0"/>
                      </a:endParaRPr>
                    </a:p>
                    <a:p>
                      <a:r>
                        <a:rPr lang="en-US" sz="4400" b="1" dirty="0" err="1">
                          <a:latin typeface="SutonnyMJ" pitchFamily="2" charset="0"/>
                        </a:rPr>
                        <a:t>UvKv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4000" b="1" dirty="0">
                          <a:latin typeface="SutonnyMJ" pitchFamily="2" charset="0"/>
                        </a:rPr>
                        <a:t>‡µ</a:t>
                      </a:r>
                      <a:r>
                        <a:rPr lang="en-US" sz="4000" b="1" dirty="0" err="1">
                          <a:latin typeface="SutonnyMJ" pitchFamily="2" charset="0"/>
                        </a:rPr>
                        <a:t>wWU</a:t>
                      </a:r>
                      <a:endParaRPr lang="en-US" sz="4000" b="1" dirty="0">
                        <a:latin typeface="SutonnyMJ" pitchFamily="2" charset="0"/>
                      </a:endParaRPr>
                    </a:p>
                    <a:p>
                      <a:r>
                        <a:rPr lang="en-US" sz="4000" b="1" dirty="0" err="1">
                          <a:latin typeface="SutonnyMJ" pitchFamily="2" charset="0"/>
                        </a:rPr>
                        <a:t>UvKv</a:t>
                      </a:r>
                      <a:endParaRPr lang="en-US" sz="4000" dirty="0"/>
                    </a:p>
                    <a:p>
                      <a:endParaRPr lang="en-US" b="1" dirty="0">
                        <a:latin typeface="SutonnyMJ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3600" b="1" dirty="0">
                          <a:latin typeface="SutonnyMJ" pitchFamily="2" charset="0"/>
                        </a:rPr>
                        <a:t>DØ„Ë/‡Ri</a:t>
                      </a:r>
                      <a:endParaRPr lang="en-US" sz="2000" dirty="0"/>
                    </a:p>
                    <a:p>
                      <a:endParaRPr lang="en-US" sz="1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6284094"/>
                  </a:ext>
                </a:extLst>
              </a:tr>
              <a:tr h="830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SutonnyMJ" pitchFamily="2" charset="0"/>
                        </a:rPr>
                        <a:t>‡</a:t>
                      </a:r>
                      <a:r>
                        <a:rPr lang="en-US" sz="4000" b="1" dirty="0" err="1">
                          <a:latin typeface="SutonnyMJ" pitchFamily="2" charset="0"/>
                        </a:rPr>
                        <a:t>WweU</a:t>
                      </a:r>
                      <a:r>
                        <a:rPr lang="en-US" sz="4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4000" b="1" dirty="0" err="1">
                          <a:latin typeface="SutonnyMJ" pitchFamily="2" charset="0"/>
                        </a:rPr>
                        <a:t>UvKv</a:t>
                      </a:r>
                      <a:endParaRPr lang="en-US" sz="4000" dirty="0"/>
                    </a:p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SutonnyMJ" pitchFamily="2" charset="0"/>
                        </a:rPr>
                        <a:t>‡µ</a:t>
                      </a:r>
                      <a:r>
                        <a:rPr lang="en-US" sz="4000" b="1" dirty="0" err="1">
                          <a:latin typeface="SutonnyMJ" pitchFamily="2" charset="0"/>
                        </a:rPr>
                        <a:t>wWU</a:t>
                      </a:r>
                      <a:r>
                        <a:rPr lang="en-US" sz="4000" b="1" dirty="0">
                          <a:latin typeface="SutonnyMJ" pitchFamily="2" charset="0"/>
                        </a:rPr>
                        <a:t> </a:t>
                      </a:r>
                      <a:r>
                        <a:rPr lang="en-US" sz="4000" b="1" dirty="0" err="1">
                          <a:latin typeface="SutonnyMJ" pitchFamily="2" charset="0"/>
                        </a:rPr>
                        <a:t>UvKv</a:t>
                      </a:r>
                      <a:endParaRPr lang="en-US" sz="4000" dirty="0"/>
                    </a:p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94952"/>
                  </a:ext>
                </a:extLst>
              </a:tr>
              <a:tr h="2129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0569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7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4CCD5-72C5-4391-922F-7CEE26B96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6921" y="2355488"/>
            <a:ext cx="6918158" cy="3378035"/>
          </a:xfrm>
          <a:solidFill>
            <a:schemeClr val="bg1"/>
          </a:soli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800" b="1" dirty="0">
                <a:latin typeface="SutonnyMJ" pitchFamily="2" charset="0"/>
              </a:rPr>
              <a:t>‡</a:t>
            </a:r>
            <a:r>
              <a:rPr lang="en-US" sz="7800" b="1" dirty="0" err="1">
                <a:latin typeface="SutonnyMJ" pitchFamily="2" charset="0"/>
              </a:rPr>
              <a:t>gvt</a:t>
            </a:r>
            <a:r>
              <a:rPr lang="en-US" sz="7800" b="1" dirty="0">
                <a:latin typeface="SutonnyMJ" pitchFamily="2" charset="0"/>
              </a:rPr>
              <a:t> </a:t>
            </a:r>
            <a:r>
              <a:rPr lang="en-US" sz="7800" b="1" dirty="0" err="1">
                <a:latin typeface="SutonnyMJ" pitchFamily="2" charset="0"/>
              </a:rPr>
              <a:t>Kvgvj</a:t>
            </a:r>
            <a:r>
              <a:rPr lang="en-US" sz="7800" b="1" dirty="0">
                <a:latin typeface="SutonnyMJ" pitchFamily="2" charset="0"/>
              </a:rPr>
              <a:t> †</a:t>
            </a:r>
            <a:r>
              <a:rPr lang="en-US" sz="7800" b="1" dirty="0" err="1">
                <a:latin typeface="SutonnyMJ" pitchFamily="2" charset="0"/>
              </a:rPr>
              <a:t>nv‡mb</a:t>
            </a:r>
            <a:endParaRPr lang="en-US" sz="7800" b="1" dirty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latin typeface="SutonnyMJ" pitchFamily="2" charset="0"/>
              </a:rPr>
              <a:t>mnKvwi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wkÿK</a:t>
            </a:r>
            <a:r>
              <a:rPr lang="en-US" sz="4800" b="1" dirty="0">
                <a:latin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err="1">
                <a:latin typeface="SutonnyMJ" pitchFamily="2" charset="0"/>
              </a:rPr>
              <a:t>miKvwi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WvgyW¨v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gymwjg</a:t>
            </a:r>
            <a:r>
              <a:rPr lang="en-US" sz="4800" b="1" dirty="0">
                <a:latin typeface="SutonnyMJ" pitchFamily="2" charset="0"/>
              </a:rPr>
              <a:t> D”P we`¨</a:t>
            </a:r>
            <a:r>
              <a:rPr lang="en-US" sz="4800" b="1" dirty="0" err="1">
                <a:latin typeface="SutonnyMJ" pitchFamily="2" charset="0"/>
              </a:rPr>
              <a:t>vjq</a:t>
            </a:r>
            <a:endParaRPr lang="en-US" sz="4800" b="1" dirty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latin typeface="SutonnyMJ" pitchFamily="2" charset="0"/>
              </a:rPr>
              <a:t>WvgyW¨v</a:t>
            </a:r>
            <a:r>
              <a:rPr lang="en-US" sz="4800" b="1" dirty="0">
                <a:latin typeface="SutonnyMJ" pitchFamily="2" charset="0"/>
              </a:rPr>
              <a:t>, </a:t>
            </a:r>
            <a:r>
              <a:rPr lang="en-US" sz="4800" b="1" dirty="0" err="1">
                <a:latin typeface="SutonnyMJ" pitchFamily="2" charset="0"/>
              </a:rPr>
              <a:t>kwiqZcyi</a:t>
            </a:r>
            <a:r>
              <a:rPr lang="en-US" sz="4800" b="1" dirty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3A835-0D1C-4EFA-98C4-467142FC746D}"/>
              </a:ext>
            </a:extLst>
          </p:cNvPr>
          <p:cNvGrpSpPr/>
          <p:nvPr/>
        </p:nvGrpSpPr>
        <p:grpSpPr>
          <a:xfrm>
            <a:off x="3605423" y="323558"/>
            <a:ext cx="4901448" cy="1717430"/>
            <a:chOff x="4146614" y="754007"/>
            <a:chExt cx="3481430" cy="8683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35DC4A-5E52-4461-B759-75DBA51664DD}"/>
                </a:ext>
              </a:extLst>
            </p:cNvPr>
            <p:cNvSpPr/>
            <p:nvPr/>
          </p:nvSpPr>
          <p:spPr>
            <a:xfrm>
              <a:off x="4146614" y="754007"/>
              <a:ext cx="3235569" cy="868331"/>
            </a:xfrm>
            <a:prstGeom prst="ellips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E6F475-D8AB-4D25-B27E-55D45A943DD4}"/>
                </a:ext>
              </a:extLst>
            </p:cNvPr>
            <p:cNvSpPr/>
            <p:nvPr/>
          </p:nvSpPr>
          <p:spPr>
            <a:xfrm>
              <a:off x="4146614" y="837327"/>
              <a:ext cx="3481430" cy="734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000" b="1" dirty="0">
                <a:latin typeface="BrahmaputraMJ" pitchFamily="2" charset="0"/>
              </a:endParaRPr>
            </a:p>
            <a:p>
              <a:pPr algn="ctr"/>
              <a:r>
                <a:rPr lang="en-US" sz="6600" b="1" dirty="0" err="1">
                  <a:latin typeface="BrahmaputraMJ" pitchFamily="2" charset="0"/>
                </a:rPr>
                <a:t>wkÿK</a:t>
              </a:r>
              <a:r>
                <a:rPr lang="en-US" sz="6600" b="1" dirty="0">
                  <a:latin typeface="BrahmaputraMJ" pitchFamily="2" charset="0"/>
                </a:rPr>
                <a:t> </a:t>
              </a:r>
              <a:r>
                <a:rPr lang="en-US" sz="6600" b="1" dirty="0" err="1">
                  <a:latin typeface="BrahmaputraMJ" pitchFamily="2" charset="0"/>
                </a:rPr>
                <a:t>cwiwPwZ</a:t>
              </a:r>
              <a:endParaRPr lang="en-US" sz="6600" b="1" dirty="0">
                <a:latin typeface="BrahmaputraMJ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24B1F0E-0A43-4D08-BA26-058D8A365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" y="-26720"/>
            <a:ext cx="2036850" cy="421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299D4-CDB2-451F-84DF-92EEB5B16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5150" y="-103551"/>
            <a:ext cx="2036850" cy="421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A3C55-535D-4CF3-A054-FD07491B9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4922" y="3690509"/>
            <a:ext cx="2036850" cy="421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66EF9-84DD-4F6D-9D88-83F86D5C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257929" y="3908209"/>
            <a:ext cx="1601449" cy="4210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93239A-13AF-4A98-91CD-8840F9252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8699" y="5920499"/>
            <a:ext cx="500858" cy="113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2D49B6-26DF-4FBB-A15C-7D2602C17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157667" y="5998534"/>
            <a:ext cx="500858" cy="982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F01D1-9D62-4E49-B167-B3068F75E5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400C8-1C63-432E-96CD-338195E70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9" y="1942011"/>
            <a:ext cx="1937002" cy="2764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079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C9482A-CF15-429F-8208-E87ADF29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166"/>
            <a:ext cx="9144000" cy="4807634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জের-ছকের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66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B1A972E-B6F0-4C7B-983C-4903C1C39B85}"/>
              </a:ext>
            </a:extLst>
          </p:cNvPr>
          <p:cNvSpPr txBox="1"/>
          <p:nvPr/>
        </p:nvSpPr>
        <p:spPr>
          <a:xfrm>
            <a:off x="710419" y="2011760"/>
            <a:ext cx="114815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৪টি।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4A039-CF56-4462-828D-E257CBF3B888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7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11417-BBAE-41EC-86D1-6E8C4EA34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4642"/>
            <a:ext cx="12192000" cy="2803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4DA7C-F71E-4C5E-817A-E90120740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158"/>
            <a:ext cx="12192000" cy="2322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AF292-4943-4DE7-B80B-8217D09F8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935"/>
            <a:ext cx="1299411" cy="1792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9C982-F202-4A15-9C49-574C8F38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589" y="2261935"/>
            <a:ext cx="1299411" cy="1792707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1614094-0B5B-4327-96B4-A2B4EDEFB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358" y="2406316"/>
            <a:ext cx="10395284" cy="2045368"/>
          </a:xfrm>
        </p:spPr>
        <p:txBody>
          <a:bodyPr>
            <a:normAutofit fontScale="92500" lnSpcReduction="10000"/>
          </a:bodyPr>
          <a:lstStyle/>
          <a:p>
            <a:r>
              <a:rPr lang="en-US" sz="15800" b="1" dirty="0" err="1">
                <a:solidFill>
                  <a:srgbClr val="0070C0"/>
                </a:solidFill>
                <a:latin typeface="SutonnyMJ" pitchFamily="2" charset="0"/>
              </a:rPr>
              <a:t>mKj‡K</a:t>
            </a:r>
            <a:r>
              <a:rPr lang="en-US" sz="158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15800" b="1" dirty="0" err="1">
                <a:solidFill>
                  <a:srgbClr val="0070C0"/>
                </a:solidFill>
                <a:latin typeface="SutonnyMJ" pitchFamily="2" charset="0"/>
              </a:rPr>
              <a:t>ab¨ev</a:t>
            </a:r>
            <a:r>
              <a:rPr lang="en-US" sz="15800" b="1" dirty="0">
                <a:solidFill>
                  <a:srgbClr val="0070C0"/>
                </a:solidFill>
                <a:latin typeface="SutonnyMJ" pitchFamily="2" charset="0"/>
              </a:rPr>
              <a:t>`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1A13ED-EF52-4852-87D2-1340FCDCFB5E}"/>
              </a:ext>
            </a:extLst>
          </p:cNvPr>
          <p:cNvSpPr/>
          <p:nvPr/>
        </p:nvSpPr>
        <p:spPr>
          <a:xfrm>
            <a:off x="96253" y="36095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052845-1448-4719-ADB2-95EF5B1F61A0}"/>
              </a:ext>
            </a:extLst>
          </p:cNvPr>
          <p:cNvSpPr/>
          <p:nvPr/>
        </p:nvSpPr>
        <p:spPr>
          <a:xfrm>
            <a:off x="6096000" y="379704"/>
            <a:ext cx="6364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u="sng" dirty="0" err="1">
                <a:latin typeface="SonkhoMJ" pitchFamily="2" charset="0"/>
              </a:rPr>
              <a:t>AvR‡Ki</a:t>
            </a:r>
            <a:r>
              <a:rPr lang="en-US" sz="8800" b="1" u="sng" dirty="0">
                <a:latin typeface="SonkhoMJ" pitchFamily="2" charset="0"/>
              </a:rPr>
              <a:t> </a:t>
            </a:r>
            <a:r>
              <a:rPr lang="en-US" sz="8800" b="1" u="sng" dirty="0" err="1">
                <a:latin typeface="SonkhoMJ" pitchFamily="2" charset="0"/>
              </a:rPr>
              <a:t>cvV</a:t>
            </a:r>
            <a:endParaRPr lang="en-US" sz="8800" b="1" dirty="0">
              <a:latin typeface="Sonkho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6A670-64EC-47FC-98F9-D995F7F710B0}"/>
              </a:ext>
            </a:extLst>
          </p:cNvPr>
          <p:cNvSpPr/>
          <p:nvPr/>
        </p:nvSpPr>
        <p:spPr>
          <a:xfrm>
            <a:off x="6376737" y="3146994"/>
            <a:ext cx="552249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96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9600" b="1">
                <a:solidFill>
                  <a:srgbClr val="002060"/>
                </a:solidFill>
                <a:latin typeface="SutonnyMJ" pitchFamily="2" charset="0"/>
              </a:rPr>
              <a:t>t ৭ম</a:t>
            </a:r>
            <a:endParaRPr lang="en-US" sz="9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7A706-952D-4703-9D34-FDF181064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" y="12038"/>
            <a:ext cx="6073812" cy="6836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93C197-BA8A-49C7-A9DE-E3CEB95875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-BOOKS-facebook.jpg">
            <a:extLst>
              <a:ext uri="{FF2B5EF4-FFF2-40B4-BE49-F238E27FC236}">
                <a16:creationId xmlns:a16="http://schemas.microsoft.com/office/drawing/2014/main" id="{DE07CCEE-1648-47F3-842F-3572101B3A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43C1BE-3FAF-4BC6-91EC-041092761E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F3E4F6-18A4-489F-97DA-59A719D34A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8B1D340-8E07-4D43-9A9A-60858AF76A2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" y="108286"/>
            <a:ext cx="6011776" cy="6665495"/>
          </a:xfrm>
          <a:prstGeom prst="rect">
            <a:avLst/>
          </a:prstGeom>
        </p:spPr>
      </p:pic>
      <p:pic>
        <p:nvPicPr>
          <p:cNvPr id="4" name="Picture 3" descr="Old_Book_Spines.pngced84352-d6c9-45d1-bb61-443f32b447f0Original.jpg">
            <a:extLst>
              <a:ext uri="{FF2B5EF4-FFF2-40B4-BE49-F238E27FC236}">
                <a16:creationId xmlns:a16="http://schemas.microsoft.com/office/drawing/2014/main" id="{8D404623-F2F3-43F8-8954-24A9217BD9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08285"/>
            <a:ext cx="6011776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82C852-866F-4EEB-BB12-802E67A658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0AA6F-2F51-49E3-BFB6-11C0DF0CF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03" y="480053"/>
            <a:ext cx="5129898" cy="294894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96ECE-C36C-40D6-9348-F7775F44F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r="15948" b="1650"/>
          <a:stretch/>
        </p:blipFill>
        <p:spPr>
          <a:xfrm>
            <a:off x="565484" y="480053"/>
            <a:ext cx="5054055" cy="294894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D3DAA1-490F-4B63-A527-F598C5E51D81}"/>
              </a:ext>
            </a:extLst>
          </p:cNvPr>
          <p:cNvSpPr/>
          <p:nvPr/>
        </p:nvSpPr>
        <p:spPr>
          <a:xfrm>
            <a:off x="523374" y="3515625"/>
            <a:ext cx="111452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6000" b="1" dirty="0">
                <a:latin typeface="NikoshBAN" pitchFamily="2" charset="0"/>
                <a:cs typeface="NikoshBAN" pitchFamily="2" charset="0"/>
              </a:rPr>
              <a:t>তাকে যেমন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জিনিসপত্র সাজিয়ে রাখা হয় তেমনি জাবেদা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লেনদেনগুলো কোথায়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শিরোনামে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073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7729FB2-E33A-4CB0-BE11-2CCD97575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430" y="3012490"/>
            <a:ext cx="9144000" cy="3412373"/>
          </a:xfrm>
        </p:spPr>
        <p:txBody>
          <a:bodyPr>
            <a:normAutofit/>
          </a:bodyPr>
          <a:lstStyle/>
          <a:p>
            <a:r>
              <a:rPr lang="en-US" sz="14900" b="1" dirty="0" err="1">
                <a:latin typeface="SutonnyMJ" pitchFamily="2" charset="0"/>
              </a:rPr>
              <a:t>LwZqvb</a:t>
            </a:r>
            <a:endParaRPr lang="en-US" sz="14900" b="1" dirty="0">
              <a:latin typeface="SutonnyMJ" pitchFamily="2" charset="0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C04B88C8-85F1-43FC-BDC0-E8079F2A5AD7}"/>
              </a:ext>
            </a:extLst>
          </p:cNvPr>
          <p:cNvSpPr/>
          <p:nvPr/>
        </p:nvSpPr>
        <p:spPr>
          <a:xfrm>
            <a:off x="1194334" y="1359568"/>
            <a:ext cx="8527181" cy="5354053"/>
          </a:xfrm>
          <a:prstGeom prst="star6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E5A215-2B4E-40D6-97D0-31AB5EFAC9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7799D-63B8-483F-A391-233C5BC79BB4}"/>
              </a:ext>
            </a:extLst>
          </p:cNvPr>
          <p:cNvSpPr/>
          <p:nvPr/>
        </p:nvSpPr>
        <p:spPr>
          <a:xfrm>
            <a:off x="3646348" y="0"/>
            <a:ext cx="46249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SutonnyMJ" pitchFamily="2" charset="0"/>
              </a:rPr>
              <a:t>cvV</a:t>
            </a:r>
            <a:r>
              <a:rPr lang="en-US" sz="96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SutonnyMJ" pitchFamily="2" charset="0"/>
              </a:rPr>
              <a:t>wkibvg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7B4417-91EC-4ECE-BAC4-B291A5F33E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AEDFE-810E-45E2-BDE5-E529FEE776F8}"/>
              </a:ext>
            </a:extLst>
          </p:cNvPr>
          <p:cNvSpPr txBox="1"/>
          <p:nvPr/>
        </p:nvSpPr>
        <p:spPr>
          <a:xfrm>
            <a:off x="108286" y="111470"/>
            <a:ext cx="119714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SutonnyMJ" pitchFamily="2" charset="0"/>
                <a:cs typeface="NikoshBAN" pitchFamily="2" charset="0"/>
              </a:rPr>
              <a:t>LwZqvb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?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804170-9417-4A9D-8B21-C323EAB8BA03}"/>
              </a:ext>
            </a:extLst>
          </p:cNvPr>
          <p:cNvSpPr/>
          <p:nvPr/>
        </p:nvSpPr>
        <p:spPr>
          <a:xfrm>
            <a:off x="288758" y="942467"/>
            <a:ext cx="7579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6000" b="1" dirty="0">
                <a:latin typeface="NikoshBAN" pitchFamily="2" charset="0"/>
                <a:cs typeface="NikoshBAN" pitchFamily="2" charset="0"/>
              </a:rPr>
              <a:t>লেনদেন প্রাথমিকভাবে জাবেদায় লেখা হয় এবং জাবেদা হতে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সারিবদ্ধ</a:t>
            </a: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 ভিন্ন শিরোনামের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অধীনে সাজিয়ে যে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স্থায়ী/পাকা বই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তে লেখা হয় তাকে খতিয়ান বলে।</a:t>
            </a:r>
            <a:endParaRPr lang="en-US" sz="6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618BF-53C2-48F2-B0B4-908809234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8402376" y="1053937"/>
            <a:ext cx="3255902" cy="53545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15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406C3E-55B3-4FBE-A7C8-99FB258A6B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68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72CD9CE-39C8-4E05-8413-342CEFA8A01C}"/>
              </a:ext>
            </a:extLst>
          </p:cNvPr>
          <p:cNvSpPr txBox="1"/>
          <p:nvPr/>
        </p:nvSpPr>
        <p:spPr>
          <a:xfrm>
            <a:off x="326857" y="5349963"/>
            <a:ext cx="1131618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খতিয়ানকে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বহির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4" name="Picture 3" descr="C:\Users\Mizan\Desktop\Ledger\2_71714.jpg">
            <a:extLst>
              <a:ext uri="{FF2B5EF4-FFF2-40B4-BE49-F238E27FC236}">
                <a16:creationId xmlns:a16="http://schemas.microsoft.com/office/drawing/2014/main" id="{CC901B73-5C0D-48A5-A271-5205818E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39" y="153854"/>
            <a:ext cx="3886200" cy="50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izan\Desktop\Ledger\New folder\library-1.jpg">
            <a:extLst>
              <a:ext uri="{FF2B5EF4-FFF2-40B4-BE49-F238E27FC236}">
                <a16:creationId xmlns:a16="http://schemas.microsoft.com/office/drawing/2014/main" id="{084DD475-4A27-4343-8B80-E4512815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8" y="153854"/>
            <a:ext cx="7325226" cy="504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458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BrahmaputraMJ</vt:lpstr>
      <vt:lpstr>Calibri</vt:lpstr>
      <vt:lpstr>Calibri Light</vt:lpstr>
      <vt:lpstr>Nikosh</vt:lpstr>
      <vt:lpstr>NikoshBAN</vt:lpstr>
      <vt:lpstr>SonkhoMJ</vt:lpstr>
      <vt:lpstr>SutonnyMJ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LwZqvb n‡Z †gvU Avq, †gvU e¨q,‡gvU m¤ú` I †gvU `vq m¤ú‡K© avibv cvIqv hvq|‡iIqvwgj cÖ¯‘‡Zi Rb¨ cÖ‡qvRbxq DØ„Ë LwZqvb n‡Z msMÖn Kiv nq Ges Gi gva¨‡g Avw_©K weeiYx ˆZwi Kiv nq| LwZqv‡bi ¸iæZ¡ I DcKvwiZv cÖKv‡ki Rb¨ GKwU  K_v cÖPwjZ Av‡Q-  LwZqvb wnmv‡ei mKj eB‡qi ivRv|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54</cp:revision>
  <dcterms:created xsi:type="dcterms:W3CDTF">2020-08-16T03:47:09Z</dcterms:created>
  <dcterms:modified xsi:type="dcterms:W3CDTF">2020-10-09T00:33:48Z</dcterms:modified>
</cp:coreProperties>
</file>