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81" r:id="rId4"/>
    <p:sldId id="282" r:id="rId5"/>
    <p:sldId id="283" r:id="rId6"/>
    <p:sldId id="280" r:id="rId7"/>
    <p:sldId id="265" r:id="rId8"/>
    <p:sldId id="275" r:id="rId9"/>
    <p:sldId id="284" r:id="rId10"/>
    <p:sldId id="286" r:id="rId11"/>
    <p:sldId id="266" r:id="rId12"/>
    <p:sldId id="267" r:id="rId13"/>
    <p:sldId id="285" r:id="rId14"/>
    <p:sldId id="273" r:id="rId15"/>
    <p:sldId id="277" r:id="rId16"/>
    <p:sldId id="278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05AB"/>
    <a:srgbClr val="2B06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2804" autoAdjust="0"/>
  </p:normalViewPr>
  <p:slideViewPr>
    <p:cSldViewPr snapToGrid="0">
      <p:cViewPr varScale="1">
        <p:scale>
          <a:sx n="67" d="100"/>
          <a:sy n="67" d="100"/>
        </p:scale>
        <p:origin x="8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CF352-DFFB-4A98-A96E-981702FFE95E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20325-0DA0-4CFF-8D45-5913483AFF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71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600" dirty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sz="1600" baseline="0" dirty="0">
                <a:latin typeface="NikoshBAN" pitchFamily="2" charset="0"/>
                <a:cs typeface="NikoshBAN" pitchFamily="2" charset="0"/>
              </a:rPr>
              <a:t> বিভিন্ন প্রশ্ন জিজ্ঞাসা করে পাঠের শিরোনাম ঘোষনা করব।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20325-0DA0-4CFF-8D45-5913483AFF2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61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A4080-0163-4EE7-8EAF-96E970450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7CFB15-B21E-408B-8CB3-6FED3A6A5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421FB-EC3D-46C5-8B15-4E66EB7D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0D61-FE8B-4DF6-9C57-6C483F2F4F83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50171-CD24-44C2-A72C-F468903F2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B2B2C-6753-498F-A09D-CE0A6CF0C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BA64-716F-4F0F-8DF1-D535C3FD1C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5614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9406E-2849-40EE-BA62-DBC1C749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722026-688A-4283-A687-C5BD25AF0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47B0E-5804-4C85-94D2-FEC6B7CC0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0D61-FE8B-4DF6-9C57-6C483F2F4F83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0E824-81EC-4339-BA7B-A1DB825F2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F765B-2B13-432F-96DC-2568656E9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BA64-716F-4F0F-8DF1-D535C3FD1C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7890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4A0F5E-725E-40DA-AF0A-7516A8EC9F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D1EC70-D299-435A-9346-512D5DD9C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68447-367A-4253-BC46-6809363F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0D61-FE8B-4DF6-9C57-6C483F2F4F83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C2A66-5072-49D0-9BBF-E63D28134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D959B-9F3D-4AC8-8E0E-3FCB6D7D9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BA64-716F-4F0F-8DF1-D535C3FD1C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7439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7551-3DD7-4821-82BF-C90A8DB59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ABE50-AABC-46CE-99BE-AC99F00D6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0A773-4038-4F26-98DF-E35DFB87D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0D61-FE8B-4DF6-9C57-6C483F2F4F83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DF2BF-2B40-4C21-8819-FBEC5BFD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E83CF-DF20-4360-9728-A74D790C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BA64-716F-4F0F-8DF1-D535C3FD1C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865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48BB0-840C-45C7-9CE0-C6D0E97E6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E0D35-A00A-4AE0-9CC4-042C0E900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E1B86-F4E5-4952-B24D-8D1BBB9E1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0D61-FE8B-4DF6-9C57-6C483F2F4F83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8D571-0A0D-4440-9BC4-C54737456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7D749-0813-4281-81F1-547463F1D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BA64-716F-4F0F-8DF1-D535C3FD1C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5601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A6358-BE5A-47B2-B160-4EB4890C0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45078-DF3E-41CF-9423-0A03169D6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CAA027-874B-4606-9E02-022A7B32F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B1289-D15F-4E8F-9846-3DC07ADAB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0D61-FE8B-4DF6-9C57-6C483F2F4F83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042141-B384-4C1E-A648-586AA8DDF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1E4227-7DE6-4179-9B41-BB356A064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BA64-716F-4F0F-8DF1-D535C3FD1C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8348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2FE84-B1B5-4BA1-925F-C2CDD82F3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42A16-582B-4851-BB30-1A046C83B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3D8641-60C1-4EFB-87CA-CD982391B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CCEA4-F58E-4241-9C31-2280D93B96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AACA40-A7C1-4FA1-A2BB-DBE7524960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E4A6F1-E764-4423-8121-CD4A5A229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0D61-FE8B-4DF6-9C57-6C483F2F4F83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E8D2A6-A5FF-44BB-AF1F-375B9DBD6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33ACD3-F6D8-46B9-BE83-7C00F7222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BA64-716F-4F0F-8DF1-D535C3FD1C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151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A712A-0943-419D-821D-24F8B7C4B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F596A1-8516-48DC-A17A-89008A661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0D61-FE8B-4DF6-9C57-6C483F2F4F83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F9CBF-B390-4709-8537-C16E14197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534DFA-4A5E-41DA-A0A3-40C8F046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BA64-716F-4F0F-8DF1-D535C3FD1C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8142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1B097F-173A-40A2-9447-FA7F050C5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0D61-FE8B-4DF6-9C57-6C483F2F4F83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CB6AC1-997D-43B7-91FC-3CC296DCF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2B689-FC20-48C6-9DA6-4E1E99DE2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BA64-716F-4F0F-8DF1-D535C3FD1C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03042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89D90-FFDE-4AF6-B8F8-47B6DA3CD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A182E-59BA-4681-81B8-F40AAC174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AD618-9EF4-401F-AEF3-6C1251B28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FB49D-D15A-48A6-A44C-8EE533F05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0D61-FE8B-4DF6-9C57-6C483F2F4F83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B45A4E-67D1-4F1C-B98C-A461835B7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11A432-3F0F-46FA-9361-8A03F129C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BA64-716F-4F0F-8DF1-D535C3FD1C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92288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B72AA-FFDA-42E5-927F-DE826FAE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4F5EF3-879F-4BBA-AF53-15B0DF5373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4A20B-EFA8-4008-8594-6732880990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0DAD6C-A292-4F0B-9E8A-A4FCC87FC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0D61-FE8B-4DF6-9C57-6C483F2F4F83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E99701-5306-4D50-A277-7E6C609A5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4C526-9E81-4591-9E68-3B3433C5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BA64-716F-4F0F-8DF1-D535C3FD1C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3042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16ABF1-A4BA-4D7A-BE49-C49CA497C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DF04A-8495-42DD-B12F-C8DA46ED0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1FC27-E1F1-4B95-8F60-DDA43F3EC5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C0D61-FE8B-4DF6-9C57-6C483F2F4F83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06200-9F21-43E1-8C17-85AC9511B5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C9DD0-4C3D-4CA1-8F3B-05C90FB67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8BA64-716F-4F0F-8DF1-D535C3FD1C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6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4" y="101308"/>
            <a:ext cx="12048217" cy="66624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A16950-EDEC-4D01-B864-752D49F540B7}"/>
              </a:ext>
            </a:extLst>
          </p:cNvPr>
          <p:cNvSpPr txBox="1"/>
          <p:nvPr/>
        </p:nvSpPr>
        <p:spPr>
          <a:xfrm>
            <a:off x="2891481" y="2496065"/>
            <a:ext cx="6474939" cy="231071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127000" h="127000"/>
            </a:sp3d>
          </a:bodyPr>
          <a:lstStyle/>
          <a:p>
            <a:pPr algn="ctr"/>
            <a:r>
              <a:rPr lang="en-US" sz="4000" b="1" dirty="0">
                <a:ln w="38100">
                  <a:noFill/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dirty="0">
                <a:ln w="38100">
                  <a:noFill/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n w="38100">
                  <a:noFill/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n w="38100">
                  <a:noFill/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n w="38100">
                  <a:noFill/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b="1" dirty="0">
                <a:ln w="38100">
                  <a:noFill/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4000" b="1" dirty="0">
              <a:ln w="38100">
                <a:noFill/>
              </a:ln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1287FF-B3C8-4220-A678-B31C71053639}"/>
              </a:ext>
            </a:extLst>
          </p:cNvPr>
          <p:cNvSpPr txBox="1"/>
          <p:nvPr/>
        </p:nvSpPr>
        <p:spPr>
          <a:xfrm>
            <a:off x="2162433" y="1036078"/>
            <a:ext cx="7821826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dirty="0" err="1">
                <a:ln w="9525">
                  <a:solidFill>
                    <a:srgbClr val="FFFF00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>
                <a:ln w="9525">
                  <a:solidFill>
                    <a:srgbClr val="FFFF00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600" b="1" dirty="0">
                <a:ln w="9525">
                  <a:solidFill>
                    <a:srgbClr val="FFFF00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 err="1">
                <a:ln w="9525">
                  <a:solidFill>
                    <a:srgbClr val="FFFF00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ঠে</a:t>
            </a:r>
            <a:r>
              <a:rPr lang="en-US" sz="3600" b="1" dirty="0">
                <a:ln w="9525">
                  <a:solidFill>
                    <a:srgbClr val="FFFF00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rgbClr val="FFFF00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as-IN" sz="3600" b="1" dirty="0">
                <a:ln w="9525">
                  <a:solidFill>
                    <a:srgbClr val="FFFF00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9525">
                  <a:solidFill>
                    <a:srgbClr val="FFFF00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895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52354" y="3914882"/>
            <a:ext cx="10961226" cy="2310714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65DA18C-C301-4EE9-A4FE-55497B4FA555}"/>
              </a:ext>
            </a:extLst>
          </p:cNvPr>
          <p:cNvSpPr/>
          <p:nvPr/>
        </p:nvSpPr>
        <p:spPr>
          <a:xfrm>
            <a:off x="9255212" y="543697"/>
            <a:ext cx="1902940" cy="1569308"/>
          </a:xfrm>
          <a:prstGeom prst="ellipse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id="{ED4C64A0-1F58-4E09-A012-ADF773D2E4E9}"/>
              </a:ext>
            </a:extLst>
          </p:cNvPr>
          <p:cNvSpPr/>
          <p:nvPr/>
        </p:nvSpPr>
        <p:spPr>
          <a:xfrm>
            <a:off x="781668" y="913064"/>
            <a:ext cx="2901446" cy="83203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02043" y="972056"/>
            <a:ext cx="2607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1905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b="1" dirty="0">
              <a:ln w="19050">
                <a:noFill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91135" y="716411"/>
            <a:ext cx="1580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৫ মিনিট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2389" y="4825313"/>
            <a:ext cx="8517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  <a:sym typeface="Wingdings 2"/>
              </a:rPr>
              <a:t>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পণ্যসামগ্রী গুদামজাতকরণ করা হয় কেন ? ব্যাখ্যা কর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84204" y="1025610"/>
            <a:ext cx="5548185" cy="353403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889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626614" y="5251383"/>
            <a:ext cx="1881645" cy="688648"/>
            <a:chOff x="1013256" y="3107724"/>
            <a:chExt cx="3818236" cy="1019853"/>
          </a:xfrm>
        </p:grpSpPr>
        <p:sp>
          <p:nvSpPr>
            <p:cNvPr id="14" name="Rectangle 13"/>
            <p:cNvSpPr/>
            <p:nvPr/>
          </p:nvSpPr>
          <p:spPr>
            <a:xfrm>
              <a:off x="1013256" y="3107724"/>
              <a:ext cx="3818236" cy="101325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11887" y="3170393"/>
              <a:ext cx="3471007" cy="957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প্রমিতকরণ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6363731" y="1037967"/>
            <a:ext cx="5482280" cy="350931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889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8055996" y="5158263"/>
            <a:ext cx="2108044" cy="698226"/>
            <a:chOff x="1066800" y="4899456"/>
            <a:chExt cx="3620530" cy="1060764"/>
          </a:xfrm>
        </p:grpSpPr>
        <p:sp>
          <p:nvSpPr>
            <p:cNvPr id="16" name="Rectangle 15"/>
            <p:cNvSpPr/>
            <p:nvPr/>
          </p:nvSpPr>
          <p:spPr>
            <a:xfrm>
              <a:off x="1066800" y="4899456"/>
              <a:ext cx="3620530" cy="101325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21072" y="4978296"/>
              <a:ext cx="3406039" cy="98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পর্যায়িতকরণ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325632" y="5294290"/>
            <a:ext cx="2430821" cy="609843"/>
            <a:chOff x="395142" y="1809046"/>
            <a:chExt cx="3620531" cy="1013254"/>
          </a:xfrm>
        </p:grpSpPr>
        <p:sp>
          <p:nvSpPr>
            <p:cNvPr id="12" name="Rectangle 11"/>
            <p:cNvSpPr/>
            <p:nvPr/>
          </p:nvSpPr>
          <p:spPr>
            <a:xfrm>
              <a:off x="395142" y="1809046"/>
              <a:ext cx="3620531" cy="101325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0587" y="1809046"/>
              <a:ext cx="3140676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মোড়কিকরণ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33645" y="988566"/>
            <a:ext cx="5276322" cy="3422797"/>
            <a:chOff x="185364" y="852641"/>
            <a:chExt cx="5436960" cy="3521651"/>
          </a:xfrm>
        </p:grpSpPr>
        <p:sp>
          <p:nvSpPr>
            <p:cNvPr id="22" name="Rectangle 21"/>
            <p:cNvSpPr/>
            <p:nvPr/>
          </p:nvSpPr>
          <p:spPr>
            <a:xfrm>
              <a:off x="185364" y="852641"/>
              <a:ext cx="5436960" cy="3521651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88900"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955851" y="897815"/>
              <a:ext cx="2609741" cy="3410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6326659" y="976184"/>
            <a:ext cx="5436971" cy="342282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889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8198570" y="5206896"/>
            <a:ext cx="2247802" cy="745249"/>
            <a:chOff x="568411" y="3505200"/>
            <a:chExt cx="5338119" cy="1013254"/>
          </a:xfrm>
        </p:grpSpPr>
        <p:sp>
          <p:nvSpPr>
            <p:cNvPr id="16" name="Rectangle 15"/>
            <p:cNvSpPr/>
            <p:nvPr/>
          </p:nvSpPr>
          <p:spPr>
            <a:xfrm>
              <a:off x="568411" y="3505200"/>
              <a:ext cx="5276335" cy="101325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8411" y="3622590"/>
              <a:ext cx="53381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তথ্য সংগ্রহ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/>
          <p:nvPr/>
        </p:nvGrpSpPr>
        <p:grpSpPr>
          <a:xfrm>
            <a:off x="4227940" y="5482252"/>
            <a:ext cx="3127118" cy="867032"/>
            <a:chOff x="370700" y="4953000"/>
            <a:chExt cx="5918887" cy="1013254"/>
          </a:xfrm>
        </p:grpSpPr>
        <p:sp>
          <p:nvSpPr>
            <p:cNvPr id="5" name="Rectangle 4"/>
            <p:cNvSpPr/>
            <p:nvPr/>
          </p:nvSpPr>
          <p:spPr>
            <a:xfrm>
              <a:off x="568410" y="4953000"/>
              <a:ext cx="5572897" cy="101325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0700" y="5070390"/>
              <a:ext cx="5918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ভোক্তা বিশ্লেষণ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48" y="295953"/>
            <a:ext cx="8913303" cy="51018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991600" y="525168"/>
            <a:ext cx="2514600" cy="1524000"/>
          </a:xfrm>
          <a:prstGeom prst="roundRect">
            <a:avLst/>
          </a:prstGeom>
          <a:solidFill>
            <a:schemeClr val="bg2">
              <a:lumMod val="75000"/>
              <a:alpha val="18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839200" y="525168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১০ মিনিট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13254" y="716688"/>
            <a:ext cx="2286000" cy="1062681"/>
          </a:xfrm>
          <a:prstGeom prst="roundRect">
            <a:avLst/>
          </a:prstGeom>
          <a:solidFill>
            <a:schemeClr val="bg2">
              <a:lumMod val="75000"/>
              <a:alpha val="21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61534" y="943403"/>
            <a:ext cx="19152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দলিয়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4091" y="4510216"/>
            <a:ext cx="11563109" cy="14457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6688" y="4879143"/>
            <a:ext cx="10984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260475" algn="l"/>
              </a:tabLst>
            </a:pPr>
            <a:r>
              <a:rPr lang="bn-BD" sz="4000" b="1" dirty="0">
                <a:ln w="9525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n w="952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</a:t>
            </a:r>
            <a:r>
              <a:rPr lang="bn-BD" sz="4000" b="1" dirty="0">
                <a:ln w="9525">
                  <a:noFill/>
                </a:ln>
                <a:latin typeface="NikoshBAN" pitchFamily="2" charset="0"/>
                <a:cs typeface="NikoshBAN" pitchFamily="2" charset="0"/>
                <a:sym typeface="Wingdings 2"/>
              </a:rPr>
              <a:t> “ব্যবসায়ের ক্ষেত্রে বিপণনের যথেষ্ট গুরুত্ব রয়েছে”</a:t>
            </a:r>
            <a:r>
              <a:rPr lang="bn-BD" sz="4000" b="1" dirty="0">
                <a:ln w="9525">
                  <a:noFill/>
                </a:ln>
                <a:latin typeface="NikoshBAN" pitchFamily="2" charset="0"/>
                <a:cs typeface="NikoshBAN" pitchFamily="2" charset="0"/>
              </a:rPr>
              <a:t> বিশ্লেষণ কর। </a:t>
            </a:r>
            <a:endParaRPr lang="en-US" sz="4000" b="1" dirty="0">
              <a:ln w="9525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25.jpg"/>
          <p:cNvPicPr>
            <a:picLocks noChangeAspect="1"/>
          </p:cNvPicPr>
          <p:nvPr/>
        </p:nvPicPr>
        <p:blipFill>
          <a:blip r:embed="rId2"/>
          <a:srcRect l="20703" t="6147" b="24725"/>
          <a:stretch>
            <a:fillRect/>
          </a:stretch>
        </p:blipFill>
        <p:spPr>
          <a:xfrm>
            <a:off x="4349579" y="494270"/>
            <a:ext cx="3608173" cy="22612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5820033" y="210062"/>
            <a:ext cx="1692875" cy="923330"/>
            <a:chOff x="5807676" y="420126"/>
            <a:chExt cx="1692875" cy="923330"/>
          </a:xfrm>
        </p:grpSpPr>
        <p:sp>
          <p:nvSpPr>
            <p:cNvPr id="49" name="Rectangle 48"/>
            <p:cNvSpPr/>
            <p:nvPr/>
          </p:nvSpPr>
          <p:spPr>
            <a:xfrm>
              <a:off x="5807676" y="481914"/>
              <a:ext cx="1618735" cy="85261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81830" y="420126"/>
              <a:ext cx="16187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মূল্যায়ন</a:t>
              </a:r>
              <a:r>
                <a:rPr lang="bn-BD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8474683" y="6017365"/>
            <a:ext cx="1769068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155365" y="3051564"/>
            <a:ext cx="1723759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968315" y="5984786"/>
            <a:ext cx="2323078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67665" y="5997142"/>
            <a:ext cx="1791730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000896" y="5972430"/>
            <a:ext cx="2693774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684116" y="4668807"/>
            <a:ext cx="1482803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339915" y="4668807"/>
            <a:ext cx="2471350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246794" y="4635422"/>
            <a:ext cx="2214901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169780" y="4592607"/>
            <a:ext cx="1907059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824292" y="3048727"/>
            <a:ext cx="1812176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838290" y="3062423"/>
            <a:ext cx="1491062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086716" y="1644172"/>
            <a:ext cx="1828800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992634" y="1655189"/>
            <a:ext cx="1828800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887536" y="1655189"/>
            <a:ext cx="2515956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169781" y="1633155"/>
            <a:ext cx="1828800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398381" y="1023436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বিপণনের অন্যতম কাজ কী?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45981" y="1659927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(ক) ক্রয়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65396" y="1672284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(খ) বিক্রয়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5556" y="1672284"/>
            <a:ext cx="1844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(গ) পরিবহণ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48280" y="1659927"/>
            <a:ext cx="2938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(ঘ) গুদামজাতকরণ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98381" y="2393097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২। কোনটি পণ্যের সময়গত উপযোগ সৃষ্টি করে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98380" y="3923280"/>
            <a:ext cx="689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৩। কোনটি পণ্যের স্থানগত উপযোগ সৃষ্টি করে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50781" y="5414546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৪। পণ্যকে আকর্ষণীয় করে কোনটি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55366" y="3089196"/>
            <a:ext cx="1612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(ক) বিক্রয়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89130" y="3078750"/>
            <a:ext cx="2057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(গ) পরিবহণ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46540" y="3103464"/>
            <a:ext cx="1519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(ঘ) ক্রয়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92385" y="6036272"/>
            <a:ext cx="168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(খ) বিক্রয়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25255" y="6029749"/>
            <a:ext cx="1830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(ঘ) পরিবহণ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854514" y="152400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sym typeface="Wingdings 2"/>
              </a:rPr>
              <a:t>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756557" y="1474573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sym typeface="Wingdings 2"/>
              </a:rPr>
              <a:t>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65724" y="2975919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sym typeface="Wingdings 2"/>
              </a:rPr>
              <a:t>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028405" y="4405187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sym typeface="Wingdings 2"/>
              </a:rPr>
              <a:t>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064476" y="3050224"/>
            <a:ext cx="2656702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080385" y="3065987"/>
            <a:ext cx="2702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(খ) গুদামজাতকরণ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59481" y="4609457"/>
            <a:ext cx="1793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(ক) পরিবহণ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07291" y="4666373"/>
            <a:ext cx="1621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(খ) বিক্রয়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45900" y="4706438"/>
            <a:ext cx="1596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(গ) ক্রয়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00234" y="4720293"/>
            <a:ext cx="2721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ঘ) গুদামজাতকরণ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00899" y="6027849"/>
            <a:ext cx="2619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(ক) গুদামজাতকরণ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943597" y="6029344"/>
            <a:ext cx="2397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(গ) মোড়কিকরণ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859530" y="2965621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sym typeface="Wingdings 2"/>
              </a:rPr>
              <a:t>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208737" y="4493744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sym typeface="Wingdings 2"/>
              </a:rPr>
              <a:t>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1127260" y="5727356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sym typeface="Wingdings 2"/>
              </a:rPr>
              <a:t>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332309" y="5778843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sym typeface="Wingdings 2"/>
              </a:rPr>
              <a:t>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42266" y="239442"/>
            <a:ext cx="2817328" cy="10827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3500" h="63500"/>
              <a:bevelB w="38100" h="38100"/>
            </a:sp3d>
          </a:bodyPr>
          <a:lstStyle/>
          <a:p>
            <a:r>
              <a:rPr lang="bn-BD" sz="4000" b="1" dirty="0">
                <a:ln w="76200">
                  <a:noFill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ln w="76200">
                <a:noFill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0259" y="4473146"/>
            <a:ext cx="10478530" cy="14457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13006" y="4879950"/>
            <a:ext cx="7747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পণ্যের মোড়কিকরণ করা হয় কেন ? ব্যাখ্যা কর। </a:t>
            </a:r>
            <a:endParaRPr lang="en-US" sz="4000" b="1" dirty="0">
              <a:ln w="285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578" y="1322174"/>
            <a:ext cx="5597831" cy="310577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" y="146313"/>
            <a:ext cx="12065391" cy="65653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54411" y="2174789"/>
            <a:ext cx="6524367" cy="2743200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prstTxWarp prst="textWave1">
              <a:avLst>
                <a:gd name="adj1" fmla="val 12500"/>
                <a:gd name="adj2" fmla="val 586"/>
              </a:avLst>
            </a:prstTxWarp>
            <a:spAutoFit/>
          </a:bodyPr>
          <a:lstStyle/>
          <a:p>
            <a:pPr algn="ctr"/>
            <a:r>
              <a:rPr lang="en-US" sz="5400" b="1" u="sng" dirty="0" err="1">
                <a:ln w="3810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u="sng" dirty="0">
              <a:ln w="3810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Image result for ব্যবসায় উদ্যোগ ব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840" y="169949"/>
            <a:ext cx="2564047" cy="302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334020" y="3266132"/>
            <a:ext cx="5355885" cy="3078028"/>
            <a:chOff x="432496" y="2879134"/>
            <a:chExt cx="5090989" cy="3422821"/>
          </a:xfrm>
        </p:grpSpPr>
        <p:sp>
          <p:nvSpPr>
            <p:cNvPr id="7" name="Rectangle 6"/>
            <p:cNvSpPr/>
            <p:nvPr/>
          </p:nvSpPr>
          <p:spPr>
            <a:xfrm>
              <a:off x="481929" y="2879134"/>
              <a:ext cx="5041556" cy="3422821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32496" y="2924329"/>
              <a:ext cx="5016843" cy="3319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রাজিব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চন্দ্র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নাথ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খাইয়ারা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ফেনী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সদর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ফেনী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 :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০১৮২৪-৮০১১৬৫  </a:t>
              </a:r>
            </a:p>
            <a:p>
              <a:pPr algn="ctr"/>
              <a:r>
                <a:rPr lang="en-US" sz="2000" dirty="0">
                  <a:latin typeface="Arial" pitchFamily="34" charset="0"/>
                  <a:cs typeface="Arial" pitchFamily="34" charset="0"/>
                </a:rPr>
                <a:t>E-mail : rajib03011985@gmail.com</a:t>
              </a:r>
              <a:endParaRPr lang="en-US" sz="36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6358597" y="3306774"/>
            <a:ext cx="5454461" cy="304460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ln w="1270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3600" b="1" dirty="0">
                <a:ln w="1270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:</a:t>
            </a:r>
            <a:r>
              <a:rPr lang="en-US" sz="3600" b="1" dirty="0">
                <a:ln w="1270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270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 উদ্যোগ</a:t>
            </a:r>
            <a:endParaRPr lang="en-US" sz="3600" b="1" dirty="0">
              <a:ln w="12700">
                <a:noFill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ln w="1270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n w="1270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3600" b="1" dirty="0">
                <a:ln w="1270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:</a:t>
            </a:r>
            <a:r>
              <a:rPr lang="en-US" sz="3600" b="1" dirty="0">
                <a:ln w="1270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1270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৯ম-</a:t>
            </a:r>
            <a:r>
              <a:rPr lang="bn-BD" sz="3600" b="1" dirty="0">
                <a:ln w="1270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en-US" sz="3600" b="1" dirty="0">
                <a:ln w="1270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r>
              <a:rPr lang="en-US" sz="3600" b="1" dirty="0">
                <a:ln w="1270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n w="1270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3600" b="1" dirty="0">
                <a:ln w="1270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en-US" sz="3600" b="1" dirty="0">
                <a:ln w="1270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270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৯ম</a:t>
            </a:r>
            <a:endParaRPr lang="en-US" sz="3600" b="1" dirty="0">
              <a:ln w="12700">
                <a:noFill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1" y="167234"/>
            <a:ext cx="5573861" cy="288945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30269" y="476862"/>
            <a:ext cx="434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চল আমরা একটি ভিডিও দেখি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52325"/>
              </p:ext>
            </p:extLst>
          </p:nvPr>
        </p:nvGraphicFramePr>
        <p:xfrm>
          <a:off x="2562225" y="2814638"/>
          <a:ext cx="6884988" cy="197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ackager Shell Object" showAsIcon="1" r:id="rId4" imgW="1369080" imgH="488520" progId="Package">
                  <p:embed/>
                </p:oleObj>
              </mc:Choice>
              <mc:Fallback>
                <p:oleObj name="Packager Shell Object" showAsIcon="1" r:id="rId4" imgW="1369080" imgH="488520" progId="Package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2225" y="2814638"/>
                        <a:ext cx="6884988" cy="197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09816" y="1878228"/>
            <a:ext cx="9514703" cy="33981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82561" y="2387043"/>
            <a:ext cx="7278130" cy="206357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127000" h="127000"/>
            </a:sp3d>
          </a:bodyPr>
          <a:lstStyle/>
          <a:p>
            <a:r>
              <a:rPr lang="bn-BD" sz="4000" b="1" dirty="0">
                <a:ln w="38100"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বিপণন</a:t>
            </a:r>
            <a:endParaRPr lang="en-US" sz="4000" b="1" dirty="0">
              <a:ln w="38100"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582562" y="4711522"/>
            <a:ext cx="7339914" cy="123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2435" y="1717590"/>
            <a:ext cx="11100122" cy="4108622"/>
          </a:xfrm>
          <a:prstGeom prst="rect">
            <a:avLst/>
          </a:prstGeom>
          <a:solidFill>
            <a:schemeClr val="accent6">
              <a:lumMod val="60000"/>
              <a:lumOff val="40000"/>
              <a:alpha val="44000"/>
            </a:schemeClr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8639" y="3154753"/>
            <a:ext cx="85884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১। বিপণন কী তা বলতে পারবে ;</a:t>
            </a: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২। বিপণনের কার্যাবলি ব্যাখ্যা করতে পারবে ;</a:t>
            </a: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৩। ব্যবসায়ের ক্ষেত্রে বিপণনের গুরত্ব বিশ্লেষণ করতে পারবে।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9562" y="2286627"/>
            <a:ext cx="4090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1849" y="5486400"/>
            <a:ext cx="11615351" cy="116153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60390" y="5737654"/>
            <a:ext cx="94282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অর্থে পণ্য-দ্রব্য বা সেবা সামগ্রী ক্রয়-বিক্রয়ের কাজকে বিপণন বলে।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1342" y="5593604"/>
            <a:ext cx="11059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ব্যাপক অর্থে পণ্য-দ্রব্য বা সেবা সামগ্রী উৎপাদনকারী থেকে ভোক্তা বা ব্যবহারকারীর নিকট পৌছে দেওয়া পর্যন্ত সকল কাজকে বিপণন বা বাজারজাতকরণ বলে।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85351" y="506616"/>
            <a:ext cx="4300152" cy="3595827"/>
            <a:chOff x="160637" y="506616"/>
            <a:chExt cx="4300152" cy="3595827"/>
          </a:xfrm>
        </p:grpSpPr>
        <p:sp>
          <p:nvSpPr>
            <p:cNvPr id="8" name="Rectangle 7"/>
            <p:cNvSpPr/>
            <p:nvPr/>
          </p:nvSpPr>
          <p:spPr>
            <a:xfrm>
              <a:off x="160637" y="506616"/>
              <a:ext cx="3719385" cy="3595827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3880021" y="2026496"/>
              <a:ext cx="580768" cy="506627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383058" y="4386637"/>
            <a:ext cx="2347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6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উৎপাদনকারী</a:t>
            </a:r>
            <a:endParaRPr lang="en-US" sz="3600" b="1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609073" y="494271"/>
            <a:ext cx="3985054" cy="3731740"/>
            <a:chOff x="4522574" y="494271"/>
            <a:chExt cx="3985054" cy="3731740"/>
          </a:xfrm>
        </p:grpSpPr>
        <p:sp>
          <p:nvSpPr>
            <p:cNvPr id="9" name="Rectangle 8"/>
            <p:cNvSpPr/>
            <p:nvPr/>
          </p:nvSpPr>
          <p:spPr>
            <a:xfrm>
              <a:off x="4522574" y="494271"/>
              <a:ext cx="3385750" cy="373174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7926860" y="1952358"/>
              <a:ext cx="580768" cy="506627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5498755" y="4423709"/>
            <a:ext cx="1754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6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endParaRPr lang="en-US" sz="3600" b="1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85654" y="568400"/>
            <a:ext cx="3089188" cy="369468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7030A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095470" y="4436064"/>
            <a:ext cx="13963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6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ভোক্তা</a:t>
            </a:r>
            <a:r>
              <a:rPr lang="bn-BD" sz="40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88042" y="543698"/>
            <a:ext cx="5832389" cy="3707026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2" grpId="0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45738" y="3546389"/>
            <a:ext cx="9514702" cy="23107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46389" y="4296034"/>
            <a:ext cx="507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বিপণন কাকে বলে ?   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65DA18C-C301-4EE9-A4FE-55497B4FA555}"/>
              </a:ext>
            </a:extLst>
          </p:cNvPr>
          <p:cNvSpPr/>
          <p:nvPr/>
        </p:nvSpPr>
        <p:spPr>
          <a:xfrm>
            <a:off x="9193428" y="543697"/>
            <a:ext cx="1952368" cy="15940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ED4C64A0-1F58-4E09-A012-ADF773D2E4E9}"/>
              </a:ext>
            </a:extLst>
          </p:cNvPr>
          <p:cNvSpPr/>
          <p:nvPr/>
        </p:nvSpPr>
        <p:spPr>
          <a:xfrm>
            <a:off x="630194" y="636402"/>
            <a:ext cx="2767913" cy="10317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30194" y="840258"/>
            <a:ext cx="2706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19050">
                  <a:noFill/>
                </a:ln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000" b="1" dirty="0">
              <a:ln w="1905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41707" y="716411"/>
            <a:ext cx="1580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৩ মিনিট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4621426" y="247130"/>
            <a:ext cx="3445279" cy="646331"/>
            <a:chOff x="4114799" y="160633"/>
            <a:chExt cx="3445279" cy="646331"/>
          </a:xfrm>
        </p:grpSpPr>
        <p:sp>
          <p:nvSpPr>
            <p:cNvPr id="6" name="Pentagon 6"/>
            <p:cNvSpPr/>
            <p:nvPr/>
          </p:nvSpPr>
          <p:spPr>
            <a:xfrm>
              <a:off x="4114799" y="170196"/>
              <a:ext cx="3445279" cy="5835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1905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4250724" y="160633"/>
              <a:ext cx="3200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বিপণনের কার্যাবলি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47134" y="1266567"/>
            <a:ext cx="5511115" cy="367613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889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678416" y="5439970"/>
            <a:ext cx="1406225" cy="722620"/>
            <a:chOff x="642551" y="1890583"/>
            <a:chExt cx="3620530" cy="1013254"/>
          </a:xfrm>
        </p:grpSpPr>
        <p:sp>
          <p:nvSpPr>
            <p:cNvPr id="19" name="Rectangle 18"/>
            <p:cNvSpPr/>
            <p:nvPr/>
          </p:nvSpPr>
          <p:spPr>
            <a:xfrm>
              <a:off x="642551" y="1890583"/>
              <a:ext cx="3620530" cy="101325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1128" y="1975806"/>
              <a:ext cx="31406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ক্রয়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6400800" y="1210959"/>
            <a:ext cx="5486401" cy="373174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889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8547522" y="5302762"/>
            <a:ext cx="1317978" cy="723273"/>
            <a:chOff x="685800" y="3048000"/>
            <a:chExt cx="3620530" cy="1013254"/>
          </a:xfrm>
        </p:grpSpPr>
        <p:sp>
          <p:nvSpPr>
            <p:cNvPr id="20" name="Rectangle 19"/>
            <p:cNvSpPr/>
            <p:nvPr/>
          </p:nvSpPr>
          <p:spPr>
            <a:xfrm>
              <a:off x="685800" y="3048000"/>
              <a:ext cx="3620530" cy="101325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44376" y="3100368"/>
              <a:ext cx="3140675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বিক্রয়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4204" y="1112107"/>
            <a:ext cx="5004488" cy="347224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889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5"/>
          <p:cNvGrpSpPr/>
          <p:nvPr/>
        </p:nvGrpSpPr>
        <p:grpSpPr>
          <a:xfrm>
            <a:off x="1550375" y="5438842"/>
            <a:ext cx="1664519" cy="722396"/>
            <a:chOff x="625787" y="4572000"/>
            <a:chExt cx="3680543" cy="1111523"/>
          </a:xfrm>
        </p:grpSpPr>
        <p:sp>
          <p:nvSpPr>
            <p:cNvPr id="5" name="Rectangle 4"/>
            <p:cNvSpPr/>
            <p:nvPr/>
          </p:nvSpPr>
          <p:spPr>
            <a:xfrm>
              <a:off x="685800" y="4572000"/>
              <a:ext cx="3620530" cy="101325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25787" y="4594326"/>
              <a:ext cx="3429906" cy="1089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পরিবহন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64876" y="1112109"/>
            <a:ext cx="5560540" cy="348460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889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9"/>
          <p:cNvGrpSpPr/>
          <p:nvPr/>
        </p:nvGrpSpPr>
        <p:grpSpPr>
          <a:xfrm>
            <a:off x="7851325" y="5211143"/>
            <a:ext cx="2515994" cy="753723"/>
            <a:chOff x="848463" y="1655806"/>
            <a:chExt cx="3630863" cy="1013254"/>
          </a:xfrm>
        </p:grpSpPr>
        <p:sp>
          <p:nvSpPr>
            <p:cNvPr id="16" name="Rectangle 15"/>
            <p:cNvSpPr/>
            <p:nvPr/>
          </p:nvSpPr>
          <p:spPr>
            <a:xfrm>
              <a:off x="858796" y="1655806"/>
              <a:ext cx="3620530" cy="101325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48463" y="1766211"/>
              <a:ext cx="3579167" cy="862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গুদামজাতকরণ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2107</TotalTime>
  <Words>305</Words>
  <Application>Microsoft Office PowerPoint</Application>
  <PresentationFormat>Widescreen</PresentationFormat>
  <Paragraphs>78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Rajib Chandra</cp:lastModifiedBy>
  <cp:revision>306</cp:revision>
  <dcterms:created xsi:type="dcterms:W3CDTF">2017-08-02T18:04:57Z</dcterms:created>
  <dcterms:modified xsi:type="dcterms:W3CDTF">2020-08-13T15:23:27Z</dcterms:modified>
</cp:coreProperties>
</file>