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8" r:id="rId6"/>
    <p:sldId id="261" r:id="rId7"/>
    <p:sldId id="264" r:id="rId8"/>
    <p:sldId id="265" r:id="rId9"/>
    <p:sldId id="262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906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763000" cy="1371600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بسم الله الرحمن الرحيم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366753"/>
            <a:ext cx="19050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বামুজা, 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15220"/>
            <a:ext cx="6324600" cy="3276600"/>
          </a:xfrm>
          <a:prstGeom prst="ellipse">
            <a:avLst/>
          </a:prstGeom>
          <a:noFill/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  <a:softEdge rad="63500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743200" y="2743200"/>
            <a:ext cx="7924800" cy="121920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isometricOffAxis1Left"/>
            <a:lightRig rig="threePt" dir="t"/>
          </a:scene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z="60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السلام عليكم ورحمة الله</a:t>
            </a:r>
            <a:endParaRPr lang="en-US" sz="6000" dirty="0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3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checker/>
      </p:transition>
    </mc:Choice>
    <mc:Fallback xmlns="">
      <p:transition spd="slow" advTm="1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8200" y="914400"/>
            <a:ext cx="6934199" cy="83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</a:rPr>
              <a:t>القُرْأَنُ الْكَرِيْمُ دَسْتُورٌ</a:t>
            </a:r>
            <a:endParaRPr lang="en-US" sz="4800" b="1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72200" y="1752600"/>
            <a:ext cx="204355" cy="8641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2"/>
            <a:endCxn id="15" idx="0"/>
          </p:cNvCxnSpPr>
          <p:nvPr/>
        </p:nvCxnSpPr>
        <p:spPr>
          <a:xfrm>
            <a:off x="4305300" y="1752600"/>
            <a:ext cx="419100" cy="86244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90800" y="1752600"/>
            <a:ext cx="685800" cy="26289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867400" y="4114800"/>
            <a:ext cx="1524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مبتدأ</a:t>
            </a:r>
            <a:endParaRPr lang="en-US" sz="3600" dirty="0"/>
          </a:p>
        </p:txBody>
      </p:sp>
      <p:sp>
        <p:nvSpPr>
          <p:cNvPr id="14" name="Rounded Rectangle 13"/>
          <p:cNvSpPr/>
          <p:nvPr/>
        </p:nvSpPr>
        <p:spPr>
          <a:xfrm>
            <a:off x="5895108" y="2594263"/>
            <a:ext cx="2105891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موصوف</a:t>
            </a:r>
            <a:endParaRPr lang="en-US" sz="3600" dirty="0"/>
          </a:p>
        </p:txBody>
      </p:sp>
      <p:sp>
        <p:nvSpPr>
          <p:cNvPr id="15" name="Rounded Rectangle 14"/>
          <p:cNvSpPr/>
          <p:nvPr/>
        </p:nvSpPr>
        <p:spPr>
          <a:xfrm>
            <a:off x="4114800" y="2615045"/>
            <a:ext cx="12192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صفة</a:t>
            </a:r>
            <a:endParaRPr lang="en-US" sz="360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376555" y="4648200"/>
            <a:ext cx="358487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</p:cNvCxnSpPr>
          <p:nvPr/>
        </p:nvCxnSpPr>
        <p:spPr>
          <a:xfrm>
            <a:off x="4724400" y="3072245"/>
            <a:ext cx="1309255" cy="1059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29400" y="3127663"/>
            <a:ext cx="65809" cy="1004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819400" y="4343400"/>
            <a:ext cx="1981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chemeClr val="tx1"/>
                </a:solidFill>
              </a:rPr>
              <a:t>خبر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>
            <a:stCxn id="19" idx="2"/>
          </p:cNvCxnSpPr>
          <p:nvPr/>
        </p:nvCxnSpPr>
        <p:spPr>
          <a:xfrm>
            <a:off x="3810000" y="4876800"/>
            <a:ext cx="15240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800599" y="5715000"/>
            <a:ext cx="3200399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جملة الاسمية</a:t>
            </a:r>
            <a:endParaRPr lang="en-US" sz="3600" dirty="0"/>
          </a:p>
        </p:txBody>
      </p:sp>
      <p:pic>
        <p:nvPicPr>
          <p:cNvPr id="23" name="Picture 2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6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checker/>
      </p:transition>
    </mc:Choice>
    <mc:Fallback xmlns="">
      <p:transition spd="slow" advTm="1000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7846" y="893284"/>
            <a:ext cx="7010400" cy="83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</a:rPr>
              <a:t>الصَلاَةُ الْمَكْتُوبَةُ خَمْسَةٌ</a:t>
            </a:r>
            <a:endParaRPr lang="en-US" sz="4800" b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39742" y="1588077"/>
            <a:ext cx="303067" cy="10287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2"/>
            <a:endCxn id="11" idx="0"/>
          </p:cNvCxnSpPr>
          <p:nvPr/>
        </p:nvCxnSpPr>
        <p:spPr>
          <a:xfrm>
            <a:off x="4493046" y="1731484"/>
            <a:ext cx="78954" cy="88356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67000" y="1588077"/>
            <a:ext cx="457200" cy="279342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715000" y="4114800"/>
            <a:ext cx="1524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مبتدأ</a:t>
            </a:r>
            <a:endParaRPr lang="en-US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5742708" y="2594263"/>
            <a:ext cx="1877291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موصوف</a:t>
            </a:r>
            <a:endParaRPr lang="en-US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3962400" y="2615045"/>
            <a:ext cx="12192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صفة</a:t>
            </a:r>
            <a:endParaRPr lang="en-US" sz="36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224155" y="4648200"/>
            <a:ext cx="358487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2"/>
          </p:cNvCxnSpPr>
          <p:nvPr/>
        </p:nvCxnSpPr>
        <p:spPr>
          <a:xfrm>
            <a:off x="4572000" y="3072245"/>
            <a:ext cx="1309255" cy="1059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77000" y="3127663"/>
            <a:ext cx="65809" cy="1004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667000" y="4343400"/>
            <a:ext cx="1981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chemeClr val="tx1"/>
                </a:solidFill>
              </a:rPr>
              <a:t>خبر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2"/>
          </p:cNvCxnSpPr>
          <p:nvPr/>
        </p:nvCxnSpPr>
        <p:spPr>
          <a:xfrm>
            <a:off x="3657600" y="4876800"/>
            <a:ext cx="15240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648199" y="5715000"/>
            <a:ext cx="2971799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جملة الاسمية</a:t>
            </a:r>
            <a:endParaRPr lang="en-US" sz="3600" dirty="0"/>
          </a:p>
        </p:txBody>
      </p:sp>
      <p:pic>
        <p:nvPicPr>
          <p:cNvPr id="19" name="Picture 18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16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67000"/>
            <a:ext cx="7907357" cy="25146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1295400"/>
            <a:ext cx="5410201" cy="4953000"/>
          </a:xfrm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r>
              <a:rPr lang="ar-SA" sz="8000" dirty="0" smtClean="0">
                <a:solidFill>
                  <a:srgbClr val="00B050"/>
                </a:solidFill>
              </a:rPr>
              <a:t>الله حافظ</a:t>
            </a:r>
            <a:r>
              <a:rPr lang="ar-SA" sz="11500" dirty="0" smtClean="0">
                <a:solidFill>
                  <a:srgbClr val="00B050"/>
                </a:solidFill>
              </a:rPr>
              <a:t> </a:t>
            </a:r>
            <a:r>
              <a:rPr lang="bn-BD" sz="11500" dirty="0" smtClean="0">
                <a:solidFill>
                  <a:srgbClr val="00B050"/>
                </a:solidFill>
              </a:rPr>
              <a:t/>
            </a:r>
            <a:br>
              <a:rPr lang="bn-BD" sz="11500" dirty="0" smtClean="0">
                <a:solidFill>
                  <a:srgbClr val="00B050"/>
                </a:solidFill>
              </a:rPr>
            </a:br>
            <a:r>
              <a:rPr lang="bn-BD" sz="11500" dirty="0" smtClean="0">
                <a:solidFill>
                  <a:srgbClr val="00B050"/>
                </a:solidFill>
              </a:rPr>
              <a:t/>
            </a:r>
            <a:br>
              <a:rPr lang="bn-BD" sz="11500" dirty="0" smtClean="0">
                <a:solidFill>
                  <a:srgbClr val="00B050"/>
                </a:solidFill>
              </a:rPr>
            </a:br>
            <a:r>
              <a:rPr lang="ar-SA" sz="11500" dirty="0" smtClean="0">
                <a:solidFill>
                  <a:srgbClr val="00B050"/>
                </a:solidFill>
              </a:rPr>
              <a:t>  </a:t>
            </a:r>
            <a:r>
              <a:rPr lang="bn-BD" sz="8000" dirty="0" smtClean="0">
                <a:solidFill>
                  <a:srgbClr val="00B050"/>
                </a:solidFill>
              </a:rPr>
              <a:t>ধন্যবাদ</a:t>
            </a:r>
            <a:endParaRPr lang="en-US" sz="8000" dirty="0">
              <a:solidFill>
                <a:srgbClr val="00B050"/>
              </a:solidFill>
            </a:endParaRPr>
          </a:p>
        </p:txBody>
      </p:sp>
      <p:pic>
        <p:nvPicPr>
          <p:cNvPr id="5" name="Picture 4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04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5787" y="152400"/>
            <a:ext cx="7315200" cy="115409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bn-BD" dirty="0" smtClean="0"/>
              <a:t>শিক্ষক পরিচিতি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3951051"/>
            <a:ext cx="8305800" cy="2667000"/>
          </a:xfrm>
          <a:blipFill>
            <a:blip r:embed="rId2"/>
            <a:tile tx="0" ty="0" sx="100000" sy="100000" flip="none" algn="tl"/>
          </a:blip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নামঃ         মুহাম্মাদ হাসান মাহমুদ</a:t>
            </a:r>
          </a:p>
          <a:p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পদবীঃ       প্রভাষক (আরবী)</a:t>
            </a:r>
          </a:p>
          <a:p>
            <a:r>
              <a:rPr lang="bn-BD" sz="1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প্রতিষ্ঠানের নামঃ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</a:t>
            </a: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বামুজা সিদ্দিকিয়া ফাজিল(ডিগ্রি)মাদরাসা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,</a:t>
            </a: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         		বামুজা, কাহালু, বগুড়া।</a:t>
            </a:r>
          </a:p>
          <a:p>
            <a:pPr marL="285750" indent="-285750"/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মোবাইল নং   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০১৭২২৯৪৫২৪১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6366753"/>
            <a:ext cx="19050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বামুজা, 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5483"/>
            <a:ext cx="6934200" cy="2777344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2133600" cy="2343151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00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checker/>
      </p:transition>
    </mc:Choice>
    <mc:Fallback xmlns="">
      <p:transition spd="slow" advTm="1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447800" y="1063076"/>
            <a:ext cx="6277232" cy="1433382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</a:rPr>
              <a:t>পাঠ পরিচিতি</a:t>
            </a:r>
            <a:r>
              <a:rPr lang="bn-BD" sz="6600" dirty="0" smtClean="0">
                <a:solidFill>
                  <a:srgbClr val="FFFF00"/>
                </a:solidFill>
              </a:rPr>
              <a:t>    </a:t>
            </a:r>
            <a:endParaRPr lang="en-AU" sz="66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96151" y="3062592"/>
            <a:ext cx="6553200" cy="305610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নবম,দশম,আলিম১ম ও ২য় বর্ষ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আরবী ২য় পত্র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6366753"/>
            <a:ext cx="19050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বামুজা, 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6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checker/>
      </p:transition>
    </mc:Choice>
    <mc:Fallback xmlns="">
      <p:transition spd="slow" advTm="1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524000" y="1173892"/>
            <a:ext cx="6248400" cy="134070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  শিরোনাম   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3276600"/>
            <a:ext cx="6446196" cy="2514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4533900"/>
            <a:ext cx="552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SutonnyMJ" pitchFamily="2" charset="0"/>
                <a:cs typeface="SutonnyMJ" pitchFamily="2" charset="0"/>
              </a:rPr>
              <a:t>মাওসুফ,সিফাত এর পরিচয় এবং উহার হুকুম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505200"/>
            <a:ext cx="6522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/>
              <a:t>تعريف الموصوف والصفة وحكمه </a:t>
            </a:r>
            <a:endParaRPr lang="en-US" sz="36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6366753"/>
            <a:ext cx="19050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বামুজা, 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8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checker/>
      </p:transition>
    </mc:Choice>
    <mc:Fallback xmlns="">
      <p:transition spd="slow" advTm="1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524000" y="1173892"/>
            <a:ext cx="6248400" cy="134070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শিখন ফল   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2971800"/>
            <a:ext cx="6446196" cy="2514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5132" y="3451633"/>
            <a:ext cx="5523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SutonnyMJ" pitchFamily="2" charset="0"/>
                <a:cs typeface="SutonnyMJ" pitchFamily="2" charset="0"/>
              </a:rPr>
              <a:t>মাওসুফ,সিফাত যুক্ত বাক্য</a:t>
            </a:r>
          </a:p>
          <a:p>
            <a:pPr algn="ctr"/>
            <a:r>
              <a:rPr lang="bn-BD" sz="3200" dirty="0" smtClean="0">
                <a:latin typeface="SutonnyMJ" pitchFamily="2" charset="0"/>
                <a:cs typeface="SutonnyMJ" pitchFamily="2" charset="0"/>
              </a:rPr>
              <a:t>১।তারকিব করতে পাড়বে</a:t>
            </a:r>
          </a:p>
          <a:p>
            <a:pPr algn="ctr"/>
            <a:r>
              <a:rPr lang="bn-BD" sz="3200" dirty="0" smtClean="0">
                <a:latin typeface="SutonnyMJ" pitchFamily="2" charset="0"/>
                <a:cs typeface="SutonnyMJ" pitchFamily="2" charset="0"/>
              </a:rPr>
              <a:t>২।বাক্য শুদ্ধ করতে পাড়বে।</a:t>
            </a:r>
          </a:p>
          <a:p>
            <a:pPr algn="ctr"/>
            <a:r>
              <a:rPr lang="bn-BD" sz="3200" dirty="0" smtClean="0">
                <a:latin typeface="SutonnyMJ" pitchFamily="2" charset="0"/>
                <a:cs typeface="SutonnyMJ" pitchFamily="2" charset="0"/>
              </a:rPr>
              <a:t>৩।ইরাব বর্ননা করতে পাড়বে।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6366753"/>
            <a:ext cx="19050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বামুজা, 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checker/>
      </p:transition>
    </mc:Choice>
    <mc:Fallback xmlns="">
      <p:transition spd="slow" advTm="1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411179"/>
              </p:ext>
            </p:extLst>
          </p:nvPr>
        </p:nvGraphicFramePr>
        <p:xfrm>
          <a:off x="533400" y="533400"/>
          <a:ext cx="8077200" cy="6076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7200"/>
              </a:tblGrid>
              <a:tr h="287769"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موصوف و صفة</a:t>
                      </a:r>
                      <a:endParaRPr lang="en-US" sz="4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5655832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 موصوف</a:t>
                      </a:r>
                      <a:r>
                        <a:rPr lang="bn-BD" sz="2400" dirty="0">
                          <a:effectLst/>
                        </a:rPr>
                        <a:t>শব্দটি </a:t>
                      </a:r>
                      <a:r>
                        <a:rPr lang="ar-SA" sz="2400" dirty="0">
                          <a:effectLst/>
                        </a:rPr>
                        <a:t> اسم مفعول</a:t>
                      </a:r>
                      <a:r>
                        <a:rPr lang="bn-BD" sz="2400" dirty="0">
                          <a:effectLst/>
                        </a:rPr>
                        <a:t>এর সীগাহ এর অর্থ গুণান্বিত । আর </a:t>
                      </a:r>
                      <a:r>
                        <a:rPr lang="ar-SA" sz="2400" dirty="0">
                          <a:effectLst/>
                        </a:rPr>
                        <a:t> صفة</a:t>
                      </a:r>
                      <a:r>
                        <a:rPr lang="bn-BD" sz="2400" dirty="0">
                          <a:effectLst/>
                        </a:rPr>
                        <a:t>শব্দটি একবচন, বহুবচনে </a:t>
                      </a:r>
                      <a:r>
                        <a:rPr lang="ar-SA" sz="2400" dirty="0">
                          <a:effectLst/>
                        </a:rPr>
                        <a:t> أوصاف</a:t>
                      </a:r>
                      <a:r>
                        <a:rPr lang="bn-BD" sz="2400" dirty="0">
                          <a:effectLst/>
                        </a:rPr>
                        <a:t>এর অর্থ গুণ। পরিভাষায় ,যে  </a:t>
                      </a:r>
                      <a:r>
                        <a:rPr lang="ar-SA" sz="2400" dirty="0">
                          <a:effectLst/>
                        </a:rPr>
                        <a:t>اسم </a:t>
                      </a:r>
                      <a:r>
                        <a:rPr lang="bn-BD" sz="2400" dirty="0">
                          <a:effectLst/>
                        </a:rPr>
                        <a:t>এর দোষ গুণ, অবস্থা বর্ননা করা হয় ঐ </a:t>
                      </a:r>
                      <a:r>
                        <a:rPr lang="ar-SA" sz="2400" dirty="0">
                          <a:effectLst/>
                        </a:rPr>
                        <a:t> اسم</a:t>
                      </a:r>
                      <a:r>
                        <a:rPr lang="bn-BD" sz="2400" dirty="0">
                          <a:effectLst/>
                        </a:rPr>
                        <a:t>কে </a:t>
                      </a:r>
                      <a:r>
                        <a:rPr lang="ar-SA" sz="2400" dirty="0">
                          <a:effectLst/>
                        </a:rPr>
                        <a:t>موصوف</a:t>
                      </a:r>
                      <a:r>
                        <a:rPr lang="bn-BD" sz="2400" dirty="0">
                          <a:effectLst/>
                        </a:rPr>
                        <a:t> বলে। আর </a:t>
                      </a:r>
                      <a:r>
                        <a:rPr lang="ar-SA" sz="2400" dirty="0">
                          <a:effectLst/>
                        </a:rPr>
                        <a:t> موصوف</a:t>
                      </a:r>
                      <a:r>
                        <a:rPr lang="bn-BD" sz="2400" dirty="0">
                          <a:effectLst/>
                        </a:rPr>
                        <a:t>সম্পর্কে যে দোষ , গুণ , অবস্থা বর্ননা করা হয় তাকে </a:t>
                      </a:r>
                      <a:r>
                        <a:rPr lang="ar-SA" sz="2400" dirty="0">
                          <a:effectLst/>
                        </a:rPr>
                        <a:t> صفة </a:t>
                      </a:r>
                      <a:r>
                        <a:rPr lang="bn-BD" sz="2400" dirty="0">
                          <a:effectLst/>
                        </a:rPr>
                        <a:t>বলে।</a:t>
                      </a:r>
                      <a:endParaRPr lang="en-US" sz="4000" dirty="0">
                        <a:effectLst/>
                      </a:endParaRPr>
                    </a:p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effectLst/>
                        </a:rPr>
                        <a:t>    এককথায়, যার সম্পর্কে দোষ, গুণ অবস্থা বর্ননা করা হয় তাকে </a:t>
                      </a:r>
                      <a:r>
                        <a:rPr lang="ar-SA" sz="2400" dirty="0">
                          <a:effectLst/>
                        </a:rPr>
                        <a:t>موصوف</a:t>
                      </a:r>
                      <a:r>
                        <a:rPr lang="bn-BD" sz="2400" dirty="0">
                          <a:effectLst/>
                        </a:rPr>
                        <a:t> ,আর যে দোষ, গুণ , অবস্থা বর্ননা করা হয় তাকে </a:t>
                      </a:r>
                      <a:r>
                        <a:rPr lang="ar-SA" sz="2400" dirty="0">
                          <a:effectLst/>
                        </a:rPr>
                        <a:t> صفة </a:t>
                      </a:r>
                      <a:r>
                        <a:rPr lang="bn-BD" sz="2400" dirty="0">
                          <a:effectLst/>
                        </a:rPr>
                        <a:t>বলে </a:t>
                      </a:r>
                      <a:r>
                        <a:rPr lang="bn-BD" sz="2400" dirty="0" smtClean="0">
                          <a:effectLst/>
                        </a:rPr>
                        <a:t>।</a:t>
                      </a:r>
                    </a:p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 smtClean="0">
                          <a:effectLst/>
                        </a:rPr>
                        <a:t>যেমনঃ</a:t>
                      </a:r>
                      <a:r>
                        <a:rPr lang="ar-SA" sz="2400" dirty="0">
                          <a:effectLst/>
                        </a:rPr>
                        <a:t>جائنى رجلٌ عالمٌ  </a:t>
                      </a:r>
                      <a:endParaRPr lang="en-US" sz="4000" dirty="0">
                        <a:effectLst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4" name="Picture 3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32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checker/>
      </p:transition>
    </mc:Choice>
    <mc:Fallback xmlns="">
      <p:transition spd="slow" advTm="1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048832"/>
              </p:ext>
            </p:extLst>
          </p:nvPr>
        </p:nvGraphicFramePr>
        <p:xfrm>
          <a:off x="533400" y="381000"/>
          <a:ext cx="8077200" cy="630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7200"/>
              </a:tblGrid>
              <a:tr h="220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/>
                        <a:t>হুকুমঃ</a:t>
                      </a:r>
                      <a:endParaRPr lang="en-US" sz="4000" dirty="0" smtClean="0"/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5722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bn-BD" sz="2400" dirty="0" smtClean="0"/>
                        <a:t>ক। বাক্যে </a:t>
                      </a:r>
                      <a:r>
                        <a:rPr lang="ar-SA" sz="2400" dirty="0" smtClean="0"/>
                        <a:t> موصوف  </a:t>
                      </a:r>
                      <a:r>
                        <a:rPr lang="bn-BD" sz="2400" dirty="0" smtClean="0"/>
                        <a:t>আগে বসে আর </a:t>
                      </a:r>
                      <a:r>
                        <a:rPr lang="ar-SA" sz="2400" dirty="0" smtClean="0"/>
                        <a:t> صفة</a:t>
                      </a:r>
                      <a:r>
                        <a:rPr lang="bn-BD" sz="2400" dirty="0" smtClean="0"/>
                        <a:t>পরে বসে।</a:t>
                      </a:r>
                      <a:endParaRPr lang="en-US" sz="4000" dirty="0" smtClean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bn-BD" sz="2400" dirty="0" smtClean="0"/>
                        <a:t>খ। </a:t>
                      </a:r>
                      <a:r>
                        <a:rPr lang="ar-SA" sz="2400" dirty="0" smtClean="0"/>
                        <a:t>موصوف</a:t>
                      </a:r>
                      <a:r>
                        <a:rPr lang="bn-BD" sz="2400" dirty="0" smtClean="0"/>
                        <a:t>  ও </a:t>
                      </a:r>
                      <a:r>
                        <a:rPr lang="ar-SA" sz="2400" dirty="0" smtClean="0"/>
                        <a:t> صفة</a:t>
                      </a:r>
                      <a:r>
                        <a:rPr lang="bn-BD" sz="2400" dirty="0" smtClean="0"/>
                        <a:t>মিলে</a:t>
                      </a:r>
                      <a:r>
                        <a:rPr lang="ar-SA" sz="2400" dirty="0" smtClean="0"/>
                        <a:t> مركب نا قص  </a:t>
                      </a:r>
                      <a:r>
                        <a:rPr lang="bn-BD" sz="2400" dirty="0" smtClean="0"/>
                        <a:t>গঠিত হয়।</a:t>
                      </a:r>
                      <a:r>
                        <a:rPr lang="ar-SA" sz="2400" dirty="0" smtClean="0"/>
                        <a:t>  مركب توصيفى </a:t>
                      </a:r>
                      <a:r>
                        <a:rPr lang="bn-BD" sz="2400" dirty="0" smtClean="0"/>
                        <a:t>বলে।</a:t>
                      </a:r>
                      <a:endParaRPr lang="en-US" sz="4000" dirty="0" smtClean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bn-BD" sz="2400" dirty="0" smtClean="0"/>
                        <a:t>গ। ১০ টি বিষয়ে</a:t>
                      </a:r>
                      <a:r>
                        <a:rPr lang="ar-SA" sz="2400" dirty="0" smtClean="0"/>
                        <a:t>صفة </a:t>
                      </a:r>
                      <a:r>
                        <a:rPr lang="bn-BD" sz="2400" dirty="0" smtClean="0"/>
                        <a:t> টি  </a:t>
                      </a:r>
                      <a:r>
                        <a:rPr lang="ar-SA" sz="2400" dirty="0" smtClean="0"/>
                        <a:t>موصوف </a:t>
                      </a:r>
                      <a:r>
                        <a:rPr lang="bn-BD" sz="2400" dirty="0" smtClean="0"/>
                        <a:t>এর অনুরূপ হবে</a:t>
                      </a:r>
                      <a:endParaRPr lang="en-US" sz="4000" dirty="0" smtClean="0"/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ar-SA" sz="2400" dirty="0" smtClean="0"/>
                        <a:t>موصوف</a:t>
                      </a:r>
                      <a:r>
                        <a:rPr lang="bn-BD" sz="2400" dirty="0" smtClean="0"/>
                        <a:t> টি </a:t>
                      </a:r>
                      <a:r>
                        <a:rPr lang="ar-SA" sz="2400" dirty="0" smtClean="0"/>
                        <a:t>واحد</a:t>
                      </a:r>
                      <a:r>
                        <a:rPr lang="bn-BD" sz="2400" dirty="0" smtClean="0"/>
                        <a:t> হলে </a:t>
                      </a:r>
                      <a:r>
                        <a:rPr lang="ar-SA" sz="2400" dirty="0" smtClean="0"/>
                        <a:t>صفة</a:t>
                      </a:r>
                      <a:r>
                        <a:rPr lang="bn-BD" sz="2400" dirty="0" smtClean="0"/>
                        <a:t> টিও </a:t>
                      </a:r>
                      <a:r>
                        <a:rPr lang="ar-SA" sz="2400" dirty="0" smtClean="0"/>
                        <a:t>واحد</a:t>
                      </a:r>
                      <a:r>
                        <a:rPr lang="bn-BD" sz="2400" dirty="0" smtClean="0"/>
                        <a:t> হবে। </a:t>
                      </a:r>
                      <a:r>
                        <a:rPr lang="bn-BD" sz="2400" baseline="0" dirty="0" smtClean="0"/>
                        <a:t>                 </a:t>
                      </a:r>
                      <a:r>
                        <a:rPr lang="bn-BD" sz="2400" dirty="0" smtClean="0"/>
                        <a:t>যেমনঃ</a:t>
                      </a:r>
                      <a:r>
                        <a:rPr lang="ar-SA" sz="2400" dirty="0" smtClean="0"/>
                        <a:t>جائنى رجلٌ عالمٌ ,طالبٌ غائبٌ  </a:t>
                      </a:r>
                      <a:endParaRPr lang="en-US" sz="4000" dirty="0" smtClean="0"/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ar-SA" sz="2400" dirty="0" smtClean="0"/>
                        <a:t>موصوف</a:t>
                      </a:r>
                      <a:r>
                        <a:rPr lang="bn-BD" sz="2400" dirty="0" smtClean="0"/>
                        <a:t> টি </a:t>
                      </a:r>
                      <a:r>
                        <a:rPr lang="ar-SA" sz="2400" dirty="0" smtClean="0"/>
                        <a:t>تثنية</a:t>
                      </a:r>
                      <a:r>
                        <a:rPr lang="bn-BD" sz="2400" dirty="0" smtClean="0"/>
                        <a:t> হলে </a:t>
                      </a:r>
                      <a:r>
                        <a:rPr lang="ar-SA" sz="2400" dirty="0" smtClean="0"/>
                        <a:t>صفة</a:t>
                      </a:r>
                      <a:r>
                        <a:rPr lang="bn-BD" sz="2400" dirty="0" smtClean="0"/>
                        <a:t> টিও </a:t>
                      </a:r>
                      <a:r>
                        <a:rPr lang="ar-SA" sz="2400" dirty="0" smtClean="0"/>
                        <a:t>تثنية</a:t>
                      </a:r>
                      <a:r>
                        <a:rPr lang="bn-BD" sz="2400" dirty="0" smtClean="0"/>
                        <a:t> হবে।              যেমনঃ</a:t>
                      </a:r>
                      <a:r>
                        <a:rPr lang="ar-SA" sz="2400" dirty="0" smtClean="0"/>
                        <a:t>جائنى رجلانِ عالمانِ  ,طالبان نائمان </a:t>
                      </a:r>
                      <a:endParaRPr lang="en-US" sz="4000" dirty="0" smtClean="0"/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ar-SA" sz="2400" dirty="0" smtClean="0"/>
                        <a:t>موصوف</a:t>
                      </a:r>
                      <a:r>
                        <a:rPr lang="bn-BD" sz="2400" dirty="0" smtClean="0"/>
                        <a:t> টি </a:t>
                      </a:r>
                      <a:r>
                        <a:rPr lang="ar-SA" sz="2400" dirty="0" smtClean="0"/>
                        <a:t>جمع</a:t>
                      </a:r>
                      <a:r>
                        <a:rPr lang="bn-BD" sz="2400" dirty="0" smtClean="0"/>
                        <a:t> হলে </a:t>
                      </a:r>
                      <a:r>
                        <a:rPr lang="ar-SA" sz="2400" dirty="0" smtClean="0"/>
                        <a:t>صفة</a:t>
                      </a:r>
                      <a:r>
                        <a:rPr lang="bn-BD" sz="2400" dirty="0" smtClean="0"/>
                        <a:t> টিও </a:t>
                      </a:r>
                      <a:r>
                        <a:rPr lang="ar-SA" sz="2400" dirty="0" smtClean="0"/>
                        <a:t>جمع</a:t>
                      </a:r>
                      <a:r>
                        <a:rPr lang="bn-BD" sz="2400" dirty="0" smtClean="0"/>
                        <a:t> হবে।              যেমনঃ</a:t>
                      </a:r>
                      <a:r>
                        <a:rPr lang="ar-SA" sz="2400" dirty="0" smtClean="0"/>
                        <a:t>جائنى الرجالُ العلماءُ  </a:t>
                      </a:r>
                      <a:r>
                        <a:rPr lang="bn-BD" sz="2400" dirty="0" smtClean="0"/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ar-SA" sz="2400" dirty="0" smtClean="0"/>
                        <a:t>موصوف</a:t>
                      </a:r>
                      <a:r>
                        <a:rPr lang="bn-BD" sz="2400" dirty="0" smtClean="0"/>
                        <a:t> টি </a:t>
                      </a:r>
                      <a:r>
                        <a:rPr lang="ar-SA" sz="2400" dirty="0" smtClean="0"/>
                        <a:t>مذ كر</a:t>
                      </a:r>
                      <a:r>
                        <a:rPr lang="bn-BD" sz="2400" dirty="0" smtClean="0"/>
                        <a:t> হলে </a:t>
                      </a:r>
                      <a:r>
                        <a:rPr lang="ar-SA" sz="2400" dirty="0" smtClean="0"/>
                        <a:t>صفة</a:t>
                      </a:r>
                      <a:r>
                        <a:rPr lang="bn-BD" sz="2400" dirty="0" smtClean="0"/>
                        <a:t> টিও </a:t>
                      </a:r>
                      <a:r>
                        <a:rPr lang="ar-SA" sz="2400" dirty="0" smtClean="0"/>
                        <a:t>مذ كر</a:t>
                      </a:r>
                      <a:r>
                        <a:rPr lang="bn-BD" sz="2400" dirty="0" smtClean="0"/>
                        <a:t> হবে।                যেমনঃ  </a:t>
                      </a:r>
                      <a:r>
                        <a:rPr lang="ar-SA" sz="2400" dirty="0" smtClean="0"/>
                        <a:t>جائنى طالبٌ زكىٌّ </a:t>
                      </a:r>
                      <a:endParaRPr lang="en-US" sz="4000" dirty="0" smtClean="0"/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ar-SA" sz="2400" dirty="0" smtClean="0"/>
                        <a:t>موصوف</a:t>
                      </a:r>
                      <a:r>
                        <a:rPr lang="bn-BD" sz="2400" dirty="0" smtClean="0"/>
                        <a:t> টি </a:t>
                      </a:r>
                      <a:r>
                        <a:rPr lang="ar-SA" sz="2400" dirty="0" smtClean="0"/>
                        <a:t>مؤنث</a:t>
                      </a:r>
                      <a:r>
                        <a:rPr lang="bn-BD" sz="2400" dirty="0" smtClean="0"/>
                        <a:t> হলে </a:t>
                      </a:r>
                      <a:r>
                        <a:rPr lang="ar-SA" sz="2400" dirty="0" smtClean="0"/>
                        <a:t>صفة</a:t>
                      </a:r>
                      <a:r>
                        <a:rPr lang="bn-BD" sz="2400" dirty="0" smtClean="0"/>
                        <a:t> টিও </a:t>
                      </a:r>
                      <a:r>
                        <a:rPr lang="ar-SA" sz="2400" dirty="0" smtClean="0"/>
                        <a:t>مؤنث</a:t>
                      </a:r>
                      <a:r>
                        <a:rPr lang="bn-BD" sz="2400" dirty="0" smtClean="0"/>
                        <a:t> হবে।            যেমনঃ</a:t>
                      </a:r>
                      <a:r>
                        <a:rPr lang="ar-SA" sz="2400" dirty="0" smtClean="0"/>
                        <a:t>جائنى تلميزٌ غبيّةٌ , جائنى نساء</a:t>
                      </a:r>
                      <a:endParaRPr lang="en-US" sz="2400" dirty="0">
                        <a:effectLst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4" name="Picture 3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21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checker/>
      </p:transition>
    </mc:Choice>
    <mc:Fallback xmlns="">
      <p:transition spd="slow" advTm="1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805703"/>
              </p:ext>
            </p:extLst>
          </p:nvPr>
        </p:nvGraphicFramePr>
        <p:xfrm>
          <a:off x="533400" y="381000"/>
          <a:ext cx="8077200" cy="6143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7200"/>
              </a:tblGrid>
              <a:tr h="220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/>
                        <a:t>হুকুমঃ</a:t>
                      </a:r>
                      <a:endParaRPr lang="en-US" sz="4000" dirty="0" smtClean="0"/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572262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bn-BD" sz="2400" dirty="0" smtClean="0"/>
                        <a:t>৬। </a:t>
                      </a:r>
                      <a:r>
                        <a:rPr lang="ar-SA" sz="2400" dirty="0" smtClean="0"/>
                        <a:t>موصوف</a:t>
                      </a:r>
                      <a:r>
                        <a:rPr lang="bn-BD" sz="2400" dirty="0" smtClean="0"/>
                        <a:t> টি </a:t>
                      </a:r>
                      <a:r>
                        <a:rPr lang="ar-SA" sz="2400" dirty="0" smtClean="0"/>
                        <a:t>معرفة</a:t>
                      </a:r>
                      <a:r>
                        <a:rPr lang="bn-BD" sz="2400" dirty="0" smtClean="0"/>
                        <a:t> হলে </a:t>
                      </a:r>
                      <a:r>
                        <a:rPr lang="ar-SA" sz="2400" dirty="0" smtClean="0"/>
                        <a:t>صفة</a:t>
                      </a:r>
                      <a:r>
                        <a:rPr lang="bn-BD" sz="2400" dirty="0" smtClean="0"/>
                        <a:t> টিও </a:t>
                      </a:r>
                      <a:r>
                        <a:rPr lang="ar-SA" sz="2400" dirty="0" smtClean="0"/>
                        <a:t>معرفة</a:t>
                      </a:r>
                      <a:r>
                        <a:rPr lang="bn-BD" sz="2400" dirty="0" smtClean="0"/>
                        <a:t> হবে। যেমনঃ </a:t>
                      </a:r>
                      <a:r>
                        <a:rPr lang="ar-SA" sz="2400" dirty="0" smtClean="0"/>
                        <a:t>جائنى المعلّمُ الماهرُ  ,الكتاب الجديد </a:t>
                      </a:r>
                      <a:endParaRPr lang="en-US" sz="4000" dirty="0" smtClean="0"/>
                    </a:p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bn-BD" sz="2400" dirty="0" smtClean="0"/>
                        <a:t>৭। </a:t>
                      </a:r>
                      <a:r>
                        <a:rPr lang="ar-SA" sz="2400" dirty="0" smtClean="0"/>
                        <a:t>موصوف</a:t>
                      </a:r>
                      <a:r>
                        <a:rPr lang="bn-BD" sz="2400" dirty="0" smtClean="0"/>
                        <a:t> টি </a:t>
                      </a:r>
                      <a:r>
                        <a:rPr lang="ar-SA" sz="2400" dirty="0" smtClean="0"/>
                        <a:t>نكرة</a:t>
                      </a:r>
                      <a:r>
                        <a:rPr lang="bn-BD" sz="2400" dirty="0" smtClean="0"/>
                        <a:t> হলে </a:t>
                      </a:r>
                      <a:r>
                        <a:rPr lang="ar-SA" sz="2400" dirty="0" smtClean="0"/>
                        <a:t>صفة</a:t>
                      </a:r>
                      <a:r>
                        <a:rPr lang="bn-BD" sz="2400" dirty="0" smtClean="0"/>
                        <a:t> টিও </a:t>
                      </a:r>
                      <a:r>
                        <a:rPr lang="ar-SA" sz="2400" dirty="0" smtClean="0"/>
                        <a:t>نكرة</a:t>
                      </a:r>
                      <a:r>
                        <a:rPr lang="bn-BD" sz="2400" dirty="0" smtClean="0"/>
                        <a:t> হবে। যেমনঃ </a:t>
                      </a:r>
                      <a:r>
                        <a:rPr lang="ar-SA" sz="2400" dirty="0" smtClean="0"/>
                        <a:t>جائنى معلّمٌ  ماهرٌ ,الكعبةُ بيتٌ قديمةٌ </a:t>
                      </a:r>
                      <a:endParaRPr lang="en-US" sz="4000" dirty="0" smtClean="0"/>
                    </a:p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bn-BD" sz="2400" dirty="0" smtClean="0"/>
                        <a:t>৮। </a:t>
                      </a:r>
                      <a:r>
                        <a:rPr lang="ar-SA" sz="2400" dirty="0" smtClean="0"/>
                        <a:t>موصوف</a:t>
                      </a:r>
                      <a:r>
                        <a:rPr lang="bn-BD" sz="2400" dirty="0" smtClean="0"/>
                        <a:t> টি </a:t>
                      </a:r>
                      <a:r>
                        <a:rPr lang="ar-SA" sz="2400" dirty="0" smtClean="0"/>
                        <a:t>مرفوع</a:t>
                      </a:r>
                      <a:r>
                        <a:rPr lang="bn-BD" sz="2400" dirty="0" smtClean="0"/>
                        <a:t> হলে </a:t>
                      </a:r>
                      <a:r>
                        <a:rPr lang="ar-SA" sz="2400" dirty="0" smtClean="0"/>
                        <a:t>صفة</a:t>
                      </a:r>
                      <a:r>
                        <a:rPr lang="bn-BD" sz="2400" dirty="0" smtClean="0"/>
                        <a:t> টিও </a:t>
                      </a:r>
                      <a:r>
                        <a:rPr lang="ar-SA" sz="2400" dirty="0" smtClean="0"/>
                        <a:t>مرفوع</a:t>
                      </a:r>
                      <a:r>
                        <a:rPr lang="bn-BD" sz="2400" dirty="0" smtClean="0"/>
                        <a:t> হবে। যেমনঃ</a:t>
                      </a:r>
                      <a:r>
                        <a:rPr lang="ar-SA" sz="2400" dirty="0" smtClean="0"/>
                        <a:t>هذا قلمٌ جديدٌ  </a:t>
                      </a:r>
                      <a:endParaRPr lang="en-US" sz="4000" dirty="0" smtClean="0"/>
                    </a:p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bn-BD" sz="2400" dirty="0" smtClean="0"/>
                        <a:t>৯। </a:t>
                      </a:r>
                      <a:r>
                        <a:rPr lang="ar-SA" sz="2400" dirty="0" smtClean="0"/>
                        <a:t>موصوف</a:t>
                      </a:r>
                      <a:r>
                        <a:rPr lang="bn-BD" sz="2400" dirty="0" smtClean="0"/>
                        <a:t> টি </a:t>
                      </a:r>
                      <a:r>
                        <a:rPr lang="ar-SA" sz="2400" dirty="0" smtClean="0"/>
                        <a:t>منصوب</a:t>
                      </a:r>
                      <a:r>
                        <a:rPr lang="bn-BD" sz="2400" dirty="0" smtClean="0"/>
                        <a:t> হলে </a:t>
                      </a:r>
                      <a:r>
                        <a:rPr lang="ar-SA" sz="2400" dirty="0" smtClean="0"/>
                        <a:t>صفة</a:t>
                      </a:r>
                      <a:r>
                        <a:rPr lang="bn-BD" sz="2400" dirty="0" smtClean="0"/>
                        <a:t> টিও </a:t>
                      </a:r>
                      <a:r>
                        <a:rPr lang="ar-SA" sz="2400" dirty="0" smtClean="0"/>
                        <a:t>منصوب</a:t>
                      </a:r>
                      <a:r>
                        <a:rPr lang="bn-BD" sz="2400" dirty="0" smtClean="0"/>
                        <a:t> হবে। যেমনঃ</a:t>
                      </a:r>
                      <a:r>
                        <a:rPr lang="ar-SA" sz="2400" dirty="0" smtClean="0"/>
                        <a:t> اشتريت قلماً جميلاً </a:t>
                      </a:r>
                      <a:endParaRPr lang="en-US" sz="4000" dirty="0" smtClean="0"/>
                    </a:p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bn-BD" sz="2400" dirty="0" smtClean="0"/>
                        <a:t>১০। </a:t>
                      </a:r>
                      <a:r>
                        <a:rPr lang="ar-SA" sz="2400" dirty="0" smtClean="0"/>
                        <a:t>موصوف</a:t>
                      </a:r>
                      <a:r>
                        <a:rPr lang="bn-BD" sz="2400" dirty="0" smtClean="0"/>
                        <a:t> টি </a:t>
                      </a:r>
                      <a:r>
                        <a:rPr lang="ar-SA" sz="2400" dirty="0" smtClean="0"/>
                        <a:t>مجرور</a:t>
                      </a:r>
                      <a:r>
                        <a:rPr lang="bn-BD" sz="2400" dirty="0" smtClean="0"/>
                        <a:t> হলে </a:t>
                      </a:r>
                      <a:r>
                        <a:rPr lang="ar-SA" sz="2400" dirty="0" smtClean="0"/>
                        <a:t>صفة</a:t>
                      </a:r>
                      <a:r>
                        <a:rPr lang="bn-BD" sz="2400" dirty="0" smtClean="0"/>
                        <a:t> টিও </a:t>
                      </a:r>
                      <a:r>
                        <a:rPr lang="ar-SA" sz="2400" dirty="0" smtClean="0"/>
                        <a:t>مجرور</a:t>
                      </a:r>
                      <a:r>
                        <a:rPr lang="bn-BD" sz="2400" dirty="0" smtClean="0"/>
                        <a:t> হবে। যেমনঃ</a:t>
                      </a:r>
                      <a:r>
                        <a:rPr lang="ar-SA" sz="2400" dirty="0" smtClean="0"/>
                        <a:t>كتبت بقلمٍ جديدٍ  </a:t>
                      </a:r>
                      <a:endParaRPr lang="en-US" sz="4000" dirty="0" smtClean="0">
                        <a:ea typeface="Times New Roman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en-US" sz="2400" dirty="0">
                        <a:effectLst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4" name="Picture 3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9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checker/>
      </p:transition>
    </mc:Choice>
    <mc:Fallback xmlns="">
      <p:transition spd="slow" advTm="1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05000" y="914400"/>
            <a:ext cx="56388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</a:rPr>
              <a:t>الاسلامُ دِيْنٌ كَامِلٌ </a:t>
            </a:r>
            <a:endParaRPr lang="en-US" sz="4800" b="1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943600" y="1828800"/>
            <a:ext cx="280555" cy="78797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848100" y="1828800"/>
            <a:ext cx="419100" cy="93171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514600" y="1752600"/>
            <a:ext cx="561109" cy="86417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3" name="Rounded Rectangle 32"/>
          <p:cNvSpPr/>
          <p:nvPr/>
        </p:nvSpPr>
        <p:spPr>
          <a:xfrm>
            <a:off x="5562600" y="2514600"/>
            <a:ext cx="1524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مبتدأ</a:t>
            </a:r>
            <a:endParaRPr lang="en-US" sz="3600" dirty="0"/>
          </a:p>
        </p:txBody>
      </p:sp>
      <p:sp>
        <p:nvSpPr>
          <p:cNvPr id="34" name="Rounded Rectangle 33"/>
          <p:cNvSpPr/>
          <p:nvPr/>
        </p:nvSpPr>
        <p:spPr>
          <a:xfrm>
            <a:off x="3352800" y="2514600"/>
            <a:ext cx="18288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موصوف</a:t>
            </a:r>
            <a:endParaRPr lang="en-US" sz="3600" dirty="0"/>
          </a:p>
        </p:txBody>
      </p:sp>
      <p:sp>
        <p:nvSpPr>
          <p:cNvPr id="35" name="Rounded Rectangle 34"/>
          <p:cNvSpPr/>
          <p:nvPr/>
        </p:nvSpPr>
        <p:spPr>
          <a:xfrm>
            <a:off x="1704109" y="2594263"/>
            <a:ext cx="12192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صفة</a:t>
            </a:r>
            <a:endParaRPr lang="en-US" sz="3600" dirty="0"/>
          </a:p>
        </p:txBody>
      </p:sp>
      <p:cxnSp>
        <p:nvCxnSpPr>
          <p:cNvPr id="37" name="Straight Connector 36"/>
          <p:cNvCxnSpPr>
            <a:stCxn id="33" idx="2"/>
          </p:cNvCxnSpPr>
          <p:nvPr/>
        </p:nvCxnSpPr>
        <p:spPr>
          <a:xfrm flipH="1">
            <a:off x="5562600" y="3048000"/>
            <a:ext cx="762000" cy="26670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733800" y="3048000"/>
            <a:ext cx="464127" cy="12954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" name="Straight Connector 40"/>
          <p:cNvCxnSpPr>
            <a:stCxn id="35" idx="2"/>
          </p:cNvCxnSpPr>
          <p:nvPr/>
        </p:nvCxnSpPr>
        <p:spPr>
          <a:xfrm>
            <a:off x="2313709" y="3051463"/>
            <a:ext cx="762000" cy="12954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3" name="Rounded Rectangle 42"/>
          <p:cNvSpPr/>
          <p:nvPr/>
        </p:nvSpPr>
        <p:spPr>
          <a:xfrm>
            <a:off x="2667000" y="4343400"/>
            <a:ext cx="1981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chemeClr val="tx1"/>
                </a:solidFill>
              </a:rPr>
              <a:t>خبر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>
            <a:stCxn id="43" idx="2"/>
          </p:cNvCxnSpPr>
          <p:nvPr/>
        </p:nvCxnSpPr>
        <p:spPr>
          <a:xfrm>
            <a:off x="3657600" y="4876800"/>
            <a:ext cx="1524000" cy="8382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7" name="Rounded Rectangle 46"/>
          <p:cNvSpPr/>
          <p:nvPr/>
        </p:nvSpPr>
        <p:spPr>
          <a:xfrm>
            <a:off x="4648200" y="5715000"/>
            <a:ext cx="32766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جملة الاسمية</a:t>
            </a:r>
            <a:endParaRPr lang="en-US" sz="3600" dirty="0"/>
          </a:p>
        </p:txBody>
      </p:sp>
      <p:pic>
        <p:nvPicPr>
          <p:cNvPr id="16" name="Picture 15" descr="C:\Users\HASAN\Desktop\IMG_20200801_125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84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checker/>
      </p:transition>
    </mc:Choice>
    <mc:Fallback xmlns="">
      <p:transition spd="slow" advTm="1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396</TotalTime>
  <Words>476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بسم الله الرحمن الرحيم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الله حافظ    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ورحمة الله</dc:title>
  <dc:creator>HASAN</dc:creator>
  <cp:lastModifiedBy>HASAN</cp:lastModifiedBy>
  <cp:revision>22</cp:revision>
  <dcterms:created xsi:type="dcterms:W3CDTF">2006-08-16T00:00:00Z</dcterms:created>
  <dcterms:modified xsi:type="dcterms:W3CDTF">2020-09-01T05:01:07Z</dcterms:modified>
</cp:coreProperties>
</file>