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83" r:id="rId7"/>
    <p:sldId id="263" r:id="rId8"/>
    <p:sldId id="265" r:id="rId9"/>
    <p:sldId id="266" r:id="rId10"/>
    <p:sldId id="270" r:id="rId11"/>
    <p:sldId id="271" r:id="rId12"/>
    <p:sldId id="272" r:id="rId13"/>
    <p:sldId id="274" r:id="rId14"/>
    <p:sldId id="285" r:id="rId15"/>
    <p:sldId id="286" r:id="rId16"/>
    <p:sldId id="287" r:id="rId17"/>
    <p:sldId id="291" r:id="rId18"/>
    <p:sldId id="289" r:id="rId19"/>
    <p:sldId id="277" r:id="rId20"/>
    <p:sldId id="292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D7BC0-D796-420E-B42A-FA467FFA47F9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84133-CAC1-4334-A556-70B6D7C5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="1" u="sng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b="1" u="sng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60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9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0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12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3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76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94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73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8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09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1883" y="76200"/>
            <a:ext cx="8935917" cy="6705600"/>
          </a:xfrm>
          <a:prstGeom prst="rect">
            <a:avLst/>
          </a:prstGeom>
          <a:noFill/>
          <a:ln w="2127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3963" y="304800"/>
            <a:ext cx="8485237" cy="6248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981200"/>
            <a:ext cx="558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174273" y="685800"/>
            <a:ext cx="6795451" cy="110799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86959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সম্রাট আকবর চান্দ্র হিজরী সনের সঙ্গে ভারতবর্ষের সৌর সনের সমন্বয় সাধন করে ১৫৫৬ সাল বা ৯৯২ হিজরীতে বাংলা সন চালু করেন।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352799"/>
            <a:ext cx="7581900" cy="2971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1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5233" y="369015"/>
            <a:ext cx="7669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গবেষকদের  মধ্যে কেউ কেউ মনে করেন মহামতি  আকবর সর্বভারতীয়  যে ইলাহি সন প্রর্বতন  করেছিলেন তার ভিত্তিতেই বাংলায় আকবরের কোনো প্রতিনিধি বা মুসলমান সুলতান বা নবাব বাংলা সনের প্রবর্তন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895600"/>
            <a:ext cx="784859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62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82" y="747189"/>
            <a:ext cx="817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সন’ কথাটি আরবি,আর ‘সাল’হলো ফারসি।এখনো সন বা সালই ব্যাপকভাবে চালু।তবে বঙ্গাব্দও বলেন কেউ কেউ।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7999"/>
            <a:ext cx="3505200" cy="2971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17" y="2819400"/>
            <a:ext cx="41147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22" y="366063"/>
            <a:ext cx="847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সন চালু হবার পর থেকে নবাব এবং জমিদারেরা চালু করেন ‘পুণ্যাহ’ অনুষ্ঠান।তার মূল উদ্দেশ্য ছিলো খাজনা আদায়।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15" y="1828800"/>
            <a:ext cx="3429000" cy="2097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" y="1828800"/>
            <a:ext cx="3505200" cy="215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53" y="4191001"/>
            <a:ext cx="34290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91001"/>
            <a:ext cx="3505200" cy="214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4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54" y="609600"/>
            <a:ext cx="3810000" cy="235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581401"/>
            <a:ext cx="378655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581401"/>
            <a:ext cx="3810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6600" y="302455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2508" y="594360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ইলিশ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603738"/>
            <a:ext cx="3771900" cy="235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8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33400"/>
            <a:ext cx="3705225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0" y="533401"/>
            <a:ext cx="363378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71800" y="592601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বৈশাখি সাজ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4298" y="289560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সাংস্কৃতিক অনুষ্ঠান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581400"/>
            <a:ext cx="3705225" cy="233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0" y="3581400"/>
            <a:ext cx="3569494" cy="233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9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390048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5" y="3581399"/>
            <a:ext cx="254940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78" y="457200"/>
            <a:ext cx="3520222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581399"/>
            <a:ext cx="2514601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9" y="3581399"/>
            <a:ext cx="2590801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9791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নৌকাবাইচ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178" y="285905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038" y="5943600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হালখাতা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7996" y="6010274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বৈসাবি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5911" y="5994886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আলপনা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388">
              <a:srgbClr val="DDF7FF"/>
            </a:gs>
            <a:gs pos="72578">
              <a:srgbClr val="D3F5FF"/>
            </a:gs>
            <a:gs pos="56611">
              <a:srgbClr val="C9F2FF"/>
            </a:gs>
            <a:gs pos="44230">
              <a:srgbClr val="C1F0FF"/>
            </a:gs>
            <a:gs pos="11515">
              <a:srgbClr val="A8ECFF"/>
            </a:gs>
            <a:gs pos="0">
              <a:srgbClr val="92D050"/>
            </a:gs>
            <a:gs pos="35000">
              <a:schemeClr val="accent5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22" y="366062"/>
            <a:ext cx="847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200400" y="443005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alt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5564" y="3646944"/>
            <a:ext cx="6012873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bn-BD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‘পুন্যাহ’ অনুষ্ঠান লুপ্ত হওয়ার কারণ কী?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80523_1201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403250"/>
            <a:ext cx="2667000" cy="1720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73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144811" y="377167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945" y="2850423"/>
            <a:ext cx="8028159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চৈতির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439" y="4897046"/>
            <a:ext cx="802816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 কেন তাৎপর্যপূর্ন?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24" y="3836776"/>
            <a:ext cx="803724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‘বাংলা </a:t>
            </a:r>
            <a:r>
              <a:rPr lang="bn-BD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নববর্ষ’রচনার অঙ্গশৈলী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হয়েছে কোন ভাষায়?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267" y="1752600"/>
            <a:ext cx="801333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FFD8D8"/>
            </a:gs>
            <a:gs pos="58400">
              <a:srgbClr val="FFCCCB"/>
            </a:gs>
            <a:gs pos="14175">
              <a:srgbClr val="FFADAC"/>
            </a:gs>
            <a:gs pos="0">
              <a:srgbClr val="92D050"/>
            </a:gs>
            <a:gs pos="35000">
              <a:schemeClr val="accent2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2346" y="1665320"/>
            <a:ext cx="7291054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কোথাকার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নবাবরা ‘পুন্যাহ’ পালন করতেন?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8098648" y="2364811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5681" y="2391267"/>
            <a:ext cx="2823395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(ক)কলকাতার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1670" y="2367035"/>
            <a:ext cx="3028544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(খ)মুশির্দাবাদের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05681" y="3333519"/>
            <a:ext cx="2823394" cy="610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(গ)দিল্লির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54391" y="3344949"/>
            <a:ext cx="3025823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ঘ)বীরভূমের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149412"/>
            <a:ext cx="231517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2346" y="4099340"/>
            <a:ext cx="6247733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8176803" y="4786154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05681" y="4704165"/>
            <a:ext cx="2823394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65104" y="5684166"/>
            <a:ext cx="3015110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তুর্কি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05681" y="5617713"/>
            <a:ext cx="2823394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উর্দু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78538" y="4763803"/>
            <a:ext cx="3001676" cy="586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ফারসি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2144811" y="311920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039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33815" y="3431969"/>
            <a:ext cx="3733385" cy="2638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শিরিন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endParaRPr lang="bn-BD" sz="28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সহকারী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sz="1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আরকেডিস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শরণখোলা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8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E-mail</a:t>
            </a:r>
            <a:r>
              <a:rPr lang="bn-BD" sz="1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18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shirinrsb</a:t>
            </a:r>
            <a:r>
              <a:rPr lang="bn-BD" sz="1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</a:rPr>
              <a:t>@gmail.com</a:t>
            </a:r>
            <a:endParaRPr lang="en-US" sz="1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887880" cy="2279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4738"/>
            <a:ext cx="2209800" cy="242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42856" y="3581400"/>
            <a:ext cx="319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/০৮/২০২০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81" y="381000"/>
            <a:ext cx="122774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FFD8D8"/>
            </a:gs>
            <a:gs pos="58400">
              <a:srgbClr val="FFCCCB"/>
            </a:gs>
            <a:gs pos="14175">
              <a:srgbClr val="FFADAC"/>
            </a:gs>
            <a:gs pos="0">
              <a:srgbClr val="92D050"/>
            </a:gs>
            <a:gs pos="35000">
              <a:schemeClr val="accent2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133" y="1734400"/>
            <a:ext cx="7291054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/>
              <a:t>বাংলাদেশে বাংলা নববর্ষের উৎসবে অংশগ্রহণের অধিকার আছে-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8015435" y="2433891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468" y="2460347"/>
            <a:ext cx="2823395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sz="3600" dirty="0"/>
              <a:t> </a:t>
            </a:r>
            <a:r>
              <a:rPr lang="as-IN" sz="2400" dirty="0"/>
              <a:t>বাঙালি হিন্দুর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8457" y="2436115"/>
            <a:ext cx="3028544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/>
              <a:t>সমস্ত বাঙালির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2468" y="3402599"/>
            <a:ext cx="2823394" cy="610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sz="3600" dirty="0"/>
              <a:t> </a:t>
            </a:r>
            <a:r>
              <a:rPr lang="as-IN" sz="2000" dirty="0"/>
              <a:t>মধ্যবিত্ত বাঙালির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1178" y="3414029"/>
            <a:ext cx="3025823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sz="3600" dirty="0"/>
              <a:t> </a:t>
            </a:r>
            <a:r>
              <a:rPr lang="as-IN" sz="2000" b="1" dirty="0"/>
              <a:t>বাঙালি মুসলমানের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187" y="1218492"/>
            <a:ext cx="231517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133" y="4168420"/>
            <a:ext cx="7549743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2400" dirty="0" smtClean="0"/>
              <a:t>হালখাতা </a:t>
            </a:r>
            <a:r>
              <a:rPr lang="as-IN" sz="2400" dirty="0"/>
              <a:t>অনুষ্ঠানে মিষ্টি মুখ করানো হতো কাদের</a:t>
            </a:r>
            <a:r>
              <a:rPr lang="as-IN" sz="2400" dirty="0" smtClean="0"/>
              <a:t>?</a:t>
            </a:r>
            <a:r>
              <a:rPr lang="bn-BD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8093590" y="4855234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2468" y="4773245"/>
            <a:ext cx="2823394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dirty="0"/>
              <a:t>প্রজাদের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1891" y="5753246"/>
            <a:ext cx="3015110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as-IN" sz="3600" dirty="0"/>
              <a:t>দেনাদারদের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2468" y="5686793"/>
            <a:ext cx="2823394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/>
              <a:t>মহাজনদের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5325" y="4832883"/>
            <a:ext cx="3001676" cy="586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/>
              <a:t>খরিদ্দারদের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2061598" y="381000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458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FFD8D8"/>
            </a:gs>
            <a:gs pos="58400">
              <a:srgbClr val="FFCCCB"/>
            </a:gs>
            <a:gs pos="14175">
              <a:srgbClr val="FFADAC"/>
            </a:gs>
            <a:gs pos="0">
              <a:srgbClr val="92D050"/>
            </a:gs>
            <a:gs pos="35000">
              <a:schemeClr val="accent2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432548"/>
            <a:ext cx="7162800" cy="2987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‘ধর্ম যার যার ,উৎসব সবার’ উদ্দীপকের চেতনার মূলে রয়েছে-</a:t>
            </a:r>
          </a:p>
          <a:p>
            <a:pPr marL="571500" indent="-571500">
              <a:buAutoNum type="romanLcPeriod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সম্প্রীতি </a:t>
            </a:r>
          </a:p>
          <a:p>
            <a:pPr marL="571500" indent="-571500">
              <a:buAutoNum type="romanLcPeriod"/>
            </a:pP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ঐক্য</a:t>
            </a:r>
          </a:p>
          <a:p>
            <a:pPr marL="571500" indent="-571500">
              <a:buAutoNum type="romanLcPeriod"/>
            </a:pP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সাম্যবাদী মনোভাব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?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4594748"/>
            <a:ext cx="2495550" cy="557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4594748"/>
            <a:ext cx="2438400" cy="5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5717055"/>
            <a:ext cx="2495550" cy="513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5696657"/>
            <a:ext cx="2438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1" y="424365"/>
            <a:ext cx="4723104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7892908" y="5765305"/>
            <a:ext cx="257644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FFD8D8"/>
            </a:gs>
            <a:gs pos="58400">
              <a:srgbClr val="FFCCCB"/>
            </a:gs>
            <a:gs pos="14175">
              <a:srgbClr val="FFADAC"/>
            </a:gs>
            <a:gs pos="0">
              <a:srgbClr val="92D050"/>
            </a:gs>
            <a:gs pos="35000">
              <a:schemeClr val="accent2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0606" y="533400"/>
            <a:ext cx="3991116" cy="932229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676400"/>
            <a:ext cx="3384645" cy="221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9600" y="4572000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FFD8D8"/>
            </a:gs>
            <a:gs pos="58400">
              <a:srgbClr val="FFCCCB"/>
            </a:gs>
            <a:gs pos="14175">
              <a:srgbClr val="FFADAC"/>
            </a:gs>
            <a:gs pos="0">
              <a:srgbClr val="92D050"/>
            </a:gs>
            <a:gs pos="35000">
              <a:schemeClr val="accent2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29508" y="609599"/>
            <a:ext cx="6142892" cy="1025455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obogongaMJ" panose="00000400000000000000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obogongaMJ" panose="00000400000000000000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10154"/>
            <a:ext cx="9067800" cy="434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01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28039"/>
            <a:ext cx="4343400" cy="234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14178"/>
            <a:ext cx="4038600" cy="243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4191000" cy="222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612106"/>
            <a:ext cx="4419600" cy="219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667000" y="381000"/>
            <a:ext cx="37593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943600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বিষয়ের মিল রয়েছে?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3616393"/>
            <a:ext cx="3261815" cy="217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alt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endParaRPr lang="en-US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alt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r>
              <a:rPr lang="en-US" alt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alt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18668"/>
            <a:ext cx="3134996" cy="235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702876" cy="205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8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52734" y="1131517"/>
            <a:ext cx="8029176" cy="5119158"/>
          </a:xfrm>
          <a:prstGeom prst="horizontalScroll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---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পারবে;  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বাক্য গঠন 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জানতে 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  উদযাপিত অনুষ্ঠানগুলো সম্পর্কে  ধারণা লাভ করতে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26012" y="838200"/>
            <a:ext cx="4482620" cy="944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36307" y="1540811"/>
            <a:ext cx="8041314" cy="3975086"/>
          </a:xfrm>
          <a:prstGeom prst="round2DiagRect">
            <a:avLst>
              <a:gd name="adj1" fmla="val 15000"/>
              <a:gd name="adj2" fmla="val 31154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620783" y="2670696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783479" y="1308010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FFC000"/>
          </a:solidFill>
          <a:effectLst>
            <a:outerShdw blurRad="50800" dist="50800" dir="5400000" sx="106000" sy="106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1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36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খ্রিষ্টাব্দে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জেলায়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সিংগাইর থানায়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 rot="19791894">
            <a:off x="5783702" y="3790583"/>
            <a:ext cx="338617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6203294" y="202863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  <a:effectLst>
            <a:outerShdw blurRad="50800" dist="50800" dir="5400000" sx="106000" sy="106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endParaRPr lang="bn-BD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অধ্যাপনা,বাংলা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একাডেমির 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মহাপরিচালক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825820">
            <a:off x="5668491" y="4995584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6095984" y="4372017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2060"/>
          </a:solidFill>
          <a:effectLst>
            <a:outerShdw blurRad="50800" dist="50800" dir="5400000" sx="106000" sy="106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লেখক,গবেষক ও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ফোকলোরবিদ </a:t>
            </a:r>
          </a:p>
        </p:txBody>
      </p:sp>
      <p:sp>
        <p:nvSpPr>
          <p:cNvPr id="8" name="Freeform 7"/>
          <p:cNvSpPr/>
          <p:nvPr/>
        </p:nvSpPr>
        <p:spPr>
          <a:xfrm rot="18852977">
            <a:off x="3817578" y="5009391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1480489" y="4305626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2060"/>
          </a:solidFill>
          <a:effectLst>
            <a:outerShdw blurRad="50800" dist="50800" dir="5400000" sx="106000" sy="106000" algn="ctr" rotWithShape="0">
              <a:srgbClr val="000000">
                <a:alpha val="51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  </a:t>
            </a:r>
            <a:endParaRPr lang="bn-BD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মুক্তবুদ্ধি,নানা</a:t>
            </a:r>
          </a:p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প্রসঙ্গ,গণসঙ্গীত </a:t>
            </a: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657494">
            <a:off x="3704487" y="3815461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363665" y="1946148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  <a:effectLst>
            <a:outerShdw blurRad="50800" dist="50800" dir="5400000" sx="106000" sy="106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পদক,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মোর্তজা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5356" y="457200"/>
            <a:ext cx="3135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 খান</a:t>
            </a:r>
            <a:endParaRPr lang="en-US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3495"/>
            <a:ext cx="329966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8" y="4029179"/>
            <a:ext cx="1378704" cy="1166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reeform 14"/>
          <p:cNvSpPr/>
          <p:nvPr/>
        </p:nvSpPr>
        <p:spPr>
          <a:xfrm rot="16200000">
            <a:off x="4738025" y="3595025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41582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91440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alt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447800" y="2590800"/>
            <a:ext cx="6477000" cy="1752600"/>
          </a:xfrm>
          <a:prstGeom prst="snip2Same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খ্রিস্ট্রব্দে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451703"/>
            <a:ext cx="731520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5328" y="1831915"/>
            <a:ext cx="1571765" cy="8174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5393" y="1400560"/>
            <a:ext cx="2539238" cy="11056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গুন-বর্ণনা,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সংকীর্তন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5327" y="3607582"/>
            <a:ext cx="1672737" cy="8239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0413" y="3466300"/>
            <a:ext cx="2504218" cy="9533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524001"/>
            <a:ext cx="3352800" cy="1295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65328" y="5445741"/>
            <a:ext cx="1672737" cy="8239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6335" y="5093677"/>
            <a:ext cx="2504218" cy="13833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47261"/>
            <a:ext cx="3352799" cy="11641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81600"/>
            <a:ext cx="32765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33">
              <a:srgbClr val="92D050"/>
            </a:gs>
            <a:gs pos="30075">
              <a:srgbClr val="92D050"/>
            </a:gs>
            <a:gs pos="67071">
              <a:srgbClr val="B7CBE4"/>
            </a:gs>
            <a:gs pos="60143">
              <a:srgbClr val="BDD0E6"/>
            </a:gs>
            <a:gs pos="46287">
              <a:srgbClr val="CAD9EB"/>
            </a:gs>
            <a:gs pos="18574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0812" y="432439"/>
            <a:ext cx="5178188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1" y="1524000"/>
            <a:ext cx="1663193" cy="11360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20508" y="1447800"/>
            <a:ext cx="2819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621101"/>
            <a:ext cx="1759940" cy="8174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বৈসাবি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4114801"/>
            <a:ext cx="2667000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বৈসুব,সাংগ্রাই,বিজু  এর প্রথম তিনটি বর্ণের সমাহার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334500"/>
            <a:ext cx="3124201" cy="1627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052" y="4080776"/>
            <a:ext cx="3005479" cy="20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666</Words>
  <Application>Microsoft Office PowerPoint</Application>
  <PresentationFormat>On-screen Show (4:3)</PresentationFormat>
  <Paragraphs>143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NikoshBAN</vt:lpstr>
      <vt:lpstr>NobogongaMJ</vt:lpstr>
      <vt:lpstr>Times New Roman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Shirin Akther</cp:lastModifiedBy>
  <cp:revision>260</cp:revision>
  <dcterms:created xsi:type="dcterms:W3CDTF">2006-08-16T00:00:00Z</dcterms:created>
  <dcterms:modified xsi:type="dcterms:W3CDTF">2020-08-31T04:41:50Z</dcterms:modified>
</cp:coreProperties>
</file>