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9" r:id="rId19"/>
    <p:sldId id="274" r:id="rId20"/>
    <p:sldId id="273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32B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 autoAdjust="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0321-E6BF-4398-978B-2C609A827921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836AF-067E-41F9-99B1-C2BDF6CB8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</a:t>
            </a:r>
            <a:endParaRPr lang="en-US" dirty="0" smtClean="0"/>
          </a:p>
          <a:p>
            <a:endParaRPr lang="en-US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36AF-067E-41F9-99B1-C2BDF6CB85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36AF-067E-41F9-99B1-C2BDF6CB85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mailto:&#2439;&#2478;&#2503;&#2439;&#2482;&#2435;sflislm69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/>
          <p:cNvSpPr txBox="1">
            <a:spLocks noChangeArrowheads="1"/>
          </p:cNvSpPr>
          <p:nvPr/>
        </p:nvSpPr>
        <p:spPr>
          <a:xfrm>
            <a:off x="857224" y="2928934"/>
            <a:ext cx="7643866" cy="2286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kumimoji="0" lang="en-US" sz="1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eceived_19021415267668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572032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529988"/>
            <a:ext cx="2057400" cy="1143000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17644"/>
            <a:ext cx="5143500" cy="11637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Zn 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জারন </a:t>
            </a:r>
          </a:p>
          <a:p>
            <a:pPr algn="ctr">
              <a:buNone/>
            </a:pPr>
            <a:endParaRPr lang="en-US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572000"/>
            <a:ext cx="438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CuO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জারন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</a:t>
            </a:r>
            <a:r>
              <a:rPr lang="en-US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পুরাতন মতবাদ অনুসারে বিজারণের সংজ্ঞা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13"/>
          <p:cNvSpPr txBox="1">
            <a:spLocks/>
          </p:cNvSpPr>
          <p:nvPr/>
        </p:nvSpPr>
        <p:spPr>
          <a:xfrm>
            <a:off x="609600" y="1752600"/>
            <a:ext cx="80010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 বিক্রিয়া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বিক্রিয়কের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সাথে হাইড্রোজেন বা তড়িৎ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ধনাত্মক পরমাণু বা মূলকের সংযোজন অথবা অক্সিজেন বা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তড়িৎ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ঋনাত্মক পরমাণু বা মূলকের বিয়োজন ঘটে এবং পরিশেষে সংশ্লিষ্ট মৌলের যোজনী হ্রাস পায় তাকে বিজারণ বলে।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441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উদাহরণগুলো লক্ষ্য 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45419"/>
              </p:ext>
            </p:extLst>
          </p:nvPr>
        </p:nvGraphicFramePr>
        <p:xfrm>
          <a:off x="190499" y="1295400"/>
          <a:ext cx="845820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3276600"/>
                <a:gridCol w="2362201"/>
              </a:tblGrid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সংজ্ঞা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 পদার্থের</a:t>
                      </a:r>
                      <a:r>
                        <a:rPr lang="bn-BD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জারণ ঘটে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সংযোজন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HBr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এর বিজারণ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b"/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অক্সিজেনের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বিয়োজন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CuO+H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=Cu+H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aseline="30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এর বিজারণ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যোজনী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হ্রাস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CuO+H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=Cu+H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aseline="30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এর বিজারণ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এর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যোজনী হ্রাস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নিম্নোক্ত বিক্রিয়াগুলোতে কার বিজারণ ঘটে দেখাও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5791200" cy="3078163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bn-BD" sz="4400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n-US" sz="4400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=FeCl</a:t>
            </a:r>
            <a:r>
              <a:rPr lang="en-US" sz="4400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+HCl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bn-BD" sz="4400" baseline="-25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+Fe=Cu+FeSO</a:t>
            </a:r>
            <a:r>
              <a:rPr lang="en-US" sz="4400" baseline="-25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bn-BD" sz="4400" baseline="-25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500" y="609600"/>
            <a:ext cx="19050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09800" y="2590800"/>
            <a:ext cx="4724400" cy="3048000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FeCl</a:t>
            </a:r>
            <a:r>
              <a:rPr lang="bn-BD" sz="4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en-US" sz="4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বিজারন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CuSO</a:t>
            </a:r>
            <a:r>
              <a:rPr lang="bn-BD" sz="4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বিজারন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45" y="609600"/>
            <a:ext cx="8229600" cy="1143000"/>
          </a:xfrm>
        </p:spPr>
        <p:txBody>
          <a:bodyPr/>
          <a:lstStyle/>
          <a:p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জারণ বিজারণের ইলেকট্রনীয়/আধুনিক সংজ্ঞা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জারণ : যে বিক্রিয়ায় কোন পরমাণু, মুলক বা আয়ন   থেকে এক বা একাধিক ইলেকট্রন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অপসারণের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ফলে  ধনাত্মক চার্জ বেড়ে যায় তাকে জারণ বলে।</a:t>
            </a:r>
          </a:p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বিজারণ : যে বিক্রিয়ায় কোন পরমাণু বা আয়ন               ইলেকট্রন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 </a:t>
            </a:r>
            <a:r>
              <a:rPr lang="bn-BD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করার ফলে তার ঋনাত্মক চার্জ   বেড়ে যায় তাকে বিজারণ বলে</a:t>
            </a:r>
            <a:r>
              <a:rPr lang="bn-BD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75803"/>
            <a:ext cx="3733800" cy="1143000"/>
          </a:xfrm>
        </p:spPr>
        <p:txBody>
          <a:bodyPr/>
          <a:lstStyle/>
          <a:p>
            <a:r>
              <a:rPr lang="bn-BD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উদাহরণটি লক্ষ করি</a:t>
            </a:r>
            <a:endParaRPr lang="en-US" dirty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770" y="3221729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Fe+Pb</a:t>
            </a:r>
            <a:r>
              <a:rPr lang="en-US" sz="6600" baseline="30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66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=Pb+Fe</a:t>
            </a:r>
            <a:r>
              <a:rPr lang="en-US" sz="6600" baseline="30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endParaRPr lang="en-US" sz="6600" baseline="30000" dirty="0">
              <a:solidFill>
                <a:srgbClr val="0B03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2766467"/>
            <a:ext cx="4725194" cy="614360"/>
            <a:chOff x="1666872" y="2515394"/>
            <a:chExt cx="4725194" cy="61436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1371600" y="2819400"/>
              <a:ext cx="609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66872" y="2524128"/>
              <a:ext cx="4724400" cy="7620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6124572" y="2862260"/>
              <a:ext cx="533400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123406" y="4191000"/>
            <a:ext cx="2058988" cy="838200"/>
            <a:chOff x="3123406" y="3886994"/>
            <a:chExt cx="2058988" cy="8382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2705100" y="4305300"/>
              <a:ext cx="8382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124200" y="4648200"/>
              <a:ext cx="2057400" cy="7620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800600" y="4267200"/>
              <a:ext cx="762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057400" y="1203055"/>
            <a:ext cx="44662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আয়রন দুটি ইলেকট্রন ত্যাগ করে ফলে </a:t>
            </a:r>
          </a:p>
          <a:p>
            <a:pPr algn="ctr"/>
            <a:r>
              <a:rPr lang="bn-BD" sz="28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ইলেকট্রনীয় মতবাদ অনুসারে আয়রনের </a:t>
            </a:r>
          </a:p>
          <a:p>
            <a:pPr algn="ctr"/>
            <a:r>
              <a:rPr lang="bn-BD" sz="28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জারণ ঘটে</a:t>
            </a:r>
            <a:endParaRPr lang="en-US" sz="2800" dirty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8770" y="5369004"/>
            <a:ext cx="7039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লেড দুটি ইলেকট্রন গ্রহণ করে ফলে ইলেকট্রনীয় মতবাদ </a:t>
            </a:r>
          </a:p>
          <a:p>
            <a:r>
              <a:rPr lang="bn-BD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অনুসারে লেডের বিজারণ ঘটে</a:t>
            </a:r>
            <a:endParaRPr lang="en-US" sz="3200" dirty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66800"/>
            <a:ext cx="5771649" cy="1143000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জারক ও বিজারক পদার্থ</a:t>
            </a:r>
            <a:endParaRPr lang="en-US" sz="5400" b="1" dirty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124200"/>
            <a:ext cx="4038600" cy="28956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জারক পদার্থ: </a:t>
            </a:r>
          </a:p>
          <a:p>
            <a:pPr>
              <a:buFont typeface="Wingdings"/>
              <a:buChar char="8"/>
            </a:pP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কোন পরমানু, অনু অথবা আয়ন যখন ইলেকট্রন গ্রহণ করে তখন তাকে জারক পদার্থ বলে।</a:t>
            </a:r>
          </a:p>
          <a:p>
            <a:pPr>
              <a:buFont typeface="Wingdings"/>
              <a:buChar char="8"/>
            </a:pP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সাধারণত অধাতু সমূহ জারক পদার্থ হয়ে থাকে।  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3127607"/>
            <a:ext cx="4038600" cy="28956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বিজারক পদার্থ : </a:t>
            </a:r>
          </a:p>
          <a:p>
            <a:pPr>
              <a:buFont typeface="Wingdings"/>
              <a:buChar char="8"/>
            </a:pP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কোন পরমানু, মুলক বা আয়ন যখন ইলেকট্রন ত্যাগ করে তখন তাকে বিজারক পদার্থ বলে। </a:t>
            </a:r>
          </a:p>
          <a:p>
            <a:pPr>
              <a:buFont typeface="Wingdings"/>
              <a:buChar char="8"/>
            </a:pP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সাধারণত ধাতু সমূহ বিজারক পদার্থ হয়ে থাকে।</a:t>
            </a:r>
          </a:p>
          <a:p>
            <a:pPr marL="0" indent="0">
              <a:buNone/>
            </a:pPr>
            <a:endParaRPr lang="en-US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0"/>
            <a:ext cx="4012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ব্রোমিন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জারক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909" y="22860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ইলেকট্রণ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বিজারক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3308" y="533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5400" baseline="-25000" dirty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5400" dirty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5400" baseline="-25000" dirty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5400" dirty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5400" baseline="30000" dirty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dirty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5400" baseline="30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GB" sz="5400" dirty="0">
              <a:solidFill>
                <a:srgbClr val="0B032B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07809" y="1384911"/>
            <a:ext cx="1600200" cy="8292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47800" y="1456730"/>
            <a:ext cx="787021" cy="13063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জারক</a:t>
            </a:r>
            <a:r>
              <a:rPr lang="en-US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বিজারক</a:t>
            </a:r>
            <a:r>
              <a:rPr lang="en-US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বিক্রিয়া দেখিয়ে </a:t>
            </a:r>
            <a:r>
              <a:rPr lang="en-US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dirty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, CO, FeSO</a:t>
            </a:r>
            <a:r>
              <a:rPr lang="en-US" baseline="-25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, KMnO</a:t>
            </a:r>
            <a:r>
              <a:rPr lang="en-US" baseline="-25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, FeCl</a:t>
            </a:r>
            <a:r>
              <a:rPr lang="en-US" baseline="-25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, SnCl</a:t>
            </a:r>
            <a:r>
              <a:rPr lang="en-US" baseline="-25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, SO</a:t>
            </a:r>
            <a:r>
              <a:rPr lang="en-US" baseline="-25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baseline="-25000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B032B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dirty="0">
              <a:solidFill>
                <a:srgbClr val="0B032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               শিক্ষক </a:t>
            </a:r>
            <a:r>
              <a:rPr lang="en-US" sz="6000" dirty="0" smtClean="0">
                <a:solidFill>
                  <a:srgbClr val="FF0000"/>
                </a:solidFill>
              </a:rPr>
              <a:t>পরিচয় </a:t>
            </a:r>
            <a:endParaRPr lang="en-SG" sz="6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91680" y="1772816"/>
            <a:ext cx="7452320" cy="4752528"/>
          </a:xfrm>
        </p:spPr>
        <p:txBody>
          <a:bodyPr>
            <a:normAutofit fontScale="85000" lnSpcReduction="20000"/>
          </a:bodyPr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3900" b="1" dirty="0" smtClean="0">
                <a:solidFill>
                  <a:srgbClr val="0070C0"/>
                </a:solidFill>
              </a:rPr>
              <a:t>    মোঃসাইফুল </a:t>
            </a:r>
            <a:r>
              <a:rPr lang="en-US" sz="3900" b="1" dirty="0" smtClean="0">
                <a:solidFill>
                  <a:srgbClr val="0070C0"/>
                </a:solidFill>
              </a:rPr>
              <a:t>ইসলাম </a:t>
            </a:r>
          </a:p>
          <a:p>
            <a:r>
              <a:rPr lang="en-US" sz="3900" dirty="0" smtClean="0"/>
              <a:t>    সিনিয়র </a:t>
            </a:r>
            <a:r>
              <a:rPr lang="en-US" sz="3900" dirty="0" smtClean="0"/>
              <a:t>শিক্ষক (গ্ণিত)</a:t>
            </a:r>
          </a:p>
          <a:p>
            <a:r>
              <a:rPr lang="en-US" sz="3900" dirty="0" smtClean="0"/>
              <a:t>    বিএসসি </a:t>
            </a:r>
            <a:r>
              <a:rPr lang="en-US" sz="3900" dirty="0" smtClean="0"/>
              <a:t>বিএড এমএড</a:t>
            </a:r>
          </a:p>
          <a:p>
            <a:pPr marL="0" indent="0">
              <a:buNone/>
            </a:pPr>
            <a:r>
              <a:rPr lang="en-US" sz="3900" dirty="0"/>
              <a:t> </a:t>
            </a:r>
            <a:r>
              <a:rPr lang="en-US" sz="3900" dirty="0" smtClean="0"/>
              <a:t>     </a:t>
            </a:r>
            <a:r>
              <a:rPr lang="en-US" sz="3900" dirty="0" smtClean="0"/>
              <a:t>গিধাউষা </a:t>
            </a:r>
            <a:r>
              <a:rPr lang="en-US" sz="3900" dirty="0" smtClean="0"/>
              <a:t>এইচ এ </a:t>
            </a:r>
            <a:r>
              <a:rPr lang="en-US" sz="3900" dirty="0" smtClean="0"/>
              <a:t>উচ্চ বিদ্যালয় </a:t>
            </a:r>
            <a:endParaRPr lang="en-US" sz="3900" dirty="0" smtClean="0"/>
          </a:p>
          <a:p>
            <a:r>
              <a:rPr lang="en-US" sz="3900" dirty="0" smtClean="0"/>
              <a:t>    গৌরিপুর</a:t>
            </a:r>
            <a:r>
              <a:rPr lang="en-US" sz="3900" dirty="0"/>
              <a:t>, </a:t>
            </a:r>
            <a:r>
              <a:rPr lang="en-US" sz="3900" dirty="0" smtClean="0"/>
              <a:t>ময়মনসিংহ</a:t>
            </a:r>
          </a:p>
          <a:p>
            <a:r>
              <a:rPr lang="en-US" sz="3900" dirty="0" smtClean="0"/>
              <a:t>  মোবাইল-০১৭১৮৯৩৮৬৫</a:t>
            </a:r>
            <a:endParaRPr lang="en-US" sz="3900" dirty="0" smtClean="0"/>
          </a:p>
          <a:p>
            <a:r>
              <a:rPr lang="en-US" sz="3900" dirty="0" smtClean="0">
                <a:hlinkClick r:id="rId4"/>
              </a:rPr>
              <a:t>  ইমেইলঃsflislm69@gmail.com</a:t>
            </a:r>
            <a:endParaRPr lang="en-US" sz="39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SG" dirty="0"/>
          </a:p>
        </p:txBody>
      </p:sp>
      <p:pic>
        <p:nvPicPr>
          <p:cNvPr id="8" name="Content Placeholder 7" descr="10897960_1378383475807159_4645514901059354683_n(1)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7544" y="116632"/>
            <a:ext cx="2786082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mb dir="vert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16" y="295702"/>
            <a:ext cx="8229600" cy="845402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জারণ বিজারণ একই সাথে ঘটে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4251" y="1150203"/>
            <a:ext cx="5812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FeSO</a:t>
            </a:r>
            <a:r>
              <a:rPr lang="en-US" sz="4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US" sz="4800" baseline="-250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057" y="1981200"/>
            <a:ext cx="3778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Zn = Zn</a:t>
            </a:r>
            <a:r>
              <a:rPr lang="en-US" sz="4800" baseline="300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8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+2e</a:t>
            </a:r>
            <a:r>
              <a:rPr lang="en-US" sz="4800" baseline="30000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800" baseline="30000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241511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48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+2e</a:t>
            </a:r>
            <a:r>
              <a:rPr lang="en-US" sz="48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BD" sz="48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BD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endParaRPr lang="en-US" sz="4800" baseline="30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2330" y="2209800"/>
            <a:ext cx="4564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জিংক দুটি ইলেকট্রন ত্যাগ করে ফলে উপরোক্ত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বিক্রিয়ায় জিংকের জারন ঘটে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6058" y="3333843"/>
            <a:ext cx="460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আয়রন দুটি ইলেকট্রন গ্রহণ করে ফলে উপরোক্ত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বিক্রিয়ায় আয়রনের বিজারন ঘটে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858" y="4945203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সুতরাং বলা যায় একই বিক্রিয়া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জার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র পাশাপাশি বিজারণ ঘটে থাকে। 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বিজারণ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অর্থাৎ জারণ বিজারণ একটি যুগপৎ ঘটনা</a:t>
            </a:r>
            <a:endParaRPr lang="en-US" sz="3200" dirty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0"/>
            <a:ext cx="3962400" cy="1470025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905000"/>
            <a:ext cx="7483522" cy="4572000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50000"/>
              </a:lnSpc>
              <a:buFont typeface="Wingdings"/>
              <a:buChar char="'"/>
            </a:pPr>
            <a:r>
              <a:rPr lang="bn-BD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জারণ-বিজারণ কাকে বলে?</a:t>
            </a:r>
          </a:p>
          <a:p>
            <a:pPr marL="571500" indent="-571500" algn="l">
              <a:lnSpc>
                <a:spcPct val="150000"/>
              </a:lnSpc>
              <a:buFont typeface="Wingdings"/>
              <a:buChar char="'"/>
            </a:pP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জারক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বিজারক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  <a:sym typeface="Wingdings"/>
              </a:rPr>
              <a:t> </a:t>
            </a: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ইলেকট্রনীয়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একই সাথে ঘটে </a:t>
            </a: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33400"/>
            <a:ext cx="5181600" cy="1470025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0B032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37" y="4898855"/>
            <a:ext cx="8964488" cy="1800200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BeCl</a:t>
            </a:r>
            <a:r>
              <a:rPr lang="en-US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বিক্রিয়াটিতে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 আনবে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576063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262380">
            <a:off x="-75208" y="692124"/>
            <a:ext cx="29718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412776"/>
            <a:ext cx="5715000" cy="418950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GB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: রসায়ন বিজ্ঞান </a:t>
            </a:r>
            <a:endParaRPr lang="en-GB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GB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GB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GB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বস্তু :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জারণ-বিজারণ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en-US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অধ্যায়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7ম</a:t>
            </a:r>
          </a:p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সময়ঃ৫০মিনিট</a:t>
            </a:r>
          </a:p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তারিখঃ২৩/০৪/২০২৯ইং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038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বিভিন্ন মতবাদ অনুসারে জারণ বিজারণের সংজ্ঞা ও উদাহরণ দিতে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জারক ও বিজারক পদার্থ কি লিখতে ও উদাহরণ দিতে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জারন বিজারন একই সাথে ঘটে তা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29394"/>
              </p:ext>
            </p:extLst>
          </p:nvPr>
        </p:nvGraphicFramePr>
        <p:xfrm>
          <a:off x="928662" y="1285860"/>
          <a:ext cx="7620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285860"/>
                        <a:ext cx="762000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609600"/>
            <a:ext cx="3733800" cy="1143000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850" y="3352800"/>
            <a:ext cx="5448300" cy="152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9600" b="1" dirty="0" smtClean="0">
                <a:solidFill>
                  <a:srgbClr val="0B032B"/>
                </a:solidFill>
                <a:latin typeface="NikoshBAN" pitchFamily="2" charset="0"/>
                <a:cs typeface="NikoshBAN" pitchFamily="2" charset="0"/>
              </a:rPr>
              <a:t>জারণ বিজারণ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পুরাতন মতবাদ অনুসারে জারণের সংজ্ঞা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077200" cy="4191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 বিক্রিয়ার ফলে কোন মৌল বা যৌগের সাথে অক্সিজেন বা তড়িৎ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ঋনাত্মক মৌল বা মূলকের সংযোজন হয় অথবা মৌল বা যৌগ থেকে হাইড্রোজেন বা তড়িৎ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ধনাত্মক মৌল বা মূলকের অপসারণ হয় এবং পরিশেষে সংশ্লিষ্ট মৌলের যোজনী বৃদ্ধি পায় তাকে জারণ বলে।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2">
                <a:lumMod val="60000"/>
                <a:lumOff val="40000"/>
              </a:schemeClr>
            </a:gs>
            <a:gs pos="2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495800" cy="1143000"/>
          </a:xfrm>
        </p:spPr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উদাহরণগুলো লক্ষ্য করি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87681"/>
              </p:ext>
            </p:extLst>
          </p:nvPr>
        </p:nvGraphicFramePr>
        <p:xfrm>
          <a:off x="381000" y="2133600"/>
          <a:ext cx="8610600" cy="4008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3429000"/>
                <a:gridCol w="2362200"/>
              </a:tblGrid>
              <a:tr h="80856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সংজ্ঞা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 পদার্থের</a:t>
                      </a:r>
                      <a:r>
                        <a:rPr lang="bn-BD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জারণ ঘটে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অক্সিজেনের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সংযোজন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C+O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CO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কার্বনের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জারন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অপসারণ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+O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=N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+H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 baseline="30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এর জারণ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08567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যোজনী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বৃদ্ধি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FeCl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+Cl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=FeCl</a:t>
                      </a:r>
                      <a:r>
                        <a:rPr lang="en-US" sz="32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 এর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যোজনী ২ থেকে ৩ এ বৃদ্ধি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rm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নিম্নোক্ত বিক্রিয়াগুলোতে কার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জারণ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ঘটে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নির্ণয় কর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latin typeface="NikoshBAN" pitchFamily="2" charset="0"/>
                <a:cs typeface="NikoshBAN" pitchFamily="2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124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7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Zn+H</a:t>
            </a:r>
            <a:r>
              <a:rPr lang="en-US" sz="176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76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=ZnSO</a:t>
            </a:r>
            <a:r>
              <a:rPr lang="en-US" sz="176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176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endParaRPr lang="en-US" sz="17600" b="1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7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176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O+O</a:t>
            </a:r>
            <a:r>
              <a:rPr lang="en-US" sz="176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7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endParaRPr lang="en-US" sz="17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536</Words>
  <Application>Microsoft Office PowerPoint</Application>
  <PresentationFormat>On-screen Show (4:3)</PresentationFormat>
  <Paragraphs>120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               শিক্ষক পরিচয় </vt:lpstr>
      <vt:lpstr>পাঠ পরিচিতি</vt:lpstr>
      <vt:lpstr>শিখনফল</vt:lpstr>
      <vt:lpstr>একটি ভিডিও দেখি</vt:lpstr>
      <vt:lpstr>আজকের পাঠ</vt:lpstr>
      <vt:lpstr>পুরাতন মতবাদ অনুসারে জারণের সংজ্ঞা</vt:lpstr>
      <vt:lpstr>উদাহরণগুলো লক্ষ্য করি</vt:lpstr>
      <vt:lpstr>নিম্নোক্ত বিক্রিয়াগুলোতে কার জারণ ঘটে নির্ণয় কর </vt:lpstr>
      <vt:lpstr>উত্তর</vt:lpstr>
      <vt:lpstr>PowerPoint Presentation</vt:lpstr>
      <vt:lpstr>উদাহরণগুলো লক্ষ্য করি</vt:lpstr>
      <vt:lpstr>নিম্নোক্ত বিক্রিয়াগুলোতে কার বিজারণ ঘটে দেখাও </vt:lpstr>
      <vt:lpstr>উত্তর</vt:lpstr>
      <vt:lpstr>জারণ বিজারণের ইলেকট্রনীয়/আধুনিক সংজ্ঞা</vt:lpstr>
      <vt:lpstr>উদাহরণটি লক্ষ করি</vt:lpstr>
      <vt:lpstr>জারক ও বিজারক পদার্থ</vt:lpstr>
      <vt:lpstr>PowerPoint Presentation</vt:lpstr>
      <vt:lpstr>নিচের কোনটি জারক ও কোনটি বিজারক বিক্রিয়া দেখিয়ে পৃথক করে লিখ</vt:lpstr>
      <vt:lpstr>জারণ বিজারণ একই সাথে ঘটে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AL-MAHMUD</dc:creator>
  <cp:lastModifiedBy>Saiful Islam</cp:lastModifiedBy>
  <cp:revision>211</cp:revision>
  <dcterms:created xsi:type="dcterms:W3CDTF">2006-08-16T00:00:00Z</dcterms:created>
  <dcterms:modified xsi:type="dcterms:W3CDTF">2020-09-01T09:49:49Z</dcterms:modified>
</cp:coreProperties>
</file>