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C6969D-0CAD-4878-90A2-43CBE622DFEB}" type="doc">
      <dgm:prSet loTypeId="urn:microsoft.com/office/officeart/2005/8/layout/radial5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02454BB-5119-44B4-A276-CDEF084A1435}">
      <dgm:prSet phldrT="[Text]" custT="1"/>
      <dgm:spPr>
        <a:blipFill rotWithShape="0">
          <a:blip xmlns:r="http://schemas.openxmlformats.org/officeDocument/2006/relationships" r:embed="rId1">
            <a:lum bright="30000"/>
          </a:blip>
          <a:stretch>
            <a:fillRect/>
          </a:stretch>
        </a:blipFill>
      </dgm:spPr>
      <dgm:t>
        <a:bodyPr/>
        <a:lstStyle/>
        <a:p>
          <a:r>
            <a:rPr lang="bn-BD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১৯৪৮ সালে মৃতুবরণ করেন</a:t>
          </a:r>
          <a:endParaRPr lang="en-US" sz="36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5DE8B02-BBBD-4993-BDC1-F473EF8EEA21}" type="parTrans" cxnId="{54EAC5BB-83C9-458D-80FA-FC060D47C8BF}">
      <dgm:prSet/>
      <dgm:spPr/>
      <dgm:t>
        <a:bodyPr/>
        <a:lstStyle/>
        <a:p>
          <a:endParaRPr lang="en-US"/>
        </a:p>
      </dgm:t>
    </dgm:pt>
    <dgm:pt modelId="{8B1A84F9-6639-4E1E-9559-0A3544DD4548}" type="sibTrans" cxnId="{54EAC5BB-83C9-458D-80FA-FC060D47C8BF}">
      <dgm:prSet/>
      <dgm:spPr/>
      <dgm:t>
        <a:bodyPr/>
        <a:lstStyle/>
        <a:p>
          <a:endParaRPr lang="en-US"/>
        </a:p>
      </dgm:t>
    </dgm:pt>
    <dgm:pt modelId="{CCC25915-7A31-4F9D-BBF5-6CC5045B9CD6}">
      <dgm:prSet phldrT="[Text]" phldr="1"/>
      <dgm:spPr/>
      <dgm:t>
        <a:bodyPr/>
        <a:lstStyle/>
        <a:p>
          <a:endParaRPr lang="en-US" dirty="0"/>
        </a:p>
      </dgm:t>
    </dgm:pt>
    <dgm:pt modelId="{953C3241-F5C1-435E-93DD-A40AF84D404E}" type="parTrans" cxnId="{368757BB-93C7-4806-9A00-8FF8F06084B2}">
      <dgm:prSet/>
      <dgm:spPr/>
      <dgm:t>
        <a:bodyPr/>
        <a:lstStyle/>
        <a:p>
          <a:endParaRPr lang="en-US"/>
        </a:p>
      </dgm:t>
    </dgm:pt>
    <dgm:pt modelId="{BF4DEE07-9B4B-49BE-B1EF-DF324C9C263B}" type="sibTrans" cxnId="{368757BB-93C7-4806-9A00-8FF8F06084B2}">
      <dgm:prSet/>
      <dgm:spPr/>
      <dgm:t>
        <a:bodyPr/>
        <a:lstStyle/>
        <a:p>
          <a:endParaRPr lang="en-US"/>
        </a:p>
      </dgm:t>
    </dgm:pt>
    <dgm:pt modelId="{F9DBBF91-81DD-4D5E-B8EA-A099527FF3B8}">
      <dgm:prSet phldrT="[Text]" phldr="1" custRadScaleRad="104426" custRadScaleInc="80625"/>
      <dgm:spPr/>
      <dgm:t>
        <a:bodyPr/>
        <a:lstStyle/>
        <a:p>
          <a:endParaRPr lang="en-US" dirty="0"/>
        </a:p>
      </dgm:t>
    </dgm:pt>
    <dgm:pt modelId="{7E4DEBAC-C542-4BCB-AB05-7645A94DCEFB}" type="parTrans" cxnId="{9F143EEC-8DA8-4650-9155-540C55B3213E}">
      <dgm:prSet/>
      <dgm:spPr/>
      <dgm:t>
        <a:bodyPr/>
        <a:lstStyle/>
        <a:p>
          <a:endParaRPr lang="en-US"/>
        </a:p>
      </dgm:t>
    </dgm:pt>
    <dgm:pt modelId="{3D392156-E875-498F-A12D-E65DB9939445}" type="sibTrans" cxnId="{9F143EEC-8DA8-4650-9155-540C55B3213E}">
      <dgm:prSet/>
      <dgm:spPr/>
      <dgm:t>
        <a:bodyPr/>
        <a:lstStyle/>
        <a:p>
          <a:endParaRPr lang="en-US"/>
        </a:p>
      </dgm:t>
    </dgm:pt>
    <dgm:pt modelId="{11FFC6EF-E5CF-4D8D-80EB-E368ECA4ECF7}">
      <dgm:prSet phldrT="[Text]" phldr="1" custRadScaleRad="101305" custRadScaleInc="-1299"/>
      <dgm:spPr/>
      <dgm:t>
        <a:bodyPr/>
        <a:lstStyle/>
        <a:p>
          <a:endParaRPr lang="en-US" dirty="0"/>
        </a:p>
      </dgm:t>
    </dgm:pt>
    <dgm:pt modelId="{65EC7C27-3155-4B5E-8A8B-2329ECA8FD16}" type="parTrans" cxnId="{BA871819-DC21-4255-B2F9-AA64A1D80444}">
      <dgm:prSet/>
      <dgm:spPr/>
      <dgm:t>
        <a:bodyPr/>
        <a:lstStyle/>
        <a:p>
          <a:endParaRPr lang="en-US"/>
        </a:p>
      </dgm:t>
    </dgm:pt>
    <dgm:pt modelId="{98A281CB-6662-43D3-BC2D-6412CC71BCDA}" type="sibTrans" cxnId="{BA871819-DC21-4255-B2F9-AA64A1D80444}">
      <dgm:prSet/>
      <dgm:spPr/>
      <dgm:t>
        <a:bodyPr/>
        <a:lstStyle/>
        <a:p>
          <a:endParaRPr lang="en-US"/>
        </a:p>
      </dgm:t>
    </dgm:pt>
    <dgm:pt modelId="{AAF0728A-5057-4D6B-8173-78FD2C9148B8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2800" dirty="0" err="1"/>
            <a:t>নদী</a:t>
          </a:r>
          <a:endParaRPr lang="en-US" sz="2800" dirty="0"/>
        </a:p>
        <a:p>
          <a:r>
            <a:rPr lang="bn-BD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নদীয়া</a:t>
          </a:r>
          <a:r>
            <a:rPr lang="en-US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জেলায় </a:t>
          </a:r>
          <a:r>
            <a:rPr lang="en-US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জন্মগ্রহণ </a:t>
          </a:r>
          <a:r>
            <a:rPr lang="en-US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    </a:t>
          </a:r>
          <a:r>
            <a:rPr lang="bn-BD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করেন</a:t>
          </a:r>
          <a:r>
            <a:rPr lang="en-US" sz="2800" dirty="0" err="1"/>
            <a:t>লায়</a:t>
          </a:r>
          <a:r>
            <a:rPr lang="en-US" sz="2800" dirty="0"/>
            <a:t> </a:t>
          </a:r>
          <a:r>
            <a:rPr lang="en-US" sz="2800" dirty="0" err="1"/>
            <a:t>জন্মগ্রহণ</a:t>
          </a:r>
          <a:r>
            <a:rPr lang="en-US" sz="2800" dirty="0"/>
            <a:t> </a:t>
          </a:r>
          <a:r>
            <a:rPr lang="en-US" sz="2800" dirty="0" err="1"/>
            <a:t>করেন</a:t>
          </a:r>
          <a:endParaRPr lang="en-US" sz="2800" dirty="0"/>
        </a:p>
      </dgm:t>
    </dgm:pt>
    <dgm:pt modelId="{2C597678-63C2-4E72-8ECE-663D0FDE3608}" type="parTrans" cxnId="{EEED3A18-F2D6-4DA0-A91D-2D3C80D43336}">
      <dgm:prSet/>
      <dgm:spPr/>
      <dgm:t>
        <a:bodyPr/>
        <a:lstStyle/>
        <a:p>
          <a:endParaRPr lang="en-US"/>
        </a:p>
      </dgm:t>
    </dgm:pt>
    <dgm:pt modelId="{18745DDA-A8FA-4D55-9498-FD19A91F6E5A}" type="sibTrans" cxnId="{EEED3A18-F2D6-4DA0-A91D-2D3C80D43336}">
      <dgm:prSet/>
      <dgm:spPr/>
      <dgm:t>
        <a:bodyPr/>
        <a:lstStyle/>
        <a:p>
          <a:endParaRPr lang="en-US"/>
        </a:p>
      </dgm:t>
    </dgm:pt>
    <dgm:pt modelId="{B7D7FF19-B920-4DC5-AA32-A2283122CF42}">
      <dgm:prSet custT="1"/>
      <dgm:spPr>
        <a:blipFill rotWithShape="0">
          <a:blip xmlns:r="http://schemas.openxmlformats.org/officeDocument/2006/relationships" r:embed="rId3">
            <a:lum bright="30000"/>
          </a:blip>
          <a:stretch>
            <a:fillRect/>
          </a:stretch>
        </a:blipFill>
      </dgm:spPr>
      <dgm:t>
        <a:bodyPr/>
        <a:lstStyle/>
        <a:p>
          <a:r>
            <a:rPr lang="bn-BD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১৮৭৮ সালে জন্মগ্রহন করেন</a:t>
          </a:r>
          <a:endParaRPr lang="en-US" sz="32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A83E2AA0-ADB3-4D89-9907-45E091E7F40C}" type="parTrans" cxnId="{F8AAC4A5-A777-42B6-BB60-6E9E43A476FE}">
      <dgm:prSet/>
      <dgm:spPr/>
      <dgm:t>
        <a:bodyPr/>
        <a:lstStyle/>
        <a:p>
          <a:endParaRPr lang="en-US"/>
        </a:p>
      </dgm:t>
    </dgm:pt>
    <dgm:pt modelId="{8A8A667F-943C-476E-9676-DBF17263E3D4}" type="sibTrans" cxnId="{F8AAC4A5-A777-42B6-BB60-6E9E43A476FE}">
      <dgm:prSet/>
      <dgm:spPr/>
      <dgm:t>
        <a:bodyPr/>
        <a:lstStyle/>
        <a:p>
          <a:endParaRPr lang="en-US"/>
        </a:p>
      </dgm:t>
    </dgm:pt>
    <dgm:pt modelId="{465AAF44-96E4-4108-9704-D7C3064A0341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sz="3200" b="1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  <a:p>
          <a:r>
            <a:rPr lang="bn-BD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যতীন্দ্রমোহন বাগচী</a:t>
          </a:r>
          <a:endParaRPr lang="en-US" sz="3200" b="1" dirty="0">
            <a:solidFill>
              <a:srgbClr val="C00000"/>
            </a:solidFill>
          </a:endParaRPr>
        </a:p>
      </dgm:t>
    </dgm:pt>
    <dgm:pt modelId="{8F3AE7E3-0666-4CE6-B171-9E1D6C9EA920}" type="sibTrans" cxnId="{04B90651-1E45-4172-B649-11E10184BBE7}">
      <dgm:prSet/>
      <dgm:spPr/>
      <dgm:t>
        <a:bodyPr/>
        <a:lstStyle/>
        <a:p>
          <a:endParaRPr lang="en-US"/>
        </a:p>
      </dgm:t>
    </dgm:pt>
    <dgm:pt modelId="{059F332E-B75B-451F-9310-24B5F6057C25}" type="parTrans" cxnId="{04B90651-1E45-4172-B649-11E10184BBE7}">
      <dgm:prSet/>
      <dgm:spPr/>
      <dgm:t>
        <a:bodyPr/>
        <a:lstStyle/>
        <a:p>
          <a:endParaRPr lang="en-US"/>
        </a:p>
      </dgm:t>
    </dgm:pt>
    <dgm:pt modelId="{E4E5757F-67A0-49EE-9AE1-CD95B4A21888}" type="pres">
      <dgm:prSet presAssocID="{E1C6969D-0CAD-4878-90A2-43CBE622DFE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7D0837F-93B3-49BF-A8B9-C9F48D545FD9}" type="pres">
      <dgm:prSet presAssocID="{465AAF44-96E4-4108-9704-D7C3064A0341}" presName="centerShape" presStyleLbl="node0" presStyleIdx="0" presStyleCnt="1" custScaleX="134532" custLinFactNeighborX="-2928" custLinFactNeighborY="1705"/>
      <dgm:spPr/>
    </dgm:pt>
    <dgm:pt modelId="{464B0775-E2AC-454C-9B0B-0A748421CC2E}" type="pres">
      <dgm:prSet presAssocID="{2C597678-63C2-4E72-8ECE-663D0FDE3608}" presName="parTrans" presStyleLbl="sibTrans2D1" presStyleIdx="0" presStyleCnt="3"/>
      <dgm:spPr/>
    </dgm:pt>
    <dgm:pt modelId="{C569D6E1-AC7F-439F-8DD6-A5BECA53AF67}" type="pres">
      <dgm:prSet presAssocID="{2C597678-63C2-4E72-8ECE-663D0FDE3608}" presName="connectorText" presStyleLbl="sibTrans2D1" presStyleIdx="0" presStyleCnt="3"/>
      <dgm:spPr/>
    </dgm:pt>
    <dgm:pt modelId="{773917B1-D0E8-45AF-AF5E-3F56AF16E137}" type="pres">
      <dgm:prSet presAssocID="{AAF0728A-5057-4D6B-8173-78FD2C9148B8}" presName="node" presStyleLbl="node1" presStyleIdx="0" presStyleCnt="3" custRadScaleRad="100352" custRadScaleInc="-184948">
        <dgm:presLayoutVars>
          <dgm:bulletEnabled val="1"/>
        </dgm:presLayoutVars>
      </dgm:prSet>
      <dgm:spPr/>
    </dgm:pt>
    <dgm:pt modelId="{5486DB4D-A59C-4F04-BCED-42192FFF4BCA}" type="pres">
      <dgm:prSet presAssocID="{15DE8B02-BBBD-4993-BDC1-F473EF8EEA21}" presName="parTrans" presStyleLbl="sibTrans2D1" presStyleIdx="1" presStyleCnt="3"/>
      <dgm:spPr/>
    </dgm:pt>
    <dgm:pt modelId="{46A16721-422E-4639-B2CD-C631E5C66EB8}" type="pres">
      <dgm:prSet presAssocID="{15DE8B02-BBBD-4993-BDC1-F473EF8EEA21}" presName="connectorText" presStyleLbl="sibTrans2D1" presStyleIdx="1" presStyleCnt="3"/>
      <dgm:spPr/>
    </dgm:pt>
    <dgm:pt modelId="{6B2EBC85-3191-46D4-8D58-ADCA2BF217DD}" type="pres">
      <dgm:prSet presAssocID="{702454BB-5119-44B4-A276-CDEF084A1435}" presName="node" presStyleLbl="node1" presStyleIdx="1" presStyleCnt="3" custScaleX="127556" custScaleY="106870" custRadScaleRad="101539" custRadScaleInc="-15337">
        <dgm:presLayoutVars>
          <dgm:bulletEnabled val="1"/>
        </dgm:presLayoutVars>
      </dgm:prSet>
      <dgm:spPr/>
    </dgm:pt>
    <dgm:pt modelId="{FB34FB8A-FD7B-460D-AC8B-A955DA607E6A}" type="pres">
      <dgm:prSet presAssocID="{A83E2AA0-ADB3-4D89-9907-45E091E7F40C}" presName="parTrans" presStyleLbl="sibTrans2D1" presStyleIdx="2" presStyleCnt="3"/>
      <dgm:spPr/>
    </dgm:pt>
    <dgm:pt modelId="{8538AAD3-FFAF-4AF5-B52D-092E696436B4}" type="pres">
      <dgm:prSet presAssocID="{A83E2AA0-ADB3-4D89-9907-45E091E7F40C}" presName="connectorText" presStyleLbl="sibTrans2D1" presStyleIdx="2" presStyleCnt="3"/>
      <dgm:spPr/>
    </dgm:pt>
    <dgm:pt modelId="{FF247C5D-BFC5-4496-B1F1-9D484A62A083}" type="pres">
      <dgm:prSet presAssocID="{B7D7FF19-B920-4DC5-AA32-A2283122CF42}" presName="node" presStyleLbl="node1" presStyleIdx="2" presStyleCnt="3" custScaleX="118936" custRadScaleRad="82250" custRadScaleInc="189802">
        <dgm:presLayoutVars>
          <dgm:bulletEnabled val="1"/>
        </dgm:presLayoutVars>
      </dgm:prSet>
      <dgm:spPr/>
    </dgm:pt>
  </dgm:ptLst>
  <dgm:cxnLst>
    <dgm:cxn modelId="{EEED3A18-F2D6-4DA0-A91D-2D3C80D43336}" srcId="{465AAF44-96E4-4108-9704-D7C3064A0341}" destId="{AAF0728A-5057-4D6B-8173-78FD2C9148B8}" srcOrd="0" destOrd="0" parTransId="{2C597678-63C2-4E72-8ECE-663D0FDE3608}" sibTransId="{18745DDA-A8FA-4D55-9498-FD19A91F6E5A}"/>
    <dgm:cxn modelId="{BA871819-DC21-4255-B2F9-AA64A1D80444}" srcId="{E1C6969D-0CAD-4878-90A2-43CBE622DFEB}" destId="{11FFC6EF-E5CF-4D8D-80EB-E368ECA4ECF7}" srcOrd="3" destOrd="0" parTransId="{65EC7C27-3155-4B5E-8A8B-2329ECA8FD16}" sibTransId="{98A281CB-6662-43D3-BC2D-6412CC71BCDA}"/>
    <dgm:cxn modelId="{845FB25C-C311-44CE-B47B-F22FBC9783E4}" type="presOf" srcId="{AAF0728A-5057-4D6B-8173-78FD2C9148B8}" destId="{773917B1-D0E8-45AF-AF5E-3F56AF16E137}" srcOrd="0" destOrd="0" presId="urn:microsoft.com/office/officeart/2005/8/layout/radial5"/>
    <dgm:cxn modelId="{04B90651-1E45-4172-B649-11E10184BBE7}" srcId="{E1C6969D-0CAD-4878-90A2-43CBE622DFEB}" destId="{465AAF44-96E4-4108-9704-D7C3064A0341}" srcOrd="0" destOrd="0" parTransId="{059F332E-B75B-451F-9310-24B5F6057C25}" sibTransId="{8F3AE7E3-0666-4CE6-B171-9E1D6C9EA920}"/>
    <dgm:cxn modelId="{1E970576-B7CA-484D-B872-D7F6B1E910BB}" type="presOf" srcId="{A83E2AA0-ADB3-4D89-9907-45E091E7F40C}" destId="{8538AAD3-FFAF-4AF5-B52D-092E696436B4}" srcOrd="1" destOrd="0" presId="urn:microsoft.com/office/officeart/2005/8/layout/radial5"/>
    <dgm:cxn modelId="{76E5DD59-13EE-41AB-A941-AAC9DA7ED9EE}" type="presOf" srcId="{15DE8B02-BBBD-4993-BDC1-F473EF8EEA21}" destId="{46A16721-422E-4639-B2CD-C631E5C66EB8}" srcOrd="1" destOrd="0" presId="urn:microsoft.com/office/officeart/2005/8/layout/radial5"/>
    <dgm:cxn modelId="{3E02C386-3BC5-4B41-8F11-04886B2B760A}" type="presOf" srcId="{2C597678-63C2-4E72-8ECE-663D0FDE3608}" destId="{464B0775-E2AC-454C-9B0B-0A748421CC2E}" srcOrd="0" destOrd="0" presId="urn:microsoft.com/office/officeart/2005/8/layout/radial5"/>
    <dgm:cxn modelId="{C95DD298-B67D-4241-BADB-F778598124D4}" type="presOf" srcId="{15DE8B02-BBBD-4993-BDC1-F473EF8EEA21}" destId="{5486DB4D-A59C-4F04-BCED-42192FFF4BCA}" srcOrd="0" destOrd="0" presId="urn:microsoft.com/office/officeart/2005/8/layout/radial5"/>
    <dgm:cxn modelId="{F8AAC4A5-A777-42B6-BB60-6E9E43A476FE}" srcId="{465AAF44-96E4-4108-9704-D7C3064A0341}" destId="{B7D7FF19-B920-4DC5-AA32-A2283122CF42}" srcOrd="2" destOrd="0" parTransId="{A83E2AA0-ADB3-4D89-9907-45E091E7F40C}" sibTransId="{8A8A667F-943C-476E-9676-DBF17263E3D4}"/>
    <dgm:cxn modelId="{D7769EA9-0E65-4EF3-9BBC-A53790DB86FB}" type="presOf" srcId="{E1C6969D-0CAD-4878-90A2-43CBE622DFEB}" destId="{E4E5757F-67A0-49EE-9AE1-CD95B4A21888}" srcOrd="0" destOrd="0" presId="urn:microsoft.com/office/officeart/2005/8/layout/radial5"/>
    <dgm:cxn modelId="{71E603AE-F31B-41B9-8463-F9858B04FE79}" type="presOf" srcId="{A83E2AA0-ADB3-4D89-9907-45E091E7F40C}" destId="{FB34FB8A-FD7B-460D-AC8B-A955DA607E6A}" srcOrd="0" destOrd="0" presId="urn:microsoft.com/office/officeart/2005/8/layout/radial5"/>
    <dgm:cxn modelId="{A80779B8-8EDE-4D6A-83CB-FC195535740F}" type="presOf" srcId="{B7D7FF19-B920-4DC5-AA32-A2283122CF42}" destId="{FF247C5D-BFC5-4496-B1F1-9D484A62A083}" srcOrd="0" destOrd="0" presId="urn:microsoft.com/office/officeart/2005/8/layout/radial5"/>
    <dgm:cxn modelId="{368757BB-93C7-4806-9A00-8FF8F06084B2}" srcId="{E1C6969D-0CAD-4878-90A2-43CBE622DFEB}" destId="{CCC25915-7A31-4F9D-BBF5-6CC5045B9CD6}" srcOrd="1" destOrd="0" parTransId="{953C3241-F5C1-435E-93DD-A40AF84D404E}" sibTransId="{BF4DEE07-9B4B-49BE-B1EF-DF324C9C263B}"/>
    <dgm:cxn modelId="{54EAC5BB-83C9-458D-80FA-FC060D47C8BF}" srcId="{465AAF44-96E4-4108-9704-D7C3064A0341}" destId="{702454BB-5119-44B4-A276-CDEF084A1435}" srcOrd="1" destOrd="0" parTransId="{15DE8B02-BBBD-4993-BDC1-F473EF8EEA21}" sibTransId="{8B1A84F9-6639-4E1E-9559-0A3544DD4548}"/>
    <dgm:cxn modelId="{01041EC5-D495-4704-BAFC-7F45F4132AC5}" type="presOf" srcId="{465AAF44-96E4-4108-9704-D7C3064A0341}" destId="{77D0837F-93B3-49BF-A8B9-C9F48D545FD9}" srcOrd="0" destOrd="0" presId="urn:microsoft.com/office/officeart/2005/8/layout/radial5"/>
    <dgm:cxn modelId="{4C771BDB-6B86-4C34-8D41-5E0CAB43A796}" type="presOf" srcId="{2C597678-63C2-4E72-8ECE-663D0FDE3608}" destId="{C569D6E1-AC7F-439F-8DD6-A5BECA53AF67}" srcOrd="1" destOrd="0" presId="urn:microsoft.com/office/officeart/2005/8/layout/radial5"/>
    <dgm:cxn modelId="{9F143EEC-8DA8-4650-9155-540C55B3213E}" srcId="{E1C6969D-0CAD-4878-90A2-43CBE622DFEB}" destId="{F9DBBF91-81DD-4D5E-B8EA-A099527FF3B8}" srcOrd="2" destOrd="0" parTransId="{7E4DEBAC-C542-4BCB-AB05-7645A94DCEFB}" sibTransId="{3D392156-E875-498F-A12D-E65DB9939445}"/>
    <dgm:cxn modelId="{48876FF0-0AF3-405E-A0F1-F5A4533331B5}" type="presOf" srcId="{702454BB-5119-44B4-A276-CDEF084A1435}" destId="{6B2EBC85-3191-46D4-8D58-ADCA2BF217DD}" srcOrd="0" destOrd="0" presId="urn:microsoft.com/office/officeart/2005/8/layout/radial5"/>
    <dgm:cxn modelId="{54225B32-1522-4F57-ABDA-FF9B06C885CB}" type="presParOf" srcId="{E4E5757F-67A0-49EE-9AE1-CD95B4A21888}" destId="{77D0837F-93B3-49BF-A8B9-C9F48D545FD9}" srcOrd="0" destOrd="0" presId="urn:microsoft.com/office/officeart/2005/8/layout/radial5"/>
    <dgm:cxn modelId="{22CF7045-1F6E-45B0-8C81-122FB404CDC4}" type="presParOf" srcId="{E4E5757F-67A0-49EE-9AE1-CD95B4A21888}" destId="{464B0775-E2AC-454C-9B0B-0A748421CC2E}" srcOrd="1" destOrd="0" presId="urn:microsoft.com/office/officeart/2005/8/layout/radial5"/>
    <dgm:cxn modelId="{E8B19A73-000C-4D75-9EF6-4B4AC1794485}" type="presParOf" srcId="{464B0775-E2AC-454C-9B0B-0A748421CC2E}" destId="{C569D6E1-AC7F-439F-8DD6-A5BECA53AF67}" srcOrd="0" destOrd="0" presId="urn:microsoft.com/office/officeart/2005/8/layout/radial5"/>
    <dgm:cxn modelId="{9556D7B1-BD95-44E3-B0C8-44FC3A9A31C8}" type="presParOf" srcId="{E4E5757F-67A0-49EE-9AE1-CD95B4A21888}" destId="{773917B1-D0E8-45AF-AF5E-3F56AF16E137}" srcOrd="2" destOrd="0" presId="urn:microsoft.com/office/officeart/2005/8/layout/radial5"/>
    <dgm:cxn modelId="{43D4E488-DF64-4BEE-94C3-43ECB26C7369}" type="presParOf" srcId="{E4E5757F-67A0-49EE-9AE1-CD95B4A21888}" destId="{5486DB4D-A59C-4F04-BCED-42192FFF4BCA}" srcOrd="3" destOrd="0" presId="urn:microsoft.com/office/officeart/2005/8/layout/radial5"/>
    <dgm:cxn modelId="{C60D14DB-2E28-4722-B81F-D547536386EA}" type="presParOf" srcId="{5486DB4D-A59C-4F04-BCED-42192FFF4BCA}" destId="{46A16721-422E-4639-B2CD-C631E5C66EB8}" srcOrd="0" destOrd="0" presId="urn:microsoft.com/office/officeart/2005/8/layout/radial5"/>
    <dgm:cxn modelId="{427B329E-7CDF-4CEE-95E5-21D3DC1214A5}" type="presParOf" srcId="{E4E5757F-67A0-49EE-9AE1-CD95B4A21888}" destId="{6B2EBC85-3191-46D4-8D58-ADCA2BF217DD}" srcOrd="4" destOrd="0" presId="urn:microsoft.com/office/officeart/2005/8/layout/radial5"/>
    <dgm:cxn modelId="{94DBF104-5FEB-416C-BB59-8DF80DF02E4C}" type="presParOf" srcId="{E4E5757F-67A0-49EE-9AE1-CD95B4A21888}" destId="{FB34FB8A-FD7B-460D-AC8B-A955DA607E6A}" srcOrd="5" destOrd="0" presId="urn:microsoft.com/office/officeart/2005/8/layout/radial5"/>
    <dgm:cxn modelId="{97F863F0-8C60-420A-8301-71B12DFAEE44}" type="presParOf" srcId="{FB34FB8A-FD7B-460D-AC8B-A955DA607E6A}" destId="{8538AAD3-FFAF-4AF5-B52D-092E696436B4}" srcOrd="0" destOrd="0" presId="urn:microsoft.com/office/officeart/2005/8/layout/radial5"/>
    <dgm:cxn modelId="{116572F5-CBA1-44DE-AAED-76EECE7D87C3}" type="presParOf" srcId="{E4E5757F-67A0-49EE-9AE1-CD95B4A21888}" destId="{FF247C5D-BFC5-4496-B1F1-9D484A62A083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0837F-93B3-49BF-A8B9-C9F48D545FD9}">
      <dsp:nvSpPr>
        <dsp:cNvPr id="0" name=""/>
        <dsp:cNvSpPr/>
      </dsp:nvSpPr>
      <dsp:spPr>
        <a:xfrm>
          <a:off x="3164436" y="2755566"/>
          <a:ext cx="2423265" cy="18012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যতীন্দ্রমোহন বাগচী</a:t>
          </a:r>
          <a:endParaRPr lang="en-US" sz="3200" b="1" kern="1200" dirty="0">
            <a:solidFill>
              <a:srgbClr val="C00000"/>
            </a:solidFill>
          </a:endParaRPr>
        </a:p>
      </dsp:txBody>
      <dsp:txXfrm>
        <a:off x="3519315" y="3019354"/>
        <a:ext cx="1713507" cy="1273679"/>
      </dsp:txXfrm>
    </dsp:sp>
    <dsp:sp modelId="{464B0775-E2AC-454C-9B0B-0A748421CC2E}">
      <dsp:nvSpPr>
        <dsp:cNvPr id="0" name=""/>
        <dsp:cNvSpPr/>
      </dsp:nvSpPr>
      <dsp:spPr>
        <a:xfrm rot="9581823">
          <a:off x="3018997" y="3799348"/>
          <a:ext cx="200531" cy="6436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3077287" y="3917641"/>
        <a:ext cx="140372" cy="386191"/>
      </dsp:txXfrm>
    </dsp:sp>
    <dsp:sp modelId="{773917B1-D0E8-45AF-AF5E-3F56AF16E137}">
      <dsp:nvSpPr>
        <dsp:cNvPr id="0" name=""/>
        <dsp:cNvSpPr/>
      </dsp:nvSpPr>
      <dsp:spPr>
        <a:xfrm>
          <a:off x="1102227" y="3570675"/>
          <a:ext cx="1893093" cy="189309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নদী</a:t>
          </a:r>
          <a:endParaRPr lang="en-US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 dirty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নদীয়া</a:t>
          </a:r>
          <a:r>
            <a:rPr lang="en-US" sz="2800" b="1" kern="1200" dirty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b="1" kern="1200" dirty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জেলায় </a:t>
          </a:r>
          <a:r>
            <a:rPr lang="en-US" sz="2800" b="1" kern="1200" dirty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b="1" kern="1200" dirty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জন্মগ্রহণ </a:t>
          </a:r>
          <a:r>
            <a:rPr lang="en-US" sz="2800" b="1" kern="1200" dirty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    </a:t>
          </a:r>
          <a:r>
            <a:rPr lang="bn-BD" sz="2800" b="1" kern="1200" dirty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করেন</a:t>
          </a:r>
          <a:r>
            <a:rPr lang="en-US" sz="2800" kern="1200" dirty="0" err="1"/>
            <a:t>লায়</a:t>
          </a:r>
          <a:r>
            <a:rPr lang="en-US" sz="2800" kern="1200" dirty="0"/>
            <a:t> </a:t>
          </a:r>
          <a:r>
            <a:rPr lang="en-US" sz="2800" kern="1200" dirty="0" err="1"/>
            <a:t>জন্মগ্রহণ</a:t>
          </a:r>
          <a:r>
            <a:rPr lang="en-US" sz="2800" kern="1200" dirty="0"/>
            <a:t> </a:t>
          </a:r>
          <a:r>
            <a:rPr lang="en-US" sz="2800" kern="1200" dirty="0" err="1"/>
            <a:t>করেন</a:t>
          </a:r>
          <a:endParaRPr lang="en-US" sz="2800" kern="1200" dirty="0"/>
        </a:p>
      </dsp:txBody>
      <dsp:txXfrm>
        <a:off x="1379464" y="3847912"/>
        <a:ext cx="1338619" cy="1338619"/>
      </dsp:txXfrm>
    </dsp:sp>
    <dsp:sp modelId="{5486DB4D-A59C-4F04-BCED-42192FFF4BCA}">
      <dsp:nvSpPr>
        <dsp:cNvPr id="0" name=""/>
        <dsp:cNvSpPr/>
      </dsp:nvSpPr>
      <dsp:spPr>
        <a:xfrm rot="1076870">
          <a:off x="5576189" y="3762162"/>
          <a:ext cx="241168" cy="6436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5577949" y="3879745"/>
        <a:ext cx="168818" cy="386191"/>
      </dsp:txXfrm>
    </dsp:sp>
    <dsp:sp modelId="{6B2EBC85-3191-46D4-8D58-ADCA2BF217DD}">
      <dsp:nvSpPr>
        <dsp:cNvPr id="0" name=""/>
        <dsp:cNvSpPr/>
      </dsp:nvSpPr>
      <dsp:spPr>
        <a:xfrm>
          <a:off x="5838480" y="3509400"/>
          <a:ext cx="2414754" cy="2023149"/>
        </a:xfrm>
        <a:prstGeom prst="ellipse">
          <a:avLst/>
        </a:prstGeom>
        <a:blipFill rotWithShape="0">
          <a:blip xmlns:r="http://schemas.openxmlformats.org/officeDocument/2006/relationships" r:embed="rId3">
            <a:lum bright="30000"/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১৯৪৮ সালে মৃতুবরণ করেন</a:t>
          </a:r>
          <a:endParaRPr lang="en-US" sz="3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192113" y="3805683"/>
        <a:ext cx="1707488" cy="1430583"/>
      </dsp:txXfrm>
    </dsp:sp>
    <dsp:sp modelId="{FB34FB8A-FD7B-460D-AC8B-A955DA607E6A}">
      <dsp:nvSpPr>
        <dsp:cNvPr id="0" name=""/>
        <dsp:cNvSpPr/>
      </dsp:nvSpPr>
      <dsp:spPr>
        <a:xfrm rot="16082575">
          <a:off x="4229692" y="2235004"/>
          <a:ext cx="217619" cy="6436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4263450" y="2396358"/>
        <a:ext cx="152333" cy="386191"/>
      </dsp:txXfrm>
    </dsp:sp>
    <dsp:sp modelId="{FF247C5D-BFC5-4496-B1F1-9D484A62A083}">
      <dsp:nvSpPr>
        <dsp:cNvPr id="0" name=""/>
        <dsp:cNvSpPr/>
      </dsp:nvSpPr>
      <dsp:spPr>
        <a:xfrm>
          <a:off x="3173165" y="452789"/>
          <a:ext cx="2251569" cy="1893093"/>
        </a:xfrm>
        <a:prstGeom prst="ellipse">
          <a:avLst/>
        </a:prstGeom>
        <a:blipFill rotWithShape="0">
          <a:blip xmlns:r="http://schemas.openxmlformats.org/officeDocument/2006/relationships" r:embed="rId4">
            <a:lum bright="30000"/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১৮৭৮ সালে জন্মগ্রহন করেন</a:t>
          </a:r>
          <a:endParaRPr lang="en-US" sz="3200" b="1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3502900" y="730026"/>
        <a:ext cx="1592099" cy="1338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813A7-884E-4EAA-95DA-47AC36F33AC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46C93-19A7-498A-947E-60BB01737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2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4000E-EE19-4522-BE3D-BC4791D277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0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708F-4DCA-45C5-9119-0CAF97B2F31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6C1C-0850-4D1E-9C48-AEFE54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8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708F-4DCA-45C5-9119-0CAF97B2F31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6C1C-0850-4D1E-9C48-AEFE54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7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708F-4DCA-45C5-9119-0CAF97B2F31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6C1C-0850-4D1E-9C48-AEFE54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2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708F-4DCA-45C5-9119-0CAF97B2F31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6C1C-0850-4D1E-9C48-AEFE54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2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708F-4DCA-45C5-9119-0CAF97B2F31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6C1C-0850-4D1E-9C48-AEFE54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5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708F-4DCA-45C5-9119-0CAF97B2F31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6C1C-0850-4D1E-9C48-AEFE54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6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708F-4DCA-45C5-9119-0CAF97B2F31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6C1C-0850-4D1E-9C48-AEFE54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2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708F-4DCA-45C5-9119-0CAF97B2F31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6C1C-0850-4D1E-9C48-AEFE54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3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708F-4DCA-45C5-9119-0CAF97B2F31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6C1C-0850-4D1E-9C48-AEFE54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2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708F-4DCA-45C5-9119-0CAF97B2F31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6C1C-0850-4D1E-9C48-AEFE54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3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708F-4DCA-45C5-9119-0CAF97B2F31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6C1C-0850-4D1E-9C48-AEFE54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7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7708F-4DCA-45C5-9119-0CAF97B2F31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96C1C-0850-4D1E-9C48-AEFE54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0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4.jp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5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812473" y="166255"/>
            <a:ext cx="6567054" cy="652549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0" y="41566"/>
            <a:ext cx="0" cy="6774869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9000000">
            <a:off x="6096000" y="41566"/>
            <a:ext cx="0" cy="6774869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7200000" flipH="1">
            <a:off x="6095999" y="27710"/>
            <a:ext cx="0" cy="6774869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6096000" y="0"/>
            <a:ext cx="0" cy="6774869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3600000">
            <a:off x="6095999" y="0"/>
            <a:ext cx="0" cy="6774869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800000">
            <a:off x="6096000" y="83131"/>
            <a:ext cx="0" cy="6774869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990619" y="3129858"/>
            <a:ext cx="2236833" cy="3108050"/>
            <a:chOff x="324204" y="2251354"/>
            <a:chExt cx="4905943" cy="2828480"/>
          </a:xfrm>
          <a:solidFill>
            <a:schemeClr val="tx1"/>
          </a:solidFill>
        </p:grpSpPr>
        <p:sp>
          <p:nvSpPr>
            <p:cNvPr id="12" name="Pentagon 11"/>
            <p:cNvSpPr/>
            <p:nvPr/>
          </p:nvSpPr>
          <p:spPr>
            <a:xfrm rot="20669879">
              <a:off x="324204" y="2251354"/>
              <a:ext cx="4905943" cy="252942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 rot="5400000">
              <a:off x="403912" y="3757220"/>
              <a:ext cx="2035629" cy="609600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811027" y="213003"/>
            <a:ext cx="584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43773" y="3149247"/>
            <a:ext cx="584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03769" y="6021778"/>
            <a:ext cx="584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23595" y="3167390"/>
            <a:ext cx="584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927649" y="1030512"/>
            <a:ext cx="365932" cy="5059970"/>
            <a:chOff x="10373260" y="929150"/>
            <a:chExt cx="635645" cy="5059970"/>
          </a:xfrm>
          <a:solidFill>
            <a:srgbClr val="002060"/>
          </a:solidFill>
        </p:grpSpPr>
        <p:sp>
          <p:nvSpPr>
            <p:cNvPr id="19" name="Pentagon 18"/>
            <p:cNvSpPr/>
            <p:nvPr/>
          </p:nvSpPr>
          <p:spPr>
            <a:xfrm rot="16200000">
              <a:off x="9388748" y="1939707"/>
              <a:ext cx="2630714" cy="609600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ctr"/>
              <a:r>
                <a:rPr lang="en-US" sz="2400" dirty="0" err="1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</a:t>
              </a:r>
              <a:r>
                <a:rPr lang="en-US" sz="2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US" sz="2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20" name="Pentagon 19"/>
            <p:cNvSpPr/>
            <p:nvPr/>
          </p:nvSpPr>
          <p:spPr>
            <a:xfrm rot="5400000">
              <a:off x="9362703" y="4368963"/>
              <a:ext cx="2630714" cy="609600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5741435" y="3136263"/>
            <a:ext cx="742181" cy="73918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99"/>
          <a:stretch/>
        </p:blipFill>
        <p:spPr>
          <a:xfrm>
            <a:off x="15766" y="-29879"/>
            <a:ext cx="6037661" cy="68878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99"/>
          <a:stretch/>
        </p:blipFill>
        <p:spPr>
          <a:xfrm flipH="1">
            <a:off x="5994162" y="-26875"/>
            <a:ext cx="618097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5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113812">
            <a:off x="451235" y="262085"/>
            <a:ext cx="1088058" cy="1069905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25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285" y="592025"/>
            <a:ext cx="1696824" cy="2168348"/>
          </a:xfrm>
          <a:prstGeom prst="rect">
            <a:avLst/>
          </a:prstGeom>
        </p:spPr>
      </p:pic>
      <p:pic>
        <p:nvPicPr>
          <p:cNvPr id="6" name="Picture 5" descr="6589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285" y="3981349"/>
            <a:ext cx="1696824" cy="2057400"/>
          </a:xfrm>
          <a:prstGeom prst="rect">
            <a:avLst/>
          </a:prstGeom>
        </p:spPr>
      </p:pic>
      <p:pic>
        <p:nvPicPr>
          <p:cNvPr id="7" name="Picture 6" descr="4569325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5746" y="2166989"/>
            <a:ext cx="3352800" cy="29718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736900" y="1798759"/>
            <a:ext cx="2913677" cy="2732919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উল্লেখযোগ্য গ্রন্থ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C21702-FEA5-4BDB-8D99-BFEA6F4CDD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2" y="389386"/>
            <a:ext cx="622599" cy="81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9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817556">
            <a:off x="620145" y="372472"/>
            <a:ext cx="2237363" cy="2253407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43011" y="2720710"/>
            <a:ext cx="39290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97180" y="2058995"/>
            <a:ext cx="489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বাগানের মাথার উপর চাঁদ উঠেছে ওই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7171" y="2656792"/>
            <a:ext cx="559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মাগো, আমার শোলক-বলা কাজলা দিদি কই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2018" y="3377935"/>
            <a:ext cx="5886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পুকুর ধারে,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নেবুর তলে থোকায় থোকায় জোনাই জ্বলে,</a:t>
            </a:r>
          </a:p>
          <a:p>
            <a:pPr algn="ctr"/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0551" y="3999109"/>
            <a:ext cx="482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ফুলের গন্ধে ঘুম আসে না, একলা জেগে রই;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0401" y="4681838"/>
            <a:ext cx="504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মাগো, আমার কোলের কাছে কাজলা দিদি কই?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3275" y="152345"/>
            <a:ext cx="33794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কাজলা দিদি</a:t>
            </a:r>
            <a:endParaRPr lang="en-US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7495" y="937742"/>
            <a:ext cx="4315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5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যতীন্দ্রমোহন বাগচী 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49397E-256E-42AE-8133-9999386439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1" y="769330"/>
            <a:ext cx="1020130" cy="133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6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68" y="0"/>
            <a:ext cx="99710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57987" y="2569173"/>
            <a:ext cx="3814763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দিদি আমাকে শোলক বলতেন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4100" y="1319102"/>
            <a:ext cx="2514599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শোলক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gfrh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2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0775" y="2208072"/>
            <a:ext cx="2590800" cy="22918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7475" y="4626627"/>
            <a:ext cx="2057400" cy="10156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শ্লোক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18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113812">
            <a:off x="451235" y="262085"/>
            <a:ext cx="1088058" cy="1069905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8025" y="2562018"/>
            <a:ext cx="1308888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দিদি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3402" y="2854406"/>
            <a:ext cx="5345907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আমার দিদি আমাকে আদর করে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401177435227628_467626123298345_2094658095_n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6" b="100000" l="198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6125" y="1366104"/>
            <a:ext cx="2286000" cy="28336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281363" y="2562018"/>
            <a:ext cx="2419350" cy="10156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 বোন।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90623F-5E4C-49F1-865C-9AE8B5C686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3" y="408175"/>
            <a:ext cx="593902" cy="77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9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113812">
            <a:off x="451235" y="262085"/>
            <a:ext cx="1088058" cy="1069905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3382" y="2676297"/>
            <a:ext cx="1319212" cy="10156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নেবু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4935" y="2833182"/>
            <a:ext cx="5495925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 একটা নেবু গাছ আছে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 descr="Lebu1.jp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594" y="1917532"/>
            <a:ext cx="2667000" cy="2362200"/>
          </a:xfrm>
          <a:prstGeom prst="rect">
            <a:avLst/>
          </a:prstGeom>
          <a:noFill/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4318396" y="2676297"/>
            <a:ext cx="12954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লেবু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408430-8C99-4E3A-A19A-2EA0A1F4E4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3" y="408175"/>
            <a:ext cx="593902" cy="77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113812">
            <a:off x="451235" y="262085"/>
            <a:ext cx="1088058" cy="1069905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56860" y="891199"/>
            <a:ext cx="1938338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জোনাই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2915" y="2622081"/>
            <a:ext cx="4767263" cy="175432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রাতে ঝোঁপে-ঝাড়ে জোনাই জ্বলে</a:t>
            </a:r>
            <a:r>
              <a: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5329" y="4131243"/>
            <a:ext cx="35814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জোনাকি পোকা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13229" y="2224835"/>
            <a:ext cx="1676401" cy="1664189"/>
            <a:chOff x="3124200" y="1828800"/>
            <a:chExt cx="2514600" cy="2338388"/>
          </a:xfrm>
          <a:noFill/>
        </p:grpSpPr>
        <p:pic>
          <p:nvPicPr>
            <p:cNvPr id="9" name="Picture 8" descr="5505a5538017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200" y="1828800"/>
              <a:ext cx="2514600" cy="2338388"/>
            </a:xfrm>
            <a:prstGeom prst="snip2DiagRect">
              <a:avLst/>
            </a:prstGeom>
            <a:grpFill/>
            <a:ln w="88900" cap="sq">
              <a:noFill/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 descr="7d74c525bdde40ba23f4f85baa790fee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276600" y="3200400"/>
              <a:ext cx="762000" cy="533400"/>
            </a:xfrm>
            <a:prstGeom prst="snip2DiagRect">
              <a:avLst/>
            </a:prstGeom>
            <a:grpFill/>
            <a:ln w="88900" cap="sq">
              <a:noFill/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Picture 10" descr="7d74c525bdde40ba23f4f85baa790fee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343400" y="3352800"/>
              <a:ext cx="762000" cy="533400"/>
            </a:xfrm>
            <a:prstGeom prst="snip2DiagRect">
              <a:avLst/>
            </a:prstGeom>
            <a:grpFill/>
            <a:ln w="88900" cap="sq">
              <a:noFill/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Picture 11" descr="7d74c525bdde40ba23f4f85baa790fee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352800" y="2514600"/>
              <a:ext cx="762000" cy="533400"/>
            </a:xfrm>
            <a:prstGeom prst="snip2DiagRect">
              <a:avLst/>
            </a:prstGeom>
            <a:grpFill/>
            <a:ln w="88900" cap="sq">
              <a:noFill/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Picture 12" descr="7d74c525bdde40ba23f4f85baa790fee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267200" y="2133600"/>
              <a:ext cx="762000" cy="533400"/>
            </a:xfrm>
            <a:prstGeom prst="snip2DiagRect">
              <a:avLst/>
            </a:prstGeom>
            <a:grpFill/>
            <a:ln w="88900" cap="sq">
              <a:noFill/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Picture 13" descr="7d74c525bdde40ba23f4f85baa790fee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495800" y="2743200"/>
              <a:ext cx="762000" cy="533400"/>
            </a:xfrm>
            <a:prstGeom prst="snip2DiagRect">
              <a:avLst/>
            </a:prstGeom>
            <a:grpFill/>
            <a:ln w="88900" cap="sq">
              <a:noFill/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207038F-D02A-49AB-BA17-9CDCAE54FA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3" y="408175"/>
            <a:ext cx="593902" cy="77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9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96"/>
            <a:ext cx="12191999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113812">
            <a:off x="451235" y="262085"/>
            <a:ext cx="1088058" cy="1069905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0" y="4405318"/>
            <a:ext cx="38824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4405318"/>
            <a:ext cx="39305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7697" y="1602237"/>
            <a:ext cx="762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7697" y="1602237"/>
            <a:ext cx="7667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07617" y="1720895"/>
            <a:ext cx="99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জ্বর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44096" y="4433894"/>
            <a:ext cx="631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বন্ধ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02126" y="1516309"/>
            <a:ext cx="1174535" cy="6463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জ্ব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1502127" y="4424373"/>
            <a:ext cx="1514475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ন্ধ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849857" y="4433894"/>
            <a:ext cx="63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গন্ধ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4583" y="1521536"/>
            <a:ext cx="914400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জ্বলে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13EC3F-36CB-4F22-9165-79704B8F2B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3" y="408175"/>
            <a:ext cx="593902" cy="77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6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01342 L 0.23698 0.011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25547 0.006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3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4 4.44444E-6 L 0.37239 0.00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0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0208 L 0.17083 -0.0004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18 -1.85185E-6 L 0.32643 -0.0018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45091 -0.0039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/>
      <p:bldP spid="11" grpId="0" animBg="1"/>
      <p:bldP spid="11" grpId="1" animBg="1"/>
      <p:bldP spid="12" grpId="0" animBg="1"/>
      <p:bldP spid="12" grpId="1" animBg="1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113812">
            <a:off x="451235" y="262085"/>
            <a:ext cx="1088058" cy="1069905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2031" y="1541584"/>
            <a:ext cx="47740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শিক্ষার্থীর আবৃত্তি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a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0780" y="205920"/>
            <a:ext cx="2443598" cy="22827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311846" y="3720696"/>
            <a:ext cx="3714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৬৭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পৃষ্টা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88450" y="3244857"/>
            <a:ext cx="489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বাগানের মাথার উপর চাঁদ উঠেছে ওই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8441" y="3842654"/>
            <a:ext cx="559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মাগো, আমার শোলক-বলা কাজলা দিদি কই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3288" y="4563797"/>
            <a:ext cx="5886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পুকুর ধারে,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নেবুর তলে থোকায় থোকায় জোনাই জ্বলে,</a:t>
            </a:r>
          </a:p>
          <a:p>
            <a:pPr algn="ctr"/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1821" y="5184971"/>
            <a:ext cx="482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ফুলের গন্ধে ঘুম আসে না, একলা জেগে রই;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1671" y="5867700"/>
            <a:ext cx="504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মাগো, আমার কোলের কাছে কাজলা দিদি কই?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41671" y="1351702"/>
            <a:ext cx="33794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কাজলা দিদি</a:t>
            </a:r>
            <a:endParaRPr lang="en-US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5217" y="2154732"/>
            <a:ext cx="4315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5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যতীন্দ্রমোহন বাগচী 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802608-CCE7-4314-B6CF-17184ACA24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3" y="408175"/>
            <a:ext cx="593902" cy="77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7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113812">
            <a:off x="451235" y="262085"/>
            <a:ext cx="1088058" cy="1069905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s.jpgjmki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229" y="330733"/>
            <a:ext cx="4761899" cy="486991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 descr="a1-half-moon-shakil.jpgm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21352" y="715873"/>
            <a:ext cx="1757256" cy="9906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Oval 6"/>
          <p:cNvSpPr/>
          <p:nvPr/>
        </p:nvSpPr>
        <p:spPr>
          <a:xfrm>
            <a:off x="8940352" y="2552700"/>
            <a:ext cx="381000" cy="381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10681145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628" y="797037"/>
            <a:ext cx="5690681" cy="471314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6682892" y="4926624"/>
            <a:ext cx="4895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বাঁশবাগানের মাথার উপর চাঁদ উঠেছে ওই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A7C0A1-33B8-4119-8D8C-A276115124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3" y="408175"/>
            <a:ext cx="593902" cy="77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113812">
            <a:off x="451235" y="262085"/>
            <a:ext cx="1088058" cy="1069905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03169" y="4876801"/>
            <a:ext cx="5595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মাগো, আমার শোলক-বলা কাজলা দিদি কই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ze280a6ke2809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893" y="1318231"/>
            <a:ext cx="4419600" cy="43434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Picture 6" descr="egfr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038" y="609601"/>
            <a:ext cx="4648200" cy="42672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C211FA-AAB6-42E5-AC74-8289221BB7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3" y="408175"/>
            <a:ext cx="593902" cy="77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2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68" y="0"/>
            <a:ext cx="997107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85" y="1815466"/>
            <a:ext cx="4194412" cy="4151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456" y="1044136"/>
            <a:ext cx="4523624" cy="4797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60" y="1376364"/>
            <a:ext cx="457240" cy="457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606" y="1300270"/>
            <a:ext cx="1786283" cy="1908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140" y="5703132"/>
            <a:ext cx="1700931" cy="1749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2" y="1780016"/>
            <a:ext cx="188992" cy="34872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880" y="6453034"/>
            <a:ext cx="10058400" cy="164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993" y="2906128"/>
            <a:ext cx="195089" cy="19265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789" y="-504519"/>
            <a:ext cx="1615580" cy="18228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65" y="234708"/>
            <a:ext cx="10058400" cy="1644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14" y="4308731"/>
            <a:ext cx="457240" cy="457240"/>
          </a:xfrm>
          <a:prstGeom prst="rect">
            <a:avLst/>
          </a:prstGeom>
        </p:spPr>
      </p:pic>
      <p:sp>
        <p:nvSpPr>
          <p:cNvPr id="14" name="Donut 13"/>
          <p:cNvSpPr/>
          <p:nvPr/>
        </p:nvSpPr>
        <p:spPr>
          <a:xfrm>
            <a:off x="9385549" y="1139936"/>
            <a:ext cx="640080" cy="640080"/>
          </a:xfrm>
          <a:prstGeom prst="donut">
            <a:avLst>
              <a:gd name="adj" fmla="val 11448"/>
            </a:avLst>
          </a:pr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9472" y="1612899"/>
            <a:ext cx="4345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>
                <a:solidFill>
                  <a:srgbClr val="FF0000"/>
                </a:solidFill>
              </a:rPr>
              <a:t>শিক্ষক</a:t>
            </a:r>
            <a:r>
              <a:rPr lang="en-US" sz="4000" u="sng" dirty="0">
                <a:solidFill>
                  <a:srgbClr val="FF0000"/>
                </a:solidFill>
              </a:rPr>
              <a:t> </a:t>
            </a:r>
            <a:r>
              <a:rPr lang="en-US" sz="4000" u="sng" dirty="0" err="1">
                <a:solidFill>
                  <a:srgbClr val="FF0000"/>
                </a:solidFill>
              </a:rPr>
              <a:t>পরিচিতি</a:t>
            </a:r>
            <a:endParaRPr lang="en-US" sz="4000" u="sng" dirty="0">
              <a:solidFill>
                <a:srgbClr val="FF0000"/>
              </a:solidFill>
            </a:endParaRPr>
          </a:p>
          <a:p>
            <a:r>
              <a:rPr lang="en-US" sz="3200" dirty="0" err="1">
                <a:solidFill>
                  <a:srgbClr val="0070C0"/>
                </a:solidFill>
              </a:rPr>
              <a:t>মোঃ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কবির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উদ্দিন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      </a:t>
            </a:r>
            <a:r>
              <a:rPr lang="en-US" sz="2400" dirty="0" err="1">
                <a:solidFill>
                  <a:srgbClr val="7030A0"/>
                </a:solidFill>
              </a:rPr>
              <a:t>সহকারী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শিক্ষক</a:t>
            </a:r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কানাইঘাট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400" dirty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r>
              <a:rPr lang="en-US" sz="2400" dirty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400" dirty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ahmedkabir1986@gmail.com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০১৭২৭৬২৫২৬০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27686" y="3592239"/>
            <a:ext cx="1645920" cy="1645920"/>
            <a:chOff x="5885770" y="3756992"/>
            <a:chExt cx="1645920" cy="1645920"/>
          </a:xfrm>
        </p:grpSpPr>
        <p:sp>
          <p:nvSpPr>
            <p:cNvPr id="18" name="Donut 17"/>
            <p:cNvSpPr/>
            <p:nvPr/>
          </p:nvSpPr>
          <p:spPr>
            <a:xfrm>
              <a:off x="5885770" y="3756992"/>
              <a:ext cx="1645920" cy="1645920"/>
            </a:xfrm>
            <a:prstGeom prst="donut">
              <a:avLst>
                <a:gd name="adj" fmla="val 3452"/>
              </a:avLst>
            </a:prstGeom>
            <a:gradFill>
              <a:gsLst>
                <a:gs pos="5000">
                  <a:srgbClr val="FF99FF"/>
                </a:gs>
                <a:gs pos="38000">
                  <a:srgbClr val="00B0F0"/>
                </a:gs>
                <a:gs pos="74000">
                  <a:srgbClr val="6C2E8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033452" y="4970679"/>
              <a:ext cx="365760" cy="365760"/>
            </a:xfrm>
            <a:prstGeom prst="ellipse">
              <a:avLst/>
            </a:pr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6209501" y="4066127"/>
              <a:ext cx="1005840" cy="10058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Donut 20"/>
          <p:cNvSpPr/>
          <p:nvPr/>
        </p:nvSpPr>
        <p:spPr>
          <a:xfrm>
            <a:off x="1653816" y="1455610"/>
            <a:ext cx="4114800" cy="4114800"/>
          </a:xfrm>
          <a:prstGeom prst="donut">
            <a:avLst>
              <a:gd name="adj" fmla="val 6614"/>
            </a:avLst>
          </a:prstGeom>
          <a:gradFill>
            <a:gsLst>
              <a:gs pos="5000">
                <a:srgbClr val="FF99FF"/>
              </a:gs>
              <a:gs pos="38000">
                <a:srgbClr val="00B0F0"/>
              </a:gs>
              <a:gs pos="74000">
                <a:srgbClr val="6C2E8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122295" y="1206972"/>
            <a:ext cx="4198262" cy="4152899"/>
          </a:xfrm>
          <a:custGeom>
            <a:avLst/>
            <a:gdLst>
              <a:gd name="connsiteX0" fmla="*/ 1775102 w 4198262"/>
              <a:gd name="connsiteY0" fmla="*/ 0 h 4152899"/>
              <a:gd name="connsiteX1" fmla="*/ 4198262 w 4198262"/>
              <a:gd name="connsiteY1" fmla="*/ 2423160 h 4152899"/>
              <a:gd name="connsiteX2" fmla="*/ 3488535 w 4198262"/>
              <a:gd name="connsiteY2" fmla="*/ 4136593 h 4152899"/>
              <a:gd name="connsiteX3" fmla="*/ 3470594 w 4198262"/>
              <a:gd name="connsiteY3" fmla="*/ 4152899 h 4152899"/>
              <a:gd name="connsiteX4" fmla="*/ 3565319 w 4198262"/>
              <a:gd name="connsiteY4" fmla="*/ 4048675 h 4152899"/>
              <a:gd name="connsiteX5" fmla="*/ 4118651 w 4198262"/>
              <a:gd name="connsiteY5" fmla="*/ 2507320 h 4152899"/>
              <a:gd name="connsiteX6" fmla="*/ 1695491 w 4198262"/>
              <a:gd name="connsiteY6" fmla="*/ 84160 h 4152899"/>
              <a:gd name="connsiteX7" fmla="*/ 154137 w 4198262"/>
              <a:gd name="connsiteY7" fmla="*/ 637492 h 4152899"/>
              <a:gd name="connsiteX8" fmla="*/ 0 w 4198262"/>
              <a:gd name="connsiteY8" fmla="*/ 777581 h 4152899"/>
              <a:gd name="connsiteX9" fmla="*/ 61670 w 4198262"/>
              <a:gd name="connsiteY9" fmla="*/ 709727 h 4152899"/>
              <a:gd name="connsiteX10" fmla="*/ 1775102 w 4198262"/>
              <a:gd name="connsiteY10" fmla="*/ 0 h 415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8262" h="4152899">
                <a:moveTo>
                  <a:pt x="1775102" y="0"/>
                </a:moveTo>
                <a:cubicBezTo>
                  <a:pt x="3113376" y="0"/>
                  <a:pt x="4198262" y="1084886"/>
                  <a:pt x="4198262" y="2423160"/>
                </a:cubicBezTo>
                <a:cubicBezTo>
                  <a:pt x="4198262" y="3092297"/>
                  <a:pt x="3927040" y="3698087"/>
                  <a:pt x="3488535" y="4136593"/>
                </a:cubicBezTo>
                <a:lnTo>
                  <a:pt x="3470594" y="4152899"/>
                </a:lnTo>
                <a:lnTo>
                  <a:pt x="3565319" y="4048675"/>
                </a:lnTo>
                <a:cubicBezTo>
                  <a:pt x="3910997" y="3629810"/>
                  <a:pt x="4118651" y="3092815"/>
                  <a:pt x="4118651" y="2507320"/>
                </a:cubicBezTo>
                <a:cubicBezTo>
                  <a:pt x="4118651" y="1169046"/>
                  <a:pt x="3033765" y="84160"/>
                  <a:pt x="1695491" y="84160"/>
                </a:cubicBezTo>
                <a:cubicBezTo>
                  <a:pt x="1109996" y="84160"/>
                  <a:pt x="573002" y="291814"/>
                  <a:pt x="154137" y="637492"/>
                </a:cubicBezTo>
                <a:lnTo>
                  <a:pt x="0" y="777581"/>
                </a:lnTo>
                <a:lnTo>
                  <a:pt x="61670" y="709727"/>
                </a:lnTo>
                <a:cubicBezTo>
                  <a:pt x="500175" y="271222"/>
                  <a:pt x="1105965" y="0"/>
                  <a:pt x="1775102" y="0"/>
                </a:cubicBezTo>
                <a:close/>
              </a:path>
            </a:pathLst>
          </a:cu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5C78E5E-7198-4DE5-B50B-7124813A9C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21" y="2100934"/>
            <a:ext cx="19621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3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1" grpId="0" animBg="1"/>
      <p:bldP spid="21" grpId="1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mehtesham_1345875058_2-IMG_0142.jpgcvbn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096" y="1400175"/>
            <a:ext cx="2696736" cy="311467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 descr="Village-Pond.bmp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13" y="1479413"/>
            <a:ext cx="3177338" cy="351020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Picture 6" descr="jhgb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638802" y="435391"/>
            <a:ext cx="464780" cy="4028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 descr="jhgb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105400" y="1974315"/>
            <a:ext cx="517899" cy="44884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8" descr="jhgb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343400" y="1974315"/>
            <a:ext cx="517899" cy="44884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9" descr="7d74c525bdde40ba23f4f85baa790fe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981568" y="2020513"/>
            <a:ext cx="805620" cy="3452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10" descr="7d74c525bdde40ba23f4f85baa790fe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419600" y="2474133"/>
            <a:ext cx="805620" cy="3452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Picture 11" descr="7d74c525bdde40ba23f4f85baa790fe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49840" y="2772213"/>
            <a:ext cx="1056474" cy="4527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Picture 12" descr="Jonaki.jpgkloik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45622" y="437952"/>
            <a:ext cx="2209800" cy="466852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Picture 13" descr="jhgb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643327" y="2910787"/>
            <a:ext cx="287721" cy="2157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05758" y="5102275"/>
            <a:ext cx="5886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পুকুর ধারে,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নেবুর তলে থোকায় থোকায় জোনাই জ্বলে,</a:t>
            </a:r>
          </a:p>
          <a:p>
            <a:pPr algn="ctr"/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gjghgj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401" y="2617994"/>
            <a:ext cx="893709" cy="789007"/>
          </a:xfrm>
          <a:prstGeom prst="rect">
            <a:avLst/>
          </a:prstGeom>
        </p:spPr>
      </p:pic>
      <p:pic>
        <p:nvPicPr>
          <p:cNvPr id="17" name="Picture 16" descr="il_340x270.550781344_snjx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3262075">
            <a:off x="3860748" y="1908568"/>
            <a:ext cx="685592" cy="54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8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113812">
            <a:off x="451235" y="262085"/>
            <a:ext cx="1088058" cy="1069905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me-Blossom-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53" y="1541584"/>
            <a:ext cx="4660459" cy="40386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6800850" y="4587270"/>
            <a:ext cx="4829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ফুলের গন্ধে ঘুম আসে না, একলা জেগে রই;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.jpgqdfg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53" y="3394093"/>
            <a:ext cx="1143000" cy="17591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 descr="182696_297644910325546_910631614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961" y="514350"/>
            <a:ext cx="4114800" cy="38862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8" descr="images.jpgqdfg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153" y="1489093"/>
            <a:ext cx="1143000" cy="17591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9" descr="images.jpgqdfg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753" y="1793893"/>
            <a:ext cx="1143000" cy="17591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10" descr="images.jpgqdfg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553" y="3394093"/>
            <a:ext cx="1143000" cy="17591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539BAF-3DC7-4AF4-996A-A4C9C585D3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3" y="408175"/>
            <a:ext cx="593902" cy="77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1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113812">
            <a:off x="451235" y="262085"/>
            <a:ext cx="1088058" cy="1069905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ze280a6ke2809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637" y="330733"/>
            <a:ext cx="5259640" cy="55312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 descr="egfr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67" y="882764"/>
            <a:ext cx="5100567" cy="553128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6463637" y="5138740"/>
            <a:ext cx="50426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মাগো, আমার কোলের কাছে কাজলা দিদি কই?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41284B-00A1-4AD7-A964-83747E5EDF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3" y="408175"/>
            <a:ext cx="593902" cy="77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3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68" y="0"/>
            <a:ext cx="9971075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00200" y="3019425"/>
            <a:ext cx="4343400" cy="304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324600" y="3019425"/>
            <a:ext cx="4191000" cy="312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915836" y="823271"/>
            <a:ext cx="2362200" cy="167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1573" y="1294624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9170" y="3509374"/>
            <a:ext cx="39889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 দল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শাপলা</a:t>
            </a:r>
            <a:endParaRPr lang="bn-BD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‘যতীন্দ্রমোহন বাগচী’ লেখা </a:t>
            </a:r>
          </a:p>
          <a:p>
            <a:pPr algn="ctr"/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২টি গ্রন্থের নাম লিখ।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9874" y="3490273"/>
            <a:ext cx="37078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দল- </a:t>
            </a:r>
            <a:r>
              <a:rPr lang="en-US" sz="36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endParaRPr lang="bn-BD" sz="3600" dirty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তোমাদের পড়া</a:t>
            </a:r>
          </a:p>
          <a:p>
            <a:pPr algn="ctr"/>
            <a:r>
              <a:rPr lang="bn-BD" sz="36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৩টি কবিতার নাম লিখ</a:t>
            </a:r>
          </a:p>
          <a:p>
            <a:pPr algn="ctr"/>
            <a:endParaRPr lang="bn-BD" sz="3600" dirty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 rot="7740852">
            <a:off x="4202834" y="2389534"/>
            <a:ext cx="1159563" cy="484632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 rot="2395105">
            <a:off x="6861441" y="2391038"/>
            <a:ext cx="1304929" cy="484632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8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6" grpId="1"/>
      <p:bldP spid="7" grpId="0"/>
      <p:bldP spid="8" grpId="0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6121" y="429248"/>
            <a:ext cx="2085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6221" y="1320464"/>
            <a:ext cx="97517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ক) ডান দিক থেকে ঠিক উত্তর খাতায় লিখঃ</a:t>
            </a:r>
          </a:p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কোথায় জোনাকি জ্বলে? </a:t>
            </a:r>
          </a:p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</a:p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২)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 শোলক বলতেন?  মা / দাদু /</a:t>
            </a:r>
          </a:p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</a:p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খ)  পরের চরণ খাতায় লিখঃ</a:t>
            </a:r>
          </a:p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পুকুর ধারে, নেবুর তলে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------------------------------,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0" y="2514600"/>
            <a:ext cx="1600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52956" y="2013762"/>
            <a:ext cx="3793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বাঁশবাগানে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শিউলিতলে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5893" y="3027068"/>
            <a:ext cx="8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দিদি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6356" y="1961390"/>
            <a:ext cx="1667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নেবুর তলে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5052" y="5429251"/>
            <a:ext cx="4277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থোকায় থোকায় জোনাই জ্বলে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55893" y="3032046"/>
            <a:ext cx="8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দিদি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6356" y="1961390"/>
            <a:ext cx="1667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নেবুর তলে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72" y="3027068"/>
            <a:ext cx="2552666" cy="264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5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-0.22838 0.0680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9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93 -0.01922 L -0.32526 0.0773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59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5" grpId="0"/>
      <p:bldP spid="9" grpId="0"/>
      <p:bldP spid="9" grpId="1"/>
      <p:bldP spid="12" grpId="0"/>
      <p:bldP spid="12" grpId="1"/>
      <p:bldP spid="10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113812">
            <a:off x="451235" y="262085"/>
            <a:ext cx="1088058" cy="1069905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3336" y="1819826"/>
            <a:ext cx="50788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গ) প্রশ্নের উত্তর লিখঃ                                              </a:t>
            </a: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১)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কখন কাজলা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দিদির কথা বেশি মনে পড়ে ?</a:t>
            </a: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২)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কেন ঘুম আসে না ?</a:t>
            </a: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৩)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তোমার দিদি/বড়বোন সম্পর্কে ৫টি বাক্য লিখ।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7931" y="3096116"/>
            <a:ext cx="5491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কবির নাম সহ কবিতাটির প্রথম ৫ লাইন লিখ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9911" y="1819826"/>
            <a:ext cx="3707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896" y="475945"/>
            <a:ext cx="1898197" cy="18981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68" y="330733"/>
            <a:ext cx="2632962" cy="1506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FCE2FE-E770-41D5-8C41-26B899D641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3" y="408175"/>
            <a:ext cx="593902" cy="77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9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113812">
            <a:off x="451235" y="262085"/>
            <a:ext cx="1088058" cy="1069905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98923" y="2969050"/>
            <a:ext cx="1849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917131" y="-474779"/>
            <a:ext cx="1609502" cy="1813420"/>
            <a:chOff x="-2714694" y="-35700"/>
            <a:chExt cx="1609502" cy="1813420"/>
          </a:xfrm>
        </p:grpSpPr>
        <p:sp>
          <p:nvSpPr>
            <p:cNvPr id="8" name="Freeform 7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 rot="17201849">
            <a:off x="-941846" y="5883481"/>
            <a:ext cx="1609502" cy="1813420"/>
            <a:chOff x="-2714694" y="-35700"/>
            <a:chExt cx="1609502" cy="1813420"/>
          </a:xfrm>
        </p:grpSpPr>
        <p:sp>
          <p:nvSpPr>
            <p:cNvPr id="11" name="Freeform 10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onut 12"/>
          <p:cNvSpPr/>
          <p:nvPr/>
        </p:nvSpPr>
        <p:spPr>
          <a:xfrm>
            <a:off x="788598" y="1669679"/>
            <a:ext cx="457200" cy="457200"/>
          </a:xfrm>
          <a:prstGeom prst="donut">
            <a:avLst>
              <a:gd name="adj" fmla="val 11790"/>
            </a:avLst>
          </a:pr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4568741" y="289357"/>
            <a:ext cx="640080" cy="640080"/>
          </a:xfrm>
          <a:prstGeom prst="donut">
            <a:avLst>
              <a:gd name="adj" fmla="val 11448"/>
            </a:avLst>
          </a:pr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7843" y="3761088"/>
            <a:ext cx="1645920" cy="1645920"/>
            <a:chOff x="5885770" y="3756992"/>
            <a:chExt cx="1645920" cy="1645920"/>
          </a:xfrm>
        </p:grpSpPr>
        <p:sp>
          <p:nvSpPr>
            <p:cNvPr id="16" name="Donut 15"/>
            <p:cNvSpPr/>
            <p:nvPr/>
          </p:nvSpPr>
          <p:spPr>
            <a:xfrm>
              <a:off x="5885770" y="3756992"/>
              <a:ext cx="1645920" cy="1645920"/>
            </a:xfrm>
            <a:prstGeom prst="donut">
              <a:avLst>
                <a:gd name="adj" fmla="val 3452"/>
              </a:avLst>
            </a:prstGeom>
            <a:gradFill>
              <a:gsLst>
                <a:gs pos="5000">
                  <a:srgbClr val="FF99FF"/>
                </a:gs>
                <a:gs pos="38000">
                  <a:srgbClr val="00B0F0"/>
                </a:gs>
                <a:gs pos="74000">
                  <a:srgbClr val="6C2E8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033452" y="4970679"/>
              <a:ext cx="365760" cy="365760"/>
            </a:xfrm>
            <a:prstGeom prst="ellipse">
              <a:avLst/>
            </a:pr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209501" y="4066127"/>
              <a:ext cx="1005840" cy="10058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Donut 18"/>
          <p:cNvSpPr/>
          <p:nvPr/>
        </p:nvSpPr>
        <p:spPr>
          <a:xfrm>
            <a:off x="5246104" y="4002202"/>
            <a:ext cx="457200" cy="457200"/>
          </a:xfrm>
          <a:prstGeom prst="donut">
            <a:avLst>
              <a:gd name="adj" fmla="val 117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520617" y="915326"/>
            <a:ext cx="4198262" cy="4152899"/>
          </a:xfrm>
          <a:custGeom>
            <a:avLst/>
            <a:gdLst>
              <a:gd name="connsiteX0" fmla="*/ 1775102 w 4198262"/>
              <a:gd name="connsiteY0" fmla="*/ 0 h 4152899"/>
              <a:gd name="connsiteX1" fmla="*/ 4198262 w 4198262"/>
              <a:gd name="connsiteY1" fmla="*/ 2423160 h 4152899"/>
              <a:gd name="connsiteX2" fmla="*/ 3488535 w 4198262"/>
              <a:gd name="connsiteY2" fmla="*/ 4136593 h 4152899"/>
              <a:gd name="connsiteX3" fmla="*/ 3470594 w 4198262"/>
              <a:gd name="connsiteY3" fmla="*/ 4152899 h 4152899"/>
              <a:gd name="connsiteX4" fmla="*/ 3565319 w 4198262"/>
              <a:gd name="connsiteY4" fmla="*/ 4048675 h 4152899"/>
              <a:gd name="connsiteX5" fmla="*/ 4118651 w 4198262"/>
              <a:gd name="connsiteY5" fmla="*/ 2507320 h 4152899"/>
              <a:gd name="connsiteX6" fmla="*/ 1695491 w 4198262"/>
              <a:gd name="connsiteY6" fmla="*/ 84160 h 4152899"/>
              <a:gd name="connsiteX7" fmla="*/ 154137 w 4198262"/>
              <a:gd name="connsiteY7" fmla="*/ 637492 h 4152899"/>
              <a:gd name="connsiteX8" fmla="*/ 0 w 4198262"/>
              <a:gd name="connsiteY8" fmla="*/ 777581 h 4152899"/>
              <a:gd name="connsiteX9" fmla="*/ 61670 w 4198262"/>
              <a:gd name="connsiteY9" fmla="*/ 709727 h 4152899"/>
              <a:gd name="connsiteX10" fmla="*/ 1775102 w 4198262"/>
              <a:gd name="connsiteY10" fmla="*/ 0 h 415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8262" h="4152899">
                <a:moveTo>
                  <a:pt x="1775102" y="0"/>
                </a:moveTo>
                <a:cubicBezTo>
                  <a:pt x="3113376" y="0"/>
                  <a:pt x="4198262" y="1084886"/>
                  <a:pt x="4198262" y="2423160"/>
                </a:cubicBezTo>
                <a:cubicBezTo>
                  <a:pt x="4198262" y="3092297"/>
                  <a:pt x="3927040" y="3698087"/>
                  <a:pt x="3488535" y="4136593"/>
                </a:cubicBezTo>
                <a:lnTo>
                  <a:pt x="3470594" y="4152899"/>
                </a:lnTo>
                <a:lnTo>
                  <a:pt x="3565319" y="4048675"/>
                </a:lnTo>
                <a:cubicBezTo>
                  <a:pt x="3910997" y="3629810"/>
                  <a:pt x="4118651" y="3092815"/>
                  <a:pt x="4118651" y="2507320"/>
                </a:cubicBezTo>
                <a:cubicBezTo>
                  <a:pt x="4118651" y="1169046"/>
                  <a:pt x="3033765" y="84160"/>
                  <a:pt x="1695491" y="84160"/>
                </a:cubicBezTo>
                <a:cubicBezTo>
                  <a:pt x="1109996" y="84160"/>
                  <a:pt x="573002" y="291814"/>
                  <a:pt x="154137" y="637492"/>
                </a:cubicBezTo>
                <a:lnTo>
                  <a:pt x="0" y="777581"/>
                </a:lnTo>
                <a:lnTo>
                  <a:pt x="61670" y="709727"/>
                </a:lnTo>
                <a:cubicBezTo>
                  <a:pt x="500175" y="271222"/>
                  <a:pt x="1105965" y="0"/>
                  <a:pt x="1775102" y="0"/>
                </a:cubicBezTo>
                <a:close/>
              </a:path>
            </a:pathLst>
          </a:cu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10800000">
            <a:off x="663083" y="1463508"/>
            <a:ext cx="4198262" cy="4152899"/>
          </a:xfrm>
          <a:custGeom>
            <a:avLst/>
            <a:gdLst>
              <a:gd name="connsiteX0" fmla="*/ 1775102 w 4198262"/>
              <a:gd name="connsiteY0" fmla="*/ 0 h 4152899"/>
              <a:gd name="connsiteX1" fmla="*/ 4198262 w 4198262"/>
              <a:gd name="connsiteY1" fmla="*/ 2423160 h 4152899"/>
              <a:gd name="connsiteX2" fmla="*/ 3488535 w 4198262"/>
              <a:gd name="connsiteY2" fmla="*/ 4136593 h 4152899"/>
              <a:gd name="connsiteX3" fmla="*/ 3470594 w 4198262"/>
              <a:gd name="connsiteY3" fmla="*/ 4152899 h 4152899"/>
              <a:gd name="connsiteX4" fmla="*/ 3565319 w 4198262"/>
              <a:gd name="connsiteY4" fmla="*/ 4048675 h 4152899"/>
              <a:gd name="connsiteX5" fmla="*/ 4118651 w 4198262"/>
              <a:gd name="connsiteY5" fmla="*/ 2507320 h 4152899"/>
              <a:gd name="connsiteX6" fmla="*/ 1695491 w 4198262"/>
              <a:gd name="connsiteY6" fmla="*/ 84160 h 4152899"/>
              <a:gd name="connsiteX7" fmla="*/ 154137 w 4198262"/>
              <a:gd name="connsiteY7" fmla="*/ 637492 h 4152899"/>
              <a:gd name="connsiteX8" fmla="*/ 0 w 4198262"/>
              <a:gd name="connsiteY8" fmla="*/ 777581 h 4152899"/>
              <a:gd name="connsiteX9" fmla="*/ 61670 w 4198262"/>
              <a:gd name="connsiteY9" fmla="*/ 709727 h 4152899"/>
              <a:gd name="connsiteX10" fmla="*/ 1775102 w 4198262"/>
              <a:gd name="connsiteY10" fmla="*/ 0 h 415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8262" h="4152899">
                <a:moveTo>
                  <a:pt x="1775102" y="0"/>
                </a:moveTo>
                <a:cubicBezTo>
                  <a:pt x="3113376" y="0"/>
                  <a:pt x="4198262" y="1084886"/>
                  <a:pt x="4198262" y="2423160"/>
                </a:cubicBezTo>
                <a:cubicBezTo>
                  <a:pt x="4198262" y="3092297"/>
                  <a:pt x="3927040" y="3698087"/>
                  <a:pt x="3488535" y="4136593"/>
                </a:cubicBezTo>
                <a:lnTo>
                  <a:pt x="3470594" y="4152899"/>
                </a:lnTo>
                <a:lnTo>
                  <a:pt x="3565319" y="4048675"/>
                </a:lnTo>
                <a:cubicBezTo>
                  <a:pt x="3910997" y="3629810"/>
                  <a:pt x="4118651" y="3092815"/>
                  <a:pt x="4118651" y="2507320"/>
                </a:cubicBezTo>
                <a:cubicBezTo>
                  <a:pt x="4118651" y="1169046"/>
                  <a:pt x="3033765" y="84160"/>
                  <a:pt x="1695491" y="84160"/>
                </a:cubicBezTo>
                <a:cubicBezTo>
                  <a:pt x="1109996" y="84160"/>
                  <a:pt x="573002" y="291814"/>
                  <a:pt x="154137" y="637492"/>
                </a:cubicBezTo>
                <a:lnTo>
                  <a:pt x="0" y="777581"/>
                </a:lnTo>
                <a:lnTo>
                  <a:pt x="61670" y="709727"/>
                </a:lnTo>
                <a:cubicBezTo>
                  <a:pt x="500175" y="271222"/>
                  <a:pt x="1105965" y="0"/>
                  <a:pt x="177510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541342" y="110182"/>
            <a:ext cx="510434" cy="6377297"/>
            <a:chOff x="9169269" y="106086"/>
            <a:chExt cx="510434" cy="6377297"/>
          </a:xfrm>
          <a:gradFill>
            <a:gsLst>
              <a:gs pos="38000">
                <a:srgbClr val="00B0F0"/>
              </a:gs>
              <a:gs pos="74000">
                <a:srgbClr val="6C2E85"/>
              </a:gs>
            </a:gsLst>
            <a:lin ang="5400000" scaled="1"/>
          </a:gradFill>
        </p:grpSpPr>
        <p:sp>
          <p:nvSpPr>
            <p:cNvPr id="23" name="Freeform 22"/>
            <p:cNvSpPr/>
            <p:nvPr/>
          </p:nvSpPr>
          <p:spPr>
            <a:xfrm rot="18803245" flipV="1">
              <a:off x="6139398" y="3135957"/>
              <a:ext cx="6184895" cy="125154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rot="18803245" flipV="1">
              <a:off x="6437396" y="3358195"/>
              <a:ext cx="5956494" cy="133329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 rot="18803245" flipV="1">
              <a:off x="6734551" y="3538231"/>
              <a:ext cx="5744196" cy="146108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Freeform 25"/>
          <p:cNvSpPr/>
          <p:nvPr/>
        </p:nvSpPr>
        <p:spPr>
          <a:xfrm>
            <a:off x="3955952" y="1027268"/>
            <a:ext cx="1787153" cy="1906788"/>
          </a:xfrm>
          <a:custGeom>
            <a:avLst/>
            <a:gdLst>
              <a:gd name="connsiteX0" fmla="*/ 781313 w 1787153"/>
              <a:gd name="connsiteY0" fmla="*/ 0 h 1906788"/>
              <a:gd name="connsiteX1" fmla="*/ 1787153 w 1787153"/>
              <a:gd name="connsiteY1" fmla="*/ 1005840 h 1906788"/>
              <a:gd name="connsiteX2" fmla="*/ 1260756 w 1787153"/>
              <a:gd name="connsiteY2" fmla="*/ 1890281 h 1906788"/>
              <a:gd name="connsiteX3" fmla="*/ 1226490 w 1787153"/>
              <a:gd name="connsiteY3" fmla="*/ 1906788 h 1906788"/>
              <a:gd name="connsiteX4" fmla="*/ 1222430 w 1787153"/>
              <a:gd name="connsiteY4" fmla="*/ 1879245 h 1906788"/>
              <a:gd name="connsiteX5" fmla="*/ 49153 w 1787153"/>
              <a:gd name="connsiteY5" fmla="*/ 398164 h 1906788"/>
              <a:gd name="connsiteX6" fmla="*/ 0 w 1787153"/>
              <a:gd name="connsiteY6" fmla="*/ 379537 h 1906788"/>
              <a:gd name="connsiteX7" fmla="*/ 70077 w 1787153"/>
              <a:gd name="connsiteY7" fmla="*/ 294604 h 1906788"/>
              <a:gd name="connsiteX8" fmla="*/ 781313 w 1787153"/>
              <a:gd name="connsiteY8" fmla="*/ 0 h 190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7153" h="1906788">
                <a:moveTo>
                  <a:pt x="781313" y="0"/>
                </a:moveTo>
                <a:cubicBezTo>
                  <a:pt x="1336823" y="0"/>
                  <a:pt x="1787153" y="450330"/>
                  <a:pt x="1787153" y="1005840"/>
                </a:cubicBezTo>
                <a:cubicBezTo>
                  <a:pt x="1787153" y="1387753"/>
                  <a:pt x="1574302" y="1719952"/>
                  <a:pt x="1260756" y="1890281"/>
                </a:cubicBezTo>
                <a:lnTo>
                  <a:pt x="1226490" y="1906788"/>
                </a:lnTo>
                <a:lnTo>
                  <a:pt x="1222430" y="1879245"/>
                </a:lnTo>
                <a:cubicBezTo>
                  <a:pt x="1090078" y="1209586"/>
                  <a:pt x="643494" y="658439"/>
                  <a:pt x="49153" y="398164"/>
                </a:cubicBezTo>
                <a:lnTo>
                  <a:pt x="0" y="379537"/>
                </a:lnTo>
                <a:lnTo>
                  <a:pt x="70077" y="294604"/>
                </a:lnTo>
                <a:cubicBezTo>
                  <a:pt x="252098" y="112583"/>
                  <a:pt x="503558" y="0"/>
                  <a:pt x="781313" y="0"/>
                </a:cubicBezTo>
                <a:close/>
              </a:path>
            </a:pathLst>
          </a:cu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nut 26"/>
          <p:cNvSpPr/>
          <p:nvPr/>
        </p:nvSpPr>
        <p:spPr>
          <a:xfrm>
            <a:off x="1167010" y="1247985"/>
            <a:ext cx="4114800" cy="4114800"/>
          </a:xfrm>
          <a:prstGeom prst="donut">
            <a:avLst>
              <a:gd name="adj" fmla="val 6614"/>
            </a:avLst>
          </a:prstGeom>
          <a:gradFill>
            <a:gsLst>
              <a:gs pos="5000">
                <a:srgbClr val="FF99FF"/>
              </a:gs>
              <a:gs pos="38000">
                <a:srgbClr val="00B0F0"/>
              </a:gs>
              <a:gs pos="74000">
                <a:srgbClr val="6C2E8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586199" y="330733"/>
            <a:ext cx="4868670" cy="212141"/>
            <a:chOff x="1271758" y="120710"/>
            <a:chExt cx="11923992" cy="184466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 flipV="1">
            <a:off x="601956" y="6074527"/>
            <a:ext cx="5141149" cy="193576"/>
            <a:chOff x="1271758" y="120710"/>
            <a:chExt cx="11923992" cy="184466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 rot="5400000">
            <a:off x="10471375" y="5248302"/>
            <a:ext cx="1920240" cy="184466"/>
            <a:chOff x="1271758" y="120710"/>
            <a:chExt cx="11923992" cy="184466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 rot="17250286">
            <a:off x="11353917" y="-599869"/>
            <a:ext cx="1609502" cy="1813420"/>
            <a:chOff x="-2714694" y="-35700"/>
            <a:chExt cx="1609502" cy="1813420"/>
          </a:xfrm>
        </p:grpSpPr>
        <p:sp>
          <p:nvSpPr>
            <p:cNvPr id="73" name="Freeform 72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 rot="11710754">
            <a:off x="11387248" y="5929854"/>
            <a:ext cx="1609502" cy="1813420"/>
            <a:chOff x="-2714694" y="-35700"/>
            <a:chExt cx="1609502" cy="1813420"/>
          </a:xfrm>
        </p:grpSpPr>
        <p:sp>
          <p:nvSpPr>
            <p:cNvPr id="76" name="Freeform 75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016632" y="1247985"/>
            <a:ext cx="42397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চলাফেরা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মাস্ক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সেকেন্ড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21409B9-B905-4C30-AC90-51EE0683F5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3" y="408175"/>
            <a:ext cx="593902" cy="77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5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68" y="0"/>
            <a:ext cx="99710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1454" y="2120890"/>
            <a:ext cx="88868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শোনাঃ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.1.2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কবিতা শুনে মূল বিষয় বুঝতে পারবে।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বলাঃ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.1.2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পাঠ্য কবিতা সঠিক ছন্দে আবৃত্তি করতে পারবে।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পড়াঃ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.1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যুক্তব্যঞ্জন সম্বলিত শব্দ পরতে পারবে।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.2.1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সঠিক  ও প্রমিত উচ্চারণে  পড়তে পারবে।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লেখাঃ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.3.1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যুক্তব্যঞ্জন ভেঙ্গে লিখতে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1.3.2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যুক্তব্যঞ্জন দিয়ে শব্দ ও বাক্য লিখতে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2012" y="819150"/>
            <a:ext cx="255711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45961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113812">
            <a:off x="451235" y="262085"/>
            <a:ext cx="1088058" cy="1069905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1401177435227628_467626123298345_2094658095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263" y="571500"/>
            <a:ext cx="4305822" cy="5715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 descr="cms.somewhereinblog.n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652" y="481012"/>
            <a:ext cx="3981450" cy="5715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1426343" y="158729"/>
            <a:ext cx="4157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5717" y="5942230"/>
            <a:ext cx="5007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BB2716-243F-408C-8D9A-828A9C89E6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4" y="389386"/>
            <a:ext cx="622599" cy="81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1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113812">
            <a:off x="451235" y="262085"/>
            <a:ext cx="1088058" cy="1069905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ata 4"/>
          <p:cNvSpPr/>
          <p:nvPr/>
        </p:nvSpPr>
        <p:spPr>
          <a:xfrm>
            <a:off x="2216567" y="904737"/>
            <a:ext cx="2413689" cy="1273694"/>
          </a:xfrm>
          <a:prstGeom prst="flowChartInputOutp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2882" y="1003466"/>
            <a:ext cx="17652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কবিতা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981865" y="1003466"/>
            <a:ext cx="4348122" cy="4602041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36900" y="3410219"/>
            <a:ext cx="33794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কাজলা দিদি</a:t>
            </a:r>
            <a:endParaRPr lang="en-US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B916A4-E914-481B-BCD4-B204FB4E0A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4" y="389386"/>
            <a:ext cx="622599" cy="81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4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113812">
            <a:off x="579823" y="1433660"/>
            <a:ext cx="1088058" cy="1069905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36808" y="2326481"/>
            <a:ext cx="398438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/>
                <a:solidFill>
                  <a:srgbClr val="3385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b="1" dirty="0">
              <a:ln/>
              <a:solidFill>
                <a:srgbClr val="3385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5407" y="2162890"/>
            <a:ext cx="5577168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</a:p>
          <a:p>
            <a:pPr algn="ctr"/>
            <a:r>
              <a:rPr lang="bn-BD" sz="3600" b="1" dirty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600" b="1" dirty="0">
              <a:ln w="11430"/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b="1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১৬</a:t>
            </a:r>
            <a:endParaRPr lang="bn-BD" sz="3600" b="1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b="1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কাজলা দিদি</a:t>
            </a:r>
          </a:p>
          <a:p>
            <a:pPr algn="ctr"/>
            <a:r>
              <a:rPr lang="bn-BD" sz="3600" b="1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b="1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বাঁশ বাগান</a:t>
            </a:r>
            <a:r>
              <a:rPr lang="en-US" sz="3600" b="1" dirty="0" err="1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3600" b="1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----দিদি কই?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082C13-EE1A-4900-A1F9-615236BE60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52" y="1560961"/>
            <a:ext cx="622599" cy="81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5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113812">
            <a:off x="651260" y="1505098"/>
            <a:ext cx="1088058" cy="1069905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19328" y="3879825"/>
            <a:ext cx="52405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যতীন্দ্রমোহন বাগচী 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7988" y="5097363"/>
            <a:ext cx="4700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একজন কবি,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পত্রিকার সম্পাদক,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সাহিত্যিক।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420" y="330733"/>
            <a:ext cx="2917618" cy="33344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3281" y="2679496"/>
            <a:ext cx="4200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4C2439-75B1-487D-9E2C-BFE09C3CC3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03" y="1662379"/>
            <a:ext cx="622599" cy="81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6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400050"/>
          <a:ext cx="9144000" cy="587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015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D0837F-93B3-49BF-A8B9-C9F48D545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77D0837F-93B3-49BF-A8B9-C9F48D545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4B0775-E2AC-454C-9B0B-0A748421C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464B0775-E2AC-454C-9B0B-0A748421CC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3917B1-D0E8-45AF-AF5E-3F56AF16E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773917B1-D0E8-45AF-AF5E-3F56AF16E1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86DB4D-A59C-4F04-BCED-42192FFF4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5486DB4D-A59C-4F04-BCED-42192FFF4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2EBC85-3191-46D4-8D58-ADCA2BF21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6B2EBC85-3191-46D4-8D58-ADCA2BF21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4FB8A-FD7B-460D-AC8B-A955DA607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FB34FB8A-FD7B-460D-AC8B-A955DA607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247C5D-BFC5-4496-B1F1-9D484A62A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FF247C5D-BFC5-4496-B1F1-9D484A62A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113812">
            <a:off x="451235" y="262085"/>
            <a:ext cx="1088058" cy="1069905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58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895" y="1003466"/>
            <a:ext cx="3848100" cy="4956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1664" y="2875002"/>
            <a:ext cx="1915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ভারত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6985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890" y="330733"/>
            <a:ext cx="4338638" cy="60456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44785" y="6341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জমসেদপুর 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4-Point Star 8"/>
          <p:cNvSpPr/>
          <p:nvPr/>
        </p:nvSpPr>
        <p:spPr>
          <a:xfrm>
            <a:off x="8839200" y="2238375"/>
            <a:ext cx="838200" cy="457200"/>
          </a:xfrm>
          <a:prstGeom prst="star4">
            <a:avLst>
              <a:gd name="adj" fmla="val 10090"/>
            </a:avLst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5832" y="5320833"/>
            <a:ext cx="3980577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solidFill>
                  <a:srgbClr val="338543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r>
              <a:rPr lang="bn-BD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১৮৭৮ সালের ২৭শে নভেম্বর।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2425" y="5767853"/>
            <a:ext cx="41910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১৯৪৮ সালের ১লা ফেব্রুয়ারী।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09825" y="4678101"/>
            <a:ext cx="7696200" cy="556352"/>
          </a:xfrm>
          <a:prstGeom prst="rect">
            <a:avLst/>
          </a:prstGeom>
          <a:solidFill>
            <a:schemeClr val="bg2"/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 যতীন্দ্রমোহন বাগচী নদীয়া জেলার জমসেদপুরে জন্ম গ্রহন করেন।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B51559-4C91-42BF-8A03-C31D56B88B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2" y="389386"/>
            <a:ext cx="622599" cy="81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1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repeatCount="indefinite" decel="10000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546</Words>
  <Application>Microsoft Office PowerPoint</Application>
  <PresentationFormat>Widescreen</PresentationFormat>
  <Paragraphs>122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 Asadul Islam</dc:creator>
  <cp:lastModifiedBy>kabir uddin</cp:lastModifiedBy>
  <cp:revision>26</cp:revision>
  <dcterms:created xsi:type="dcterms:W3CDTF">2020-06-16T14:00:47Z</dcterms:created>
  <dcterms:modified xsi:type="dcterms:W3CDTF">2020-08-22T00:40:56Z</dcterms:modified>
</cp:coreProperties>
</file>