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00" r:id="rId2"/>
    <p:sldId id="306" r:id="rId3"/>
    <p:sldId id="284" r:id="rId4"/>
    <p:sldId id="304" r:id="rId5"/>
    <p:sldId id="288" r:id="rId6"/>
    <p:sldId id="293" r:id="rId7"/>
    <p:sldId id="287" r:id="rId8"/>
    <p:sldId id="257" r:id="rId9"/>
    <p:sldId id="258" r:id="rId10"/>
    <p:sldId id="259" r:id="rId11"/>
    <p:sldId id="262" r:id="rId12"/>
    <p:sldId id="296" r:id="rId13"/>
    <p:sldId id="264" r:id="rId14"/>
    <p:sldId id="295" r:id="rId15"/>
    <p:sldId id="266" r:id="rId16"/>
    <p:sldId id="297" r:id="rId17"/>
    <p:sldId id="299" r:id="rId18"/>
    <p:sldId id="270" r:id="rId19"/>
    <p:sldId id="271" r:id="rId20"/>
    <p:sldId id="274" r:id="rId21"/>
    <p:sldId id="272" r:id="rId22"/>
    <p:sldId id="273" r:id="rId23"/>
    <p:sldId id="275" r:id="rId24"/>
    <p:sldId id="278" r:id="rId25"/>
    <p:sldId id="277" r:id="rId26"/>
    <p:sldId id="276" r:id="rId27"/>
    <p:sldId id="279" r:id="rId28"/>
    <p:sldId id="281" r:id="rId29"/>
    <p:sldId id="280" r:id="rId30"/>
    <p:sldId id="30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211852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ফরিদপুর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আদর্শ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অনলাইন</a:t>
            </a:r>
          </a:p>
          <a:p>
            <a:pPr algn="ctr"/>
            <a:r>
              <a:rPr lang="bn-BD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স্কুলে স্বাগত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</a:t>
            </a:r>
            <a:endParaRPr lang="en-US" sz="6000" b="1" dirty="0">
              <a:solidFill>
                <a:srgbClr val="C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s-IN" smtClean="0"/>
              <a:t>এনামুল হক, 01813667850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2200"/>
            <a:ext cx="5730608" cy="412987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2511419"/>
            <a:ext cx="5737601" cy="383143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38237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DAD95BC-F36B-D045-8110-23C85EF49E30}"/>
              </a:ext>
            </a:extLst>
          </p:cNvPr>
          <p:cNvSpPr txBox="1"/>
          <p:nvPr/>
        </p:nvSpPr>
        <p:spPr>
          <a:xfrm>
            <a:off x="0" y="1674674"/>
            <a:ext cx="3886200" cy="255454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জটিল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অবস্থায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063CC3-771B-AB44-B47D-B98EADB2E071}"/>
              </a:ext>
            </a:extLst>
          </p:cNvPr>
          <p:cNvSpPr txBox="1"/>
          <p:nvPr/>
        </p:nvSpPr>
        <p:spPr>
          <a:xfrm>
            <a:off x="8201148" y="1524000"/>
            <a:ext cx="3990852" cy="317009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সরল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অবস্থায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় (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উপাদানগুলো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সরল ও শোষণযোগ্য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000" b="1" dirty="0" smtClean="0">
                <a:latin typeface="NikoshBAN" pitchFamily="2" charset="0"/>
                <a:cs typeface="NikoshBAN" pitchFamily="2" charset="0"/>
              </a:rPr>
              <a:t>়)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051341" y="2951946"/>
            <a:ext cx="3781548" cy="9153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267200" y="1905000"/>
            <a:ext cx="31242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খাদ্য পরিপাক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43100" y="5715000"/>
            <a:ext cx="6667500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       খাদ্য পরিপাকের পরিণতি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192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E93EDB1-6079-A94C-A024-A7DD6FBAA527}"/>
              </a:ext>
            </a:extLst>
          </p:cNvPr>
          <p:cNvSpPr txBox="1"/>
          <p:nvPr/>
        </p:nvSpPr>
        <p:spPr>
          <a:xfrm>
            <a:off x="1524000" y="1752600"/>
            <a:ext cx="9448800" cy="470898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প্রক্রি</a:t>
            </a:r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য়ায়</a:t>
            </a:r>
            <a:r>
              <a:rPr lang="en-GB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বৃহত্তর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অণুগুলো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বিভাজিত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হয়ে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উপযোগী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শোষণযোগ্য সরল</a:t>
            </a:r>
            <a:r>
              <a:rPr lang="en-GB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ক্ষুদ্রত</a:t>
            </a:r>
            <a:r>
              <a:rPr lang="bn-IN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 অনুতে</a:t>
            </a:r>
            <a:r>
              <a:rPr lang="en-GB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60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Digation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)।</a:t>
            </a:r>
            <a:r>
              <a:rPr lang="en-GB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05200" y="76200"/>
            <a:ext cx="48768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     পরিপাক</a:t>
            </a:r>
            <a:endParaRPr lang="en-US" sz="8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99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20782"/>
            <a:ext cx="11748655" cy="660861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6546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440B44-88A8-F04F-9D50-5CF3D805FC40}"/>
              </a:ext>
            </a:extLst>
          </p:cNvPr>
          <p:cNvSpPr txBox="1"/>
          <p:nvPr/>
        </p:nvSpPr>
        <p:spPr>
          <a:xfrm>
            <a:off x="0" y="1"/>
            <a:ext cx="1219200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মানব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ক্রিয়া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অঙ্গে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শরীরের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বেশ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কয়েকটি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জড়িত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দাঁত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দিয়ে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চা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বানো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র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ও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নরম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়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অন্য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নালীর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পাকস্থলিতে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ক্রিয়ার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সূত্রপাত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ঘটে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পাকস্থলিতে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র সম্পুর্ণ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4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পরিপাককৃত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বস্তুগুলো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ক্ষুদ্রান্ত্রে </a:t>
            </a: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আসে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latin typeface="NikoshBAN" pitchFamily="2" charset="0"/>
                <a:cs typeface="NikoshBAN" pitchFamily="2" charset="0"/>
              </a:rPr>
              <a:t>এরপর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 বৃহদান্তে</a:t>
            </a:r>
            <a:r>
              <a:rPr lang="en-GB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বস্তু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প্রবেশ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ক্রিয়া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latin typeface="NikoshBAN" pitchFamily="2" charset="0"/>
                <a:cs typeface="NikoshBAN" pitchFamily="2" charset="0"/>
              </a:rPr>
              <a:t>সম্পন্ন</a:t>
            </a:r>
            <a:r>
              <a:rPr lang="en-GB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হয়।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304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512824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2692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441FAD-02B0-1141-A089-B2BBD2ACCCD2}"/>
              </a:ext>
            </a:extLst>
          </p:cNvPr>
          <p:cNvSpPr txBox="1"/>
          <p:nvPr/>
        </p:nvSpPr>
        <p:spPr>
          <a:xfrm>
            <a:off x="609600" y="228600"/>
            <a:ext cx="11049000" cy="65556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bn-IN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ঃ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6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en-GB" sz="6000" b="1" dirty="0"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যে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খাদ্যবস্তুর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,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খাদ্যবস্তু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শোষণ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অপাচ্য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নিষ্কাশন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bn-IN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(Digestive System)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53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533400"/>
            <a:ext cx="9448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   (পৌষ্টিকনালী + পৌষ্টিকগ্রন্থি)</a:t>
            </a:r>
            <a:endParaRPr lang="en-US" sz="5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>
            <a:off x="595744" y="1470585"/>
            <a:ext cx="1918855" cy="204847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9829800" y="1456730"/>
            <a:ext cx="1752600" cy="20484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124200"/>
            <a:ext cx="3962400" cy="1015663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পরিপাকতন্ত্র</a:t>
            </a:r>
            <a:endParaRPr lang="en-US" sz="6000" b="1" dirty="0">
              <a:solidFill>
                <a:schemeClr val="bg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6248400" y="1676400"/>
            <a:ext cx="914400" cy="1219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464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" y="0"/>
            <a:ext cx="6205586" cy="4648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24200" y="5460324"/>
            <a:ext cx="5029200" cy="10156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6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6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পরিপাকতন্ত্র</a:t>
            </a:r>
            <a:endParaRPr lang="en-US" sz="6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116" y="34635"/>
            <a:ext cx="5955884" cy="4613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301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6FE6DB4-EC32-7543-9BA7-584FCCB58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52" y="0"/>
            <a:ext cx="6709863" cy="685364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010400" y="2895600"/>
            <a:ext cx="4953000" cy="21236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66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                         পরিপাকতন্ত্র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89474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4B8A51A-F1D0-4048-B772-A0E8CE06A786}"/>
              </a:ext>
            </a:extLst>
          </p:cNvPr>
          <p:cNvSpPr txBox="1"/>
          <p:nvPr/>
        </p:nvSpPr>
        <p:spPr>
          <a:xfrm>
            <a:off x="2362200" y="1676400"/>
            <a:ext cx="8305800" cy="286232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-2 </a:t>
            </a:r>
          </a:p>
          <a:p>
            <a:pPr algn="ctr"/>
            <a:r>
              <a:rPr lang="en-GB" sz="6000" b="1" dirty="0" err="1" smtClean="0"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bn-IN" sz="6000" b="1" dirty="0" smtClean="0">
                <a:latin typeface="NikoshBAN" pitchFamily="2" charset="0"/>
                <a:cs typeface="NikoshBAN" pitchFamily="2" charset="0"/>
              </a:rPr>
              <a:t> ,</a:t>
            </a:r>
            <a:r>
              <a:rPr lang="en-GB" sz="6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ফ্যাট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GB" sz="6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latin typeface="NikoshBAN" pitchFamily="2" charset="0"/>
                <a:cs typeface="NikoshBAN" pitchFamily="2" charset="0"/>
              </a:rPr>
              <a:t>পরিপাক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0680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10199" y="990599"/>
            <a:ext cx="5922107" cy="440120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/>
              <a:t>  </a:t>
            </a:r>
            <a:r>
              <a:rPr lang="bn-BD" sz="4000" dirty="0" smtClean="0"/>
              <a:t> </a:t>
            </a:r>
            <a:endParaRPr lang="bn-IN" sz="4000" dirty="0" smtClean="0"/>
          </a:p>
          <a:p>
            <a:pPr algn="ctr"/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তানজিলা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আলম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        সহকারি শিক্ষক</a:t>
            </a:r>
          </a:p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   আদর্শ বালিকা উচ্চ বিদ্যালয় ফরিদপুর 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9" y="762000"/>
            <a:ext cx="497789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538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D10A07B-A4AF-7E45-8BBF-157982D751B6}"/>
              </a:ext>
            </a:extLst>
          </p:cNvPr>
          <p:cNvSpPr txBox="1"/>
          <p:nvPr/>
        </p:nvSpPr>
        <p:spPr>
          <a:xfrm>
            <a:off x="0" y="0"/>
            <a:ext cx="12192000" cy="686341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খাদ্যদ্রব্য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পরিবর্তিত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হয়ে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সরল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য়।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অবশেষে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রক্তের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পরিচালিত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পরিপাকের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অপরিহার্য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পাচক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অগ্ন্যাশয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আন্ত্রিক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রসে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অবস্থিত।এ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ছাড়া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পিত্তরস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অংশগ্রহণ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এনজাইমের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উপস্থিতিতে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বিভিন্নভাবে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ভিন্ন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গতিতে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পরিপাকের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সবচেয়ে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়।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আসার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মুখগহ্বর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মলদ্বার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১২-১৪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লাগে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77F7F115-D8E8-3341-B326-C36B85A7DC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1" y="33866"/>
            <a:ext cx="6019799" cy="4114800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D0811E90-A342-2144-9AFD-FF9CC3837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709" y="-13855"/>
            <a:ext cx="6199910" cy="41332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 rot="10800000" flipV="1">
            <a:off x="1371600" y="4283683"/>
            <a:ext cx="8763000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5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রুটি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,আলু,চিনি,গুড়,মধু,ফল 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 কার্বোহাইড্রেটের</a:t>
            </a:r>
            <a:r>
              <a:rPr lang="en-GB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bn-IN" sz="5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697335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8A1FCD-580D-A74E-AEA0-448DBF3D60D7}"/>
              </a:ext>
            </a:extLst>
          </p:cNvPr>
          <p:cNvSpPr txBox="1"/>
          <p:nvPr/>
        </p:nvSpPr>
        <p:spPr>
          <a:xfrm>
            <a:off x="1447800" y="0"/>
            <a:ext cx="9144000" cy="661719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8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GB" sz="8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8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8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u="sng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GB" sz="8000" b="1" u="sng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000" b="1" u="sng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endParaRPr lang="bn-IN" sz="8000" b="1" u="sng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v"/>
            </a:pP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 চাহিদার ৬০%-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80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%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v"/>
            </a:pP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পরিপাকের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সরল উপাদানে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67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39D7F7-314B-B843-8060-25B3A061AD68}"/>
              </a:ext>
            </a:extLst>
          </p:cNvPr>
          <p:cNvSpPr txBox="1"/>
          <p:nvPr/>
        </p:nvSpPr>
        <p:spPr>
          <a:xfrm>
            <a:off x="990600" y="381000"/>
            <a:ext cx="10363200" cy="618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 তিন প্রকার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মনোস্যাকারাইড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পরিপাকের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এরা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রক্তে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বিশ্লেষিত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ডাইস্যাকারাইড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দুটি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মনোস্যাকারাইড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পলিস্যাকারাইড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  <a:r>
              <a:rPr lang="en-GB" sz="44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ভেঙে</a:t>
            </a:r>
            <a:r>
              <a:rPr lang="en-GB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ডাইস্যাকারাইড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ওপরে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মনোস্যাকারাইড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en-GB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পরিপাকতন্ত্রের</a:t>
            </a:r>
            <a:r>
              <a:rPr lang="en-GB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অংশে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ও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bn-IN" sz="4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778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DE1DE457-A48A-EB45-BA66-667AD078C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0"/>
            <a:ext cx="8674998" cy="503217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0800000" flipV="1">
            <a:off x="0" y="5229746"/>
            <a:ext cx="1219200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ফ্যাটের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তেল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ঘি</a:t>
            </a: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্‌,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মাখনচর্বিযুক্ত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</a:t>
            </a: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ডিমের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কুসুম</a:t>
            </a:r>
            <a:r>
              <a:rPr lang="bn-IN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্‌,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দুধের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GB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69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A17D9C3-322D-6F4A-8968-7C7D3A04225C}"/>
              </a:ext>
            </a:extLst>
          </p:cNvPr>
          <p:cNvSpPr txBox="1"/>
          <p:nvPr/>
        </p:nvSpPr>
        <p:spPr>
          <a:xfrm>
            <a:off x="533400" y="380999"/>
            <a:ext cx="11125200" cy="618630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ফ্যাটের</a:t>
            </a:r>
            <a:r>
              <a:rPr lang="en-GB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8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88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ফ্যাটকে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ঘনীভূত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সবচেয়ে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IN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 জাতীয় খাদ্য ভেঙ্গে ফ্যাটি এসিড 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গ্লিসারলে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পাকি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স্থলিতে পিত্তলবণের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থাকায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ফ্যাটের</a:t>
            </a:r>
            <a:r>
              <a:rPr lang="en-GB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4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4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4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240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C3ED0B99-B2D8-9F43-B68B-86DF576A98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191250" cy="4468622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FAC40CBD-7D59-C94C-AD1A-BD2C00DE50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0"/>
            <a:ext cx="6000750" cy="4468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42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2B5D7F-A256-4D43-923B-C17D75891681}"/>
              </a:ext>
            </a:extLst>
          </p:cNvPr>
          <p:cNvSpPr txBox="1"/>
          <p:nvPr/>
        </p:nvSpPr>
        <p:spPr>
          <a:xfrm>
            <a:off x="0" y="1"/>
            <a:ext cx="12192000" cy="649408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bn-IN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GB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GB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GB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মধ্যে</a:t>
            </a:r>
            <a:r>
              <a:rPr lang="en-GB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GB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সবচে</a:t>
            </a:r>
            <a:r>
              <a:rPr lang="bn-IN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য়ে</a:t>
            </a:r>
            <a:r>
              <a:rPr lang="en-GB" sz="4800" b="1" u="sng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4800" b="1" u="sng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u="sng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endParaRPr lang="bn-IN" sz="48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algn="l"/>
            <a:endParaRPr lang="bn-IN" sz="4800" b="1" u="sng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Wingdings" pitchFamily="2" charset="2"/>
              <a:buChar char="q"/>
            </a:pP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প্রাণী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উদ্ভিদ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কোষের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আছে।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গঠন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,ক্ষয়পূরণ,বৃদ্ধি সাধন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ও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রক্ষণাবেক্ষণ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 সর্বাপেক্ষা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জটিল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জৈব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Wingdings" pitchFamily="2" charset="2"/>
              <a:buChar char="q"/>
            </a:pP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য়ে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গাঠনিক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এমাইনো এসিডে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হওয়া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বড় বড় প্রোটিন অনু শরীরে 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l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পাকস্থলী ও ক্ষুদ্রান্তে প্রোটিন পরিপাকের পর শোষণযোগ্য উপাদান এমাইনো এসিডে পরিণত হয় ও শোষিত হয়।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968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B1E074E-26D0-CE46-B59B-780ACE77618D}"/>
              </a:ext>
            </a:extLst>
          </p:cNvPr>
          <p:cNvSpPr txBox="1"/>
          <p:nvPr/>
        </p:nvSpPr>
        <p:spPr>
          <a:xfrm>
            <a:off x="0" y="1"/>
            <a:ext cx="12192000" cy="624786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IN" sz="8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GB" sz="8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GB" sz="8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ঘনীভূত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দৈনিক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শক্তির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চাহিদা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উচিত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বড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বড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হয়ে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খাদ্য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মুখগহবর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মলদ্বার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পর্যন্ত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আসতে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ঘন্টা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সময়ের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পড়ে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সবচেয়ে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সময়ের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প্রয়োজন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পাকি</a:t>
            </a:r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স্থলী</a:t>
            </a:r>
            <a:r>
              <a:rPr lang="en-GB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তে</a:t>
            </a:r>
            <a:r>
              <a:rPr lang="en-GB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কিসের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অভাব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থাকায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় </a:t>
            </a:r>
            <a:r>
              <a:rPr lang="en-GB" sz="4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GB" sz="4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87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445D922-A0CB-0B46-9184-9C5A2A3A0343}"/>
              </a:ext>
            </a:extLst>
          </p:cNvPr>
          <p:cNvSpPr txBox="1"/>
          <p:nvPr/>
        </p:nvSpPr>
        <p:spPr>
          <a:xfrm>
            <a:off x="2514600" y="609600"/>
            <a:ext cx="7162800" cy="42165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88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bn-IN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ড়ি</a:t>
            </a:r>
            <a:r>
              <a:rPr lang="en-GB" sz="88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GB" sz="88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GB" sz="8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ফ্যাট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রিপাকে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উৎপাদিত</a:t>
            </a:r>
            <a:r>
              <a:rPr lang="en-GB" sz="60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হ</a:t>
            </a:r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0172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3D2CAD2E-7860-8541-A090-017B954B8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5791200" cy="3810001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E04F53A0-DFAE-444E-B2F3-960D4F5217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6463145" cy="3971059"/>
          </a:xfrm>
          <a:prstGeom prst="rect">
            <a:avLst/>
          </a:prstGeom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xmlns="" id="{D62EF6DA-F6F6-454D-83CC-5F405682F1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10000"/>
            <a:ext cx="5715000" cy="302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382000" y="5444836"/>
            <a:ext cx="3622964" cy="110799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     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-25295"/>
            <a:ext cx="10709564" cy="602412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627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0"/>
            <a:ext cx="56388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43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2057400"/>
            <a:ext cx="8991600" cy="215443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b="1" dirty="0" smtClean="0">
                <a:latin typeface="NikoshBAN" pitchFamily="2" charset="0"/>
                <a:cs typeface="NikoshBAN" pitchFamily="2" charset="0"/>
              </a:rPr>
              <a:t>অধ্যায়-১১</a:t>
            </a:r>
          </a:p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খাদ্যের পরিপাক ও খাদ্য পরিকল্পনা</a:t>
            </a:r>
          </a:p>
        </p:txBody>
      </p:sp>
    </p:spTree>
    <p:extLst>
      <p:ext uri="{BB962C8B-B14F-4D97-AF65-F5344CB8AC3E}">
        <p14:creationId xmlns:p14="http://schemas.microsoft.com/office/powerpoint/2010/main" val="366643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9D294D5-0EE6-8949-88FC-E8C9725A7568}"/>
              </a:ext>
            </a:extLst>
          </p:cNvPr>
          <p:cNvSpPr txBox="1"/>
          <p:nvPr/>
        </p:nvSpPr>
        <p:spPr>
          <a:xfrm>
            <a:off x="838200" y="457200"/>
            <a:ext cx="10515600" cy="470898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6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GB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…..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কোন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নিয়ে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পরিপাকতন্ত্র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সে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অঙ্গগুলোর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.</a:t>
            </a:r>
          </a:p>
          <a:p>
            <a:pPr marL="685800" indent="-685800" algn="l">
              <a:buFont typeface="Arial" pitchFamily="34" charset="0"/>
              <a:buChar char="•"/>
            </a:pP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কার্বোহাইড্রেট</a:t>
            </a:r>
            <a:r>
              <a:rPr lang="en-GB" sz="48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ফ্যাট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প্রোটিনের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পরিপাক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GB" sz="4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8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010846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1" y="2650548"/>
            <a:ext cx="6463144" cy="41481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5" y="2598161"/>
            <a:ext cx="5680365" cy="425291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743200" y="1"/>
            <a:ext cx="64008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7200" b="1" dirty="0">
                <a:latin typeface="NikoshBAN" pitchFamily="2" charset="0"/>
                <a:cs typeface="NikoshBAN" pitchFamily="2" charset="0"/>
              </a:rPr>
              <a:t>পাঠ-০১</a:t>
            </a:r>
          </a:p>
          <a:p>
            <a:pPr algn="ctr"/>
            <a:r>
              <a:rPr lang="bn-IN" sz="7200" b="1" dirty="0">
                <a:latin typeface="NikoshBAN" pitchFamily="2" charset="0"/>
                <a:cs typeface="NikoshBAN" pitchFamily="2" charset="0"/>
              </a:rPr>
              <a:t>খাদ্য পরিপাক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80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6350AF8D-E726-3847-9CC7-A4A5984F0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962309"/>
            <a:ext cx="5410200" cy="343988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811DF8-A272-4E4E-93B6-CBE8C16A4DA3}"/>
              </a:ext>
            </a:extLst>
          </p:cNvPr>
          <p:cNvSpPr txBox="1"/>
          <p:nvPr/>
        </p:nvSpPr>
        <p:spPr>
          <a:xfrm>
            <a:off x="0" y="0"/>
            <a:ext cx="6934200" cy="60016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571500" indent="-571500" algn="l">
              <a:buFont typeface="Arial" pitchFamily="34" charset="0"/>
              <a:buChar char="•"/>
            </a:pP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ভাতের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পুষ্টি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র্চ।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শরীর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কতগুলো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গ্লুকোজ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অনু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সমন্বয়ে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গঠিত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স্টার্চ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800" b="1" dirty="0" smtClean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 algn="l">
              <a:buFont typeface="Arial" pitchFamily="34" charset="0"/>
              <a:buChar char="•"/>
            </a:pP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ভাত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খাওয়ার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ভেঙ্গে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গ্লুকোজে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হলে,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দেহ</a:t>
            </a:r>
            <a:r>
              <a:rPr lang="en-GB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শোষণ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GB" sz="4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GB" sz="48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করবে</a:t>
            </a:r>
            <a:r>
              <a:rPr lang="bn-IN" sz="48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958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B78891-1104-5849-B931-DCFA0D450CB3}"/>
              </a:ext>
            </a:extLst>
          </p:cNvPr>
          <p:cNvSpPr txBox="1"/>
          <p:nvPr/>
        </p:nvSpPr>
        <p:spPr>
          <a:xfrm>
            <a:off x="1143000" y="1066800"/>
            <a:ext cx="10287000" cy="341632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বড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বড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প্রোটিন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অনু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অ্যামাইনো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খাদ্যের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ফ্যাট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ভেঙে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ফ্যাটি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এসিডে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পরিণত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হওয়ার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পর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সকল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উপাদান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শোষিত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হয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়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>
                <a:latin typeface="NikoshBAN" pitchFamily="2" charset="0"/>
                <a:cs typeface="NikoshBAN" pitchFamily="2" charset="0"/>
              </a:rPr>
              <a:t>কাজে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GB" sz="5400" b="1" dirty="0" err="1" smtClean="0">
                <a:latin typeface="NikoshBAN" pitchFamily="2" charset="0"/>
                <a:cs typeface="NikoshBAN" pitchFamily="2" charset="0"/>
              </a:rPr>
              <a:t>লাগবে</a:t>
            </a:r>
            <a:r>
              <a:rPr lang="en-GB" sz="54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78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266</TotalTime>
  <Words>773</Words>
  <Application>Microsoft Office PowerPoint</Application>
  <PresentationFormat>Custom</PresentationFormat>
  <Paragraphs>80</Paragraphs>
  <Slides>30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2" baseType="lpstr">
      <vt:lpstr>Circuit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Tanzila Alom</dc:creator>
  <cp:lastModifiedBy>DASS</cp:lastModifiedBy>
  <cp:revision>27</cp:revision>
  <dcterms:created xsi:type="dcterms:W3CDTF">2020-08-29T10:18:04Z</dcterms:created>
  <dcterms:modified xsi:type="dcterms:W3CDTF">2020-09-01T10:28:46Z</dcterms:modified>
</cp:coreProperties>
</file>