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84" r:id="rId4"/>
    <p:sldId id="263" r:id="rId5"/>
    <p:sldId id="261" r:id="rId6"/>
    <p:sldId id="286" r:id="rId7"/>
    <p:sldId id="295" r:id="rId8"/>
    <p:sldId id="294" r:id="rId9"/>
    <p:sldId id="281" r:id="rId10"/>
    <p:sldId id="271" r:id="rId11"/>
    <p:sldId id="290" r:id="rId12"/>
    <p:sldId id="268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2" autoAdjust="0"/>
    <p:restoredTop sz="90323" autoAdjust="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819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641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514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44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234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19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450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4081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039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431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371600"/>
            <a:ext cx="3429000" cy="2362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09775" y="3030446"/>
            <a:ext cx="2281714" cy="465829"/>
            <a:chOff x="3426404" y="3799771"/>
            <a:chExt cx="2618212" cy="957117"/>
          </a:xfrm>
        </p:grpSpPr>
        <p:sp>
          <p:nvSpPr>
            <p:cNvPr id="13" name="Left-Right Arrow 12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20294" y="3933944"/>
              <a:ext cx="1737604" cy="6928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37244" y="4196656"/>
            <a:ext cx="1536985" cy="426354"/>
            <a:chOff x="3426404" y="3799771"/>
            <a:chExt cx="2618212" cy="957117"/>
          </a:xfrm>
        </p:grpSpPr>
        <p:sp>
          <p:nvSpPr>
            <p:cNvPr id="17" name="Left-Right Arrow 16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05926" y="3921796"/>
              <a:ext cx="1766081" cy="7700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5800" y="1645756"/>
            <a:ext cx="2261456" cy="2164243"/>
            <a:chOff x="685800" y="1447800"/>
            <a:chExt cx="2362200" cy="2362200"/>
          </a:xfrm>
        </p:grpSpPr>
        <p:grpSp>
          <p:nvGrpSpPr>
            <p:cNvPr id="20" name="Group 19"/>
            <p:cNvGrpSpPr/>
            <p:nvPr/>
          </p:nvGrpSpPr>
          <p:grpSpPr>
            <a:xfrm>
              <a:off x="2149010" y="2734084"/>
              <a:ext cx="898990" cy="978364"/>
              <a:chOff x="330868" y="189131"/>
              <a:chExt cx="1807501" cy="210447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796469" y="1285248"/>
                <a:ext cx="1145677" cy="1008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282861" y="1447800"/>
              <a:ext cx="1186795" cy="1202857"/>
              <a:chOff x="330868" y="189131"/>
              <a:chExt cx="1807501" cy="1981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85800" y="2704283"/>
              <a:ext cx="1081225" cy="1105717"/>
              <a:chOff x="916425" y="4881972"/>
              <a:chExt cx="1130513" cy="104125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1902799" y="2509159"/>
              <a:ext cx="383249" cy="3653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27" idx="7"/>
            </p:cNvCxnSpPr>
            <p:nvPr/>
          </p:nvCxnSpPr>
          <p:spPr>
            <a:xfrm flipH="1">
              <a:off x="1467074" y="2543043"/>
              <a:ext cx="401862" cy="301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52400" y="3753276"/>
            <a:ext cx="3725810" cy="1275924"/>
            <a:chOff x="152400" y="3753276"/>
            <a:chExt cx="3725810" cy="1275924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152400" y="3753276"/>
              <a:ext cx="3725810" cy="1275924"/>
              <a:chOff x="152400" y="3753276"/>
              <a:chExt cx="3725810" cy="1275924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52400" y="4120541"/>
                <a:ext cx="905311" cy="908659"/>
                <a:chOff x="916425" y="4881972"/>
                <a:chExt cx="1130513" cy="1041254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62" name="Rectangle 61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128576" y="4120541"/>
                <a:ext cx="896802" cy="908659"/>
                <a:chOff x="916425" y="4881972"/>
                <a:chExt cx="1130513" cy="1041254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119175" y="4097194"/>
                <a:ext cx="895277" cy="855806"/>
                <a:chOff x="916425" y="4946298"/>
                <a:chExt cx="1130513" cy="97692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916425" y="4946298"/>
                  <a:ext cx="1130513" cy="902389"/>
                  <a:chOff x="330868" y="330360"/>
                  <a:chExt cx="2135118" cy="1981200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330868" y="330360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2" name="Rectangle 51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2982156" y="4106008"/>
                <a:ext cx="896054" cy="866153"/>
                <a:chOff x="916425" y="4881972"/>
                <a:chExt cx="1130513" cy="1041254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49" name="Picture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43" name="Straight Arrow Connector 42"/>
              <p:cNvCxnSpPr>
                <a:stCxn id="26" idx="2"/>
              </p:cNvCxnSpPr>
              <p:nvPr/>
            </p:nvCxnSpPr>
            <p:spPr>
              <a:xfrm flipH="1">
                <a:off x="642806" y="3809999"/>
                <a:ext cx="462363" cy="2540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26" idx="2"/>
              </p:cNvCxnSpPr>
              <p:nvPr/>
            </p:nvCxnSpPr>
            <p:spPr>
              <a:xfrm>
                <a:off x="1105169" y="3809999"/>
                <a:ext cx="271706" cy="323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2483210" y="3753276"/>
                <a:ext cx="275992" cy="462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Rectangle 65"/>
          <p:cNvSpPr/>
          <p:nvPr/>
        </p:nvSpPr>
        <p:spPr>
          <a:xfrm>
            <a:off x="5391488" y="3030446"/>
            <a:ext cx="33715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মিয়োসিস-১, হ্রাস বিভাজন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91488" y="4196656"/>
            <a:ext cx="32191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মিয়োসিস-২, সমবিভাজন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231701" y="4711149"/>
            <a:ext cx="193959" cy="766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790354" y="5502303"/>
            <a:ext cx="6201246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 মাইটোসিস বিভাজনের অনুরুপ,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সংখ্যা মাতৃকোষের সমান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759203" y="1107445"/>
            <a:ext cx="6232397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Up Arrow 70"/>
          <p:cNvSpPr/>
          <p:nvPr/>
        </p:nvSpPr>
        <p:spPr>
          <a:xfrm>
            <a:off x="6172200" y="2142503"/>
            <a:ext cx="228600" cy="8599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10" grpId="0" animBg="1"/>
      <p:bldP spid="68" grpId="0" animBg="1"/>
      <p:bldP spid="69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991006"/>
            <a:ext cx="56439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প্রক্রিয়াটি একটি ভিডিওর মাধ্যমে লক্ষ 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66898406"/>
              </p:ext>
            </p:extLst>
          </p:nvPr>
        </p:nvGraphicFramePr>
        <p:xfrm>
          <a:off x="7048734" y="1475784"/>
          <a:ext cx="1774845" cy="1615218"/>
        </p:xfrm>
        <a:graphic>
          <a:graphicData uri="http://schemas.openxmlformats.org/presentationml/2006/ole">
            <p:oleObj spid="_x0000_s8239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2362200" y="661911"/>
            <a:ext cx="35509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2843047"/>
            <a:ext cx="780856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মিয়োসিস বিভাজন হয় বলেই প্রজাতির বৈশিষ্ট্য বংশপরম্পরায় টিকে থাকে কেন? যুক্তি দেখাও।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237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92" y="3078554"/>
            <a:ext cx="54795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 বিভাজন কোথায় ঘটে?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দেহকোষে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ডিম্বকে</a:t>
            </a:r>
          </a:p>
          <a:p>
            <a:pPr marL="571500" indent="-571500">
              <a:buFont typeface="+mj-lt"/>
              <a:buAutoNum type="romanUcPeriod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শুক্রাশয়ে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 ।   খ)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 ,  ।।।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।।,  ।।।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2" name="Donut 11"/>
          <p:cNvSpPr/>
          <p:nvPr/>
        </p:nvSpPr>
        <p:spPr>
          <a:xfrm>
            <a:off x="2743200" y="4876800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মিয়োসিস বিভাজনকে হ্রাসমূলক বিভাজন বলে কেন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280664"/>
            <a:ext cx="513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মাতৃকোষ ও অপত্যকোষ বলতে কী বুঝ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29566" y="3669073"/>
            <a:ext cx="7924800" cy="14763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জীবের দেহকোষে ক্রোমোজোম সংখ্যা ৪৬টি সেই জীবের মিয়োসিস কোষ বিভাজনের নমুনা চিত্র আকঁ।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29000" y="1080401"/>
            <a:ext cx="2007635" cy="2268218"/>
            <a:chOff x="6050836" y="1371600"/>
            <a:chExt cx="2135211" cy="2344768"/>
          </a:xfrm>
        </p:grpSpPr>
        <p:grpSp>
          <p:nvGrpSpPr>
            <p:cNvPr id="12" name="Group 11"/>
            <p:cNvGrpSpPr/>
            <p:nvPr/>
          </p:nvGrpSpPr>
          <p:grpSpPr>
            <a:xfrm>
              <a:off x="6417272" y="1371600"/>
              <a:ext cx="1186795" cy="1058480"/>
              <a:chOff x="330868" y="189131"/>
              <a:chExt cx="1807501" cy="1981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254410" y="2665907"/>
              <a:ext cx="931637" cy="1050461"/>
              <a:chOff x="330868" y="189131"/>
              <a:chExt cx="1873140" cy="225955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96469" y="1285249"/>
                <a:ext cx="1407539" cy="116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361400" y="863476"/>
                <a:ext cx="1104586" cy="11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>
              <a:stCxn id="25" idx="2"/>
            </p:cNvCxnSpPr>
            <p:nvPr/>
          </p:nvCxnSpPr>
          <p:spPr>
            <a:xfrm>
              <a:off x="7084757" y="2414510"/>
              <a:ext cx="534188" cy="4151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2"/>
            </p:cNvCxnSpPr>
            <p:nvPr/>
          </p:nvCxnSpPr>
          <p:spPr>
            <a:xfrm flipH="1">
              <a:off x="6513612" y="2414510"/>
              <a:ext cx="571145" cy="3679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35574">
            <a:off x="2827806" y="3269257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53818"/>
            <a:ext cx="1583388" cy="17936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5400000">
            <a:off x="2930252" y="651148"/>
            <a:ext cx="1975395" cy="4178300"/>
            <a:chOff x="2661194" y="1250561"/>
            <a:chExt cx="1975395" cy="4178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3189" r="10925"/>
            <a:stretch/>
          </p:blipFill>
          <p:spPr>
            <a:xfrm>
              <a:off x="2661194" y="1250561"/>
              <a:ext cx="1905001" cy="4178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78042" t="20848" r="5933" b="60932"/>
            <a:stretch/>
          </p:blipFill>
          <p:spPr>
            <a:xfrm rot="1976228">
              <a:off x="3834951" y="2523042"/>
              <a:ext cx="801638" cy="9807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828800"/>
            <a:ext cx="40386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endParaRPr lang="en-US" sz="4400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বীরোজিৎ কুমার মন্ডল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বুড়িরডাংগা মাধ্যমিক বিদ্যালয়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মোংলা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বাগেরহাট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9200" y="24384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1" y="452189"/>
            <a:ext cx="6400800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চিত্রটি লক্ষ কর, এই কোষ বিভাজন প্রক্রিয়ায় মাতৃকোষ ও অপত্যকোষের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ক্রোমোজোম সংখ্যা কি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36723" y="2489767"/>
            <a:ext cx="1768299" cy="1825363"/>
            <a:chOff x="330868" y="189131"/>
            <a:chExt cx="1807502" cy="1981200"/>
          </a:xfrm>
        </p:grpSpPr>
        <p:sp>
          <p:nvSpPr>
            <p:cNvPr id="9" name="Oval 8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99734" y="1029603"/>
              <a:ext cx="73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19808" y="3658514"/>
            <a:ext cx="1569171" cy="1370686"/>
            <a:chOff x="330868" y="189131"/>
            <a:chExt cx="2068480" cy="1981200"/>
          </a:xfrm>
        </p:grpSpPr>
        <p:sp>
          <p:nvSpPr>
            <p:cNvPr id="17" name="Oval 16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53670" y="1056825"/>
              <a:ext cx="1145678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sp>
        <p:nvSpPr>
          <p:cNvPr id="4" name="Right Arrow 3"/>
          <p:cNvSpPr/>
          <p:nvPr/>
        </p:nvSpPr>
        <p:spPr>
          <a:xfrm>
            <a:off x="5286296" y="3385925"/>
            <a:ext cx="1188854" cy="3440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8"/>
          <a:stretch/>
        </p:blipFill>
        <p:spPr>
          <a:xfrm>
            <a:off x="208611" y="2756896"/>
            <a:ext cx="1963393" cy="213306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408611" y="1410166"/>
            <a:ext cx="4422559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প্রক্রিয়ার নাম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231132" y="3334394"/>
            <a:ext cx="740667" cy="3440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831170" y="2104685"/>
            <a:ext cx="1587119" cy="1350214"/>
            <a:chOff x="330868" y="189131"/>
            <a:chExt cx="2135118" cy="1981200"/>
          </a:xfrm>
        </p:grpSpPr>
        <p:sp>
          <p:nvSpPr>
            <p:cNvPr id="43" name="Oval 42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61399" y="863476"/>
              <a:ext cx="1104587" cy="76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321505" y="4889965"/>
            <a:ext cx="1737604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দেহকোষ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108043" y="4869187"/>
            <a:ext cx="1737604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680685" y="5109330"/>
            <a:ext cx="1737604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অপত্যকোষ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29804" y="5616234"/>
            <a:ext cx="6713980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জীবদেহের 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জননকোষে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 এক ধরনের  বিভাজন ঘটে, এর নাম বলতে পার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23856"/>
            <a:ext cx="7983511" cy="5729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838200"/>
            <a:ext cx="3868711" cy="76944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228600"/>
            <a:ext cx="8839200" cy="8382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696200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32968"/>
            <a:ext cx="80391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পুং ও স্ত্রী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 মিলনের প্রকৃয়াকে কী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812" y="6007178"/>
            <a:ext cx="845820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দুটিতে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ক্রোমোজোম সংখ্যা দেহকোষের সমান হলে প্রতিবার মিলনে কী ঘটবে?</a:t>
            </a:r>
          </a:p>
        </p:txBody>
      </p:sp>
      <p:pic>
        <p:nvPicPr>
          <p:cNvPr id="12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295400"/>
            <a:ext cx="3276600" cy="3962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48579" y="4474057"/>
            <a:ext cx="2523221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কোষ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োনটি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rved Up Arrow 13"/>
          <p:cNvSpPr/>
          <p:nvPr/>
        </p:nvSpPr>
        <p:spPr>
          <a:xfrm rot="17443948">
            <a:off x="2080527" y="3866321"/>
            <a:ext cx="1782546" cy="426248"/>
          </a:xfrm>
          <a:prstGeom prst="curved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6200000">
            <a:off x="-256755" y="2881017"/>
            <a:ext cx="2550151" cy="635927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5326062"/>
            <a:ext cx="891540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দুটিতে যদি ৪টি করে ক্রোমোজোম থাকে তবে জাইগোটে কত এবং দেহকোষে কত?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658105"/>
            <a:ext cx="2389611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 প্রক্রিয়া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990600"/>
            <a:ext cx="5324475" cy="3886200"/>
            <a:chOff x="228600" y="990600"/>
            <a:chExt cx="5324475" cy="3886200"/>
          </a:xfrm>
        </p:grpSpPr>
        <p:pic>
          <p:nvPicPr>
            <p:cNvPr id="11" name="Picture 5" descr="C:\Users\user\Pictures\carpel1350860547320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990600"/>
              <a:ext cx="5324475" cy="3886200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4267200" y="1923905"/>
              <a:ext cx="838200" cy="285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গর্ভ্মুণ্ড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00538" y="2404464"/>
              <a:ext cx="838200" cy="285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গর্ভদণ্ড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14" grpId="0" animBg="1"/>
      <p:bldP spid="15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494" y="354021"/>
            <a:ext cx="8376935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</a:t>
            </a:r>
            <a:r>
              <a:rPr lang="bn-IN" sz="28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 এই দুধরনের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অবস্থাকে কী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36360" y="1198508"/>
            <a:ext cx="2450201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মাতৃকোষ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64546" y="3991516"/>
            <a:ext cx="774885" cy="746498"/>
            <a:chOff x="330868" y="189131"/>
            <a:chExt cx="1822293" cy="2031839"/>
          </a:xfrm>
          <a:noFill/>
        </p:grpSpPr>
        <p:sp>
          <p:nvSpPr>
            <p:cNvPr id="24" name="Oval 23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26" name="TextBox 25"/>
            <p:cNvSpPr txBox="1"/>
            <p:nvPr/>
          </p:nvSpPr>
          <p:spPr>
            <a:xfrm>
              <a:off x="354176" y="796855"/>
              <a:ext cx="1798985" cy="1424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n</a:t>
              </a:r>
              <a:r>
                <a:rPr lang="bn-IN" sz="2800" dirty="0">
                  <a:solidFill>
                    <a:srgbClr val="C00000"/>
                  </a:solidFill>
                </a:rPr>
                <a:t>=৪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25915" y="3993332"/>
            <a:ext cx="797723" cy="825373"/>
            <a:chOff x="330868" y="189131"/>
            <a:chExt cx="1853943" cy="2002026"/>
          </a:xfrm>
          <a:noFill/>
        </p:grpSpPr>
        <p:sp>
          <p:nvSpPr>
            <p:cNvPr id="32" name="Oval 31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34" name="TextBox 33"/>
            <p:cNvSpPr txBox="1"/>
            <p:nvPr/>
          </p:nvSpPr>
          <p:spPr>
            <a:xfrm>
              <a:off x="383496" y="922034"/>
              <a:ext cx="1801315" cy="12691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n</a:t>
              </a:r>
              <a:r>
                <a:rPr lang="bn-IN" sz="2800" dirty="0">
                  <a:solidFill>
                    <a:srgbClr val="C00000"/>
                  </a:solidFill>
                </a:rPr>
                <a:t>=৪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23988" y="1806512"/>
            <a:ext cx="1273277" cy="1236117"/>
            <a:chOff x="330868" y="189131"/>
            <a:chExt cx="1807501" cy="1981200"/>
          </a:xfrm>
        </p:grpSpPr>
        <p:sp>
          <p:nvSpPr>
            <p:cNvPr id="20" name="Oval 1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16018" y="1264486"/>
              <a:ext cx="1609075" cy="83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  <a:r>
                <a:rPr lang="bn-IN" sz="2800" dirty="0">
                  <a:solidFill>
                    <a:srgbClr val="FF0000"/>
                  </a:solidFill>
                </a:rPr>
                <a:t>=৮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657600" y="4092512"/>
            <a:ext cx="1019302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ডিম্বানু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698928" y="4060691"/>
            <a:ext cx="897501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শুক্রাণু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2784827" cy="3367698"/>
          </a:xfrm>
          <a:prstGeom prst="rect">
            <a:avLst/>
          </a:prstGeom>
          <a:noFill/>
        </p:spPr>
      </p:pic>
      <p:grpSp>
        <p:nvGrpSpPr>
          <p:cNvPr id="54" name="Group 53"/>
          <p:cNvGrpSpPr/>
          <p:nvPr/>
        </p:nvGrpSpPr>
        <p:grpSpPr>
          <a:xfrm>
            <a:off x="4648200" y="1826806"/>
            <a:ext cx="1447800" cy="1236117"/>
            <a:chOff x="330868" y="189131"/>
            <a:chExt cx="2055248" cy="1981200"/>
          </a:xfrm>
        </p:grpSpPr>
        <p:sp>
          <p:nvSpPr>
            <p:cNvPr id="55" name="Oval 54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29816" y="1326328"/>
              <a:ext cx="1856300" cy="83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  <a:r>
                <a:rPr lang="bn-IN" sz="2800" dirty="0">
                  <a:solidFill>
                    <a:srgbClr val="FF0000"/>
                  </a:solidFill>
                </a:rPr>
                <a:t>=৮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5172643" y="3175515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074046" y="3151421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712171" y="5208054"/>
            <a:ext cx="1120238" cy="887946"/>
            <a:chOff x="330868" y="189131"/>
            <a:chExt cx="1926611" cy="1981200"/>
          </a:xfrm>
        </p:grpSpPr>
        <p:sp>
          <p:nvSpPr>
            <p:cNvPr id="60" name="Oval 5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01178" y="836436"/>
              <a:ext cx="1856301" cy="83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  <a:r>
                <a:rPr lang="bn-IN" sz="2800" dirty="0">
                  <a:solidFill>
                    <a:srgbClr val="FF0000"/>
                  </a:solidFill>
                </a:rPr>
                <a:t>=৮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5518373" y="4688026"/>
            <a:ext cx="719289" cy="648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237662" y="4613290"/>
            <a:ext cx="566686" cy="722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809118" y="5377671"/>
            <a:ext cx="2071974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নিষেকের পর সৃষ্ট জাইগোট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1523" y="5160334"/>
            <a:ext cx="2091650" cy="8956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276600" y="2033520"/>
            <a:ext cx="1283720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পুংজনন কোষ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22277" y="2073721"/>
            <a:ext cx="1016923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স্ত্রীজনন কোষ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3291" y="5377671"/>
            <a:ext cx="554253" cy="7755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9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2" grpId="0" animBg="1"/>
      <p:bldP spid="53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7985" y="309270"/>
            <a:ext cx="4422559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প্রক্রিয়ার নাম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76610" y="178723"/>
            <a:ext cx="2091650" cy="8956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57711" y="5647150"/>
            <a:ext cx="7344652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 কোষে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ও নিউক্লিয়াস কোনটি কত বার করে বিভাজিত হচ্ছে বলতে পার?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5" descr="C:\Users\user\Pictures\carpel1350860547320.gif"/>
          <p:cNvPicPr>
            <a:picLocks noChangeAspect="1" noChangeArrowheads="1"/>
          </p:cNvPicPr>
          <p:nvPr/>
        </p:nvPicPr>
        <p:blipFill rotWithShape="1">
          <a:blip r:embed="rId3"/>
          <a:srcRect l="4293" t="7843" r="24150" b="19608"/>
          <a:stretch/>
        </p:blipFill>
        <p:spPr bwMode="auto">
          <a:xfrm>
            <a:off x="3408717" y="1143000"/>
            <a:ext cx="2306283" cy="1822502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3109775" y="3030446"/>
            <a:ext cx="2957569" cy="465829"/>
            <a:chOff x="3426404" y="3799771"/>
            <a:chExt cx="2618212" cy="957117"/>
          </a:xfrm>
        </p:grpSpPr>
        <p:sp>
          <p:nvSpPr>
            <p:cNvPr id="12" name="Left-Right Arrow 11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20294" y="3933944"/>
              <a:ext cx="1737604" cy="6928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807634" y="3982131"/>
            <a:ext cx="1787411" cy="426354"/>
            <a:chOff x="3426404" y="3799771"/>
            <a:chExt cx="2618212" cy="957117"/>
          </a:xfrm>
        </p:grpSpPr>
        <p:sp>
          <p:nvSpPr>
            <p:cNvPr id="108" name="Left-Right Arrow 107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805926" y="3921796"/>
              <a:ext cx="1766081" cy="7700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85800" y="1645756"/>
            <a:ext cx="2261456" cy="2164243"/>
            <a:chOff x="685800" y="1447800"/>
            <a:chExt cx="2362200" cy="2362200"/>
          </a:xfrm>
        </p:grpSpPr>
        <p:grpSp>
          <p:nvGrpSpPr>
            <p:cNvPr id="39" name="Group 38"/>
            <p:cNvGrpSpPr/>
            <p:nvPr/>
          </p:nvGrpSpPr>
          <p:grpSpPr>
            <a:xfrm>
              <a:off x="2149010" y="2734084"/>
              <a:ext cx="898990" cy="978364"/>
              <a:chOff x="330868" y="189131"/>
              <a:chExt cx="1807501" cy="2104472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796469" y="1285248"/>
                <a:ext cx="1145677" cy="1008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282861" y="1447800"/>
              <a:ext cx="1186795" cy="1202857"/>
              <a:chOff x="330868" y="189131"/>
              <a:chExt cx="1807501" cy="1981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85800" y="2704283"/>
              <a:ext cx="1081225" cy="1105717"/>
              <a:chOff x="916425" y="4881972"/>
              <a:chExt cx="1130513" cy="1041254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54" name="TextBox 53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>
              <a:off x="1902799" y="2509159"/>
              <a:ext cx="383249" cy="3653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52" idx="7"/>
            </p:cNvCxnSpPr>
            <p:nvPr/>
          </p:nvCxnSpPr>
          <p:spPr>
            <a:xfrm flipH="1">
              <a:off x="1467074" y="2543043"/>
              <a:ext cx="401862" cy="301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52400" y="3753276"/>
            <a:ext cx="3725810" cy="1275924"/>
            <a:chOff x="152400" y="3753276"/>
            <a:chExt cx="3725810" cy="1275924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6" name="Group 175"/>
            <p:cNvGrpSpPr/>
            <p:nvPr/>
          </p:nvGrpSpPr>
          <p:grpSpPr>
            <a:xfrm>
              <a:off x="152400" y="3753276"/>
              <a:ext cx="3725810" cy="1275924"/>
              <a:chOff x="152400" y="3753276"/>
              <a:chExt cx="3725810" cy="1275924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52400" y="4120541"/>
                <a:ext cx="905311" cy="908659"/>
                <a:chOff x="916425" y="4881972"/>
                <a:chExt cx="1130513" cy="1041254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128576" y="4120541"/>
                <a:ext cx="896802" cy="908659"/>
                <a:chOff x="916425" y="4881972"/>
                <a:chExt cx="1130513" cy="1041254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9" name="Picture 68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2119175" y="4097194"/>
                <a:ext cx="895277" cy="855806"/>
                <a:chOff x="916425" y="4946298"/>
                <a:chExt cx="1130513" cy="976928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916425" y="4946298"/>
                  <a:ext cx="1130513" cy="902389"/>
                  <a:chOff x="330868" y="330360"/>
                  <a:chExt cx="2135118" cy="1981200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330868" y="330360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3" name="Rectangle 72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982156" y="4106008"/>
                <a:ext cx="896054" cy="866153"/>
                <a:chOff x="916425" y="4881972"/>
                <a:chExt cx="1130513" cy="1041254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80" name="Oval 79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9" name="Rectangle 78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15" name="Straight Arrow Connector 14"/>
              <p:cNvCxnSpPr>
                <a:stCxn id="38" idx="2"/>
              </p:cNvCxnSpPr>
              <p:nvPr/>
            </p:nvCxnSpPr>
            <p:spPr>
              <a:xfrm flipH="1">
                <a:off x="642806" y="3809999"/>
                <a:ext cx="462363" cy="2540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38" idx="2"/>
              </p:cNvCxnSpPr>
              <p:nvPr/>
            </p:nvCxnSpPr>
            <p:spPr>
              <a:xfrm>
                <a:off x="1105169" y="3809999"/>
                <a:ext cx="271706" cy="323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2483210" y="3753276"/>
                <a:ext cx="275992" cy="462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Group 176"/>
          <p:cNvGrpSpPr/>
          <p:nvPr/>
        </p:nvGrpSpPr>
        <p:grpSpPr>
          <a:xfrm>
            <a:off x="5410200" y="3689092"/>
            <a:ext cx="3581400" cy="1539748"/>
            <a:chOff x="5410200" y="3689092"/>
            <a:chExt cx="3581400" cy="1539748"/>
          </a:xfrm>
        </p:grpSpPr>
        <p:grpSp>
          <p:nvGrpSpPr>
            <p:cNvPr id="83" name="Group 82"/>
            <p:cNvGrpSpPr/>
            <p:nvPr/>
          </p:nvGrpSpPr>
          <p:grpSpPr>
            <a:xfrm>
              <a:off x="7282684" y="4301678"/>
              <a:ext cx="870716" cy="791146"/>
              <a:chOff x="916425" y="4941921"/>
              <a:chExt cx="1130513" cy="981305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916425" y="4941921"/>
                <a:ext cx="1130513" cy="902389"/>
                <a:chOff x="330868" y="320750"/>
                <a:chExt cx="2135118" cy="19812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330868" y="320750"/>
                  <a:ext cx="1807502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88" name="TextBox 87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85" name="Rectangle 84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6273661" y="4267200"/>
              <a:ext cx="932875" cy="961640"/>
              <a:chOff x="916425" y="4881972"/>
              <a:chExt cx="1130513" cy="1041254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94" name="TextBox 93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8099458" y="4296710"/>
              <a:ext cx="892142" cy="796117"/>
              <a:chOff x="916425" y="4942456"/>
              <a:chExt cx="1130513" cy="98077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916425" y="4942456"/>
                <a:ext cx="1130513" cy="902389"/>
                <a:chOff x="330868" y="321923"/>
                <a:chExt cx="2135118" cy="198120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330868" y="321923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0" name="TextBox 99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5410200" y="4313510"/>
              <a:ext cx="915582" cy="868369"/>
              <a:chOff x="916425" y="4881972"/>
              <a:chExt cx="1130513" cy="1041254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7" cy="198120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6" name="TextBox 105"/>
                <p:cNvSpPr txBox="1"/>
                <p:nvPr/>
              </p:nvSpPr>
              <p:spPr>
                <a:xfrm>
                  <a:off x="1361400" y="863476"/>
                  <a:ext cx="1104585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3" name="Straight Arrow Connector 112"/>
            <p:cNvCxnSpPr>
              <a:stCxn id="19" idx="2"/>
            </p:cNvCxnSpPr>
            <p:nvPr/>
          </p:nvCxnSpPr>
          <p:spPr>
            <a:xfrm>
              <a:off x="7854977" y="3714014"/>
              <a:ext cx="484376" cy="4155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6472828" y="3741056"/>
              <a:ext cx="253102" cy="4913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9" idx="2"/>
            </p:cNvCxnSpPr>
            <p:nvPr/>
          </p:nvCxnSpPr>
          <p:spPr>
            <a:xfrm flipH="1">
              <a:off x="7679057" y="3714014"/>
              <a:ext cx="175920" cy="5266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5959131" y="3689092"/>
              <a:ext cx="458141" cy="62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6176459" y="1445796"/>
            <a:ext cx="2007635" cy="2268218"/>
            <a:chOff x="6050836" y="1371600"/>
            <a:chExt cx="2135211" cy="2344768"/>
          </a:xfrm>
        </p:grpSpPr>
        <p:grpSp>
          <p:nvGrpSpPr>
            <p:cNvPr id="6" name="Group 5"/>
            <p:cNvGrpSpPr/>
            <p:nvPr/>
          </p:nvGrpSpPr>
          <p:grpSpPr>
            <a:xfrm>
              <a:off x="6417272" y="1371600"/>
              <a:ext cx="1186795" cy="1058480"/>
              <a:chOff x="330868" y="189131"/>
              <a:chExt cx="1807501" cy="19812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254410" y="2665907"/>
              <a:ext cx="931637" cy="1050461"/>
              <a:chOff x="330868" y="189131"/>
              <a:chExt cx="1873140" cy="225955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96469" y="1285249"/>
                <a:ext cx="1407539" cy="116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361400" y="863476"/>
                <a:ext cx="1104586" cy="11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9" name="Straight Arrow Connector 118"/>
            <p:cNvCxnSpPr>
              <a:stCxn id="11" idx="2"/>
            </p:cNvCxnSpPr>
            <p:nvPr/>
          </p:nvCxnSpPr>
          <p:spPr>
            <a:xfrm>
              <a:off x="7084757" y="2414510"/>
              <a:ext cx="534188" cy="4151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" idx="2"/>
            </p:cNvCxnSpPr>
            <p:nvPr/>
          </p:nvCxnSpPr>
          <p:spPr>
            <a:xfrm flipH="1">
              <a:off x="6513612" y="2414510"/>
              <a:ext cx="571145" cy="3679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9" name="Straight Arrow Connector 138"/>
          <p:cNvCxnSpPr/>
          <p:nvPr/>
        </p:nvCxnSpPr>
        <p:spPr>
          <a:xfrm flipV="1">
            <a:off x="5177600" y="2100690"/>
            <a:ext cx="1239672" cy="124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2481890" y="1430611"/>
            <a:ext cx="1396320" cy="504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93699" y="313363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6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63766" y="23054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2843" y="766135"/>
            <a:ext cx="69755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বিভাজনের বৈশিষ্ট্যগুলো কী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07651" y="3045090"/>
            <a:ext cx="1321192" cy="1197813"/>
            <a:chOff x="440795" y="308141"/>
            <a:chExt cx="2025191" cy="1981200"/>
          </a:xfrm>
        </p:grpSpPr>
        <p:sp>
          <p:nvSpPr>
            <p:cNvPr id="14" name="Oval 13"/>
            <p:cNvSpPr/>
            <p:nvPr/>
          </p:nvSpPr>
          <p:spPr>
            <a:xfrm>
              <a:off x="440795" y="308141"/>
              <a:ext cx="1807502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904341" y="681872"/>
              <a:ext cx="914400" cy="99060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61399" y="863476"/>
              <a:ext cx="1104587" cy="865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66803" y="1397705"/>
            <a:ext cx="837855" cy="727893"/>
            <a:chOff x="330868" y="189131"/>
            <a:chExt cx="1970379" cy="1981200"/>
          </a:xfrm>
        </p:grpSpPr>
        <p:sp>
          <p:nvSpPr>
            <p:cNvPr id="24" name="Oval 23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96661" y="705867"/>
              <a:ext cx="1104586" cy="1173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07780" y="3167950"/>
            <a:ext cx="807238" cy="778047"/>
            <a:chOff x="330868" y="189131"/>
            <a:chExt cx="1998801" cy="1981200"/>
          </a:xfrm>
        </p:grpSpPr>
        <p:sp>
          <p:nvSpPr>
            <p:cNvPr id="28" name="Oval 27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225081" y="717728"/>
              <a:ext cx="1104588" cy="114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76016" y="2228303"/>
            <a:ext cx="818111" cy="816787"/>
            <a:chOff x="330868" y="189131"/>
            <a:chExt cx="1901326" cy="1981200"/>
          </a:xfrm>
        </p:grpSpPr>
        <p:sp>
          <p:nvSpPr>
            <p:cNvPr id="32" name="Oval 31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127606" y="687631"/>
              <a:ext cx="1104588" cy="141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23637" y="4081934"/>
            <a:ext cx="770490" cy="718666"/>
            <a:chOff x="330868" y="189131"/>
            <a:chExt cx="1877420" cy="1981200"/>
          </a:xfrm>
        </p:grpSpPr>
        <p:sp>
          <p:nvSpPr>
            <p:cNvPr id="36" name="Oval 35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103700" y="564703"/>
              <a:ext cx="1104588" cy="1372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07651" y="1545112"/>
            <a:ext cx="1392906" cy="1186888"/>
            <a:chOff x="330868" y="189131"/>
            <a:chExt cx="2135118" cy="1981200"/>
          </a:xfrm>
        </p:grpSpPr>
        <p:sp>
          <p:nvSpPr>
            <p:cNvPr id="40" name="Oval 3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361399" y="863475"/>
              <a:ext cx="1104587" cy="873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3000" y="1809764"/>
            <a:ext cx="1659517" cy="1720158"/>
            <a:chOff x="330868" y="189131"/>
            <a:chExt cx="1807502" cy="1981200"/>
          </a:xfrm>
        </p:grpSpPr>
        <p:sp>
          <p:nvSpPr>
            <p:cNvPr id="20" name="Oval 1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99734" y="1029603"/>
              <a:ext cx="73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513024" y="4949043"/>
            <a:ext cx="6116375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চারটি কোষের সৃষ্টি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3278" y="4382340"/>
            <a:ext cx="6097325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 জীবের জনন মাতৃকোষে ঘটে।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3024" y="5533584"/>
            <a:ext cx="6130663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একবার , নিউক্লিয়াস দুবার বিভাজিত হয়।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70046" y="228600"/>
            <a:ext cx="4459353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-     ৫ মিনিট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7312" y="6113959"/>
            <a:ext cx="8311888" cy="480131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1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435</Words>
  <Application>Microsoft Office PowerPoint</Application>
  <PresentationFormat>On-screen Show (4:3)</PresentationFormat>
  <Paragraphs>122</Paragraphs>
  <Slides>14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744</cp:revision>
  <dcterms:created xsi:type="dcterms:W3CDTF">2006-08-16T00:00:00Z</dcterms:created>
  <dcterms:modified xsi:type="dcterms:W3CDTF">2020-09-01T00:28:35Z</dcterms:modified>
</cp:coreProperties>
</file>