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58" r:id="rId14"/>
    <p:sldId id="262" r:id="rId15"/>
    <p:sldId id="264" r:id="rId16"/>
    <p:sldId id="269" r:id="rId17"/>
    <p:sldId id="268" r:id="rId18"/>
    <p:sldId id="283" r:id="rId19"/>
    <p:sldId id="284" r:id="rId20"/>
    <p:sldId id="25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1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2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5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4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170B77-624A-461B-9FAC-D3071C4E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8A0066-521C-4D27-A170-419A3A61D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t="-2381" r="6977" b="8572"/>
          <a:stretch/>
        </p:blipFill>
        <p:spPr>
          <a:xfrm>
            <a:off x="533400" y="1066799"/>
            <a:ext cx="5029200" cy="44958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A98CD6E-20D4-4430-B4C2-10C5CE9879FC}"/>
              </a:ext>
            </a:extLst>
          </p:cNvPr>
          <p:cNvSpPr/>
          <p:nvPr/>
        </p:nvSpPr>
        <p:spPr>
          <a:xfrm>
            <a:off x="5598695" y="1034715"/>
            <a:ext cx="2514600" cy="4495801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50A4F-349E-4BF1-AB1E-96A3DD2F9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F94DB-8A88-4678-B2ED-AAE43F118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914400"/>
            <a:ext cx="6692900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E3479-CE00-44DD-90EF-120686AF3B86}"/>
              </a:ext>
            </a:extLst>
          </p:cNvPr>
          <p:cNvSpPr txBox="1"/>
          <p:nvPr/>
        </p:nvSpPr>
        <p:spPr>
          <a:xfrm>
            <a:off x="1008313" y="4876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এশিয়ার দীর্ঘতম নদী ইয়াংজি চীনে অবস্থিত।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40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E444F-3665-476B-B9A5-9DD09FDD8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4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0F015-3E45-46EE-B2AB-B402F8DE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85801"/>
            <a:ext cx="59436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615D6-9B47-4512-9533-21FFDB822164}"/>
              </a:ext>
            </a:extLst>
          </p:cNvPr>
          <p:cNvSpPr txBox="1"/>
          <p:nvPr/>
        </p:nvSpPr>
        <p:spPr>
          <a:xfrm>
            <a:off x="1295400" y="3895959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 একটি বিশাল মহাদেশ।এশিয়া মহাদেশের বিভিন্ন অঞ্চলের জলবায়ু বিভিন্ন ধরনের।এর মাঝখানে আছে মরুভূমি।মরুভূমির আবহাওয়া খুব গরম।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58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B65C6-757C-43E0-B031-964B2301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6" y="16043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14928-950D-4A07-8D90-B3914EFD3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2" b="15958"/>
          <a:stretch/>
        </p:blipFill>
        <p:spPr>
          <a:xfrm>
            <a:off x="1339516" y="1066800"/>
            <a:ext cx="655320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6D470E-E5DD-4B48-9189-97850DFF5840}"/>
              </a:ext>
            </a:extLst>
          </p:cNvPr>
          <p:cNvSpPr txBox="1"/>
          <p:nvPr/>
        </p:nvSpPr>
        <p:spPr>
          <a:xfrm>
            <a:off x="1447800" y="4610679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এশিয়ার উত্তরে সাইবেরিয়া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92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34CAE2-15DA-42CE-9471-6B591F5D7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5BD04-2AA8-419A-B766-4200ABEE7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99324"/>
            <a:ext cx="6953250" cy="297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FF7B18-D4DA-4231-ABE9-4B4D53CECAF5}"/>
              </a:ext>
            </a:extLst>
          </p:cNvPr>
          <p:cNvSpPr txBox="1"/>
          <p:nvPr/>
        </p:nvSpPr>
        <p:spPr>
          <a:xfrm>
            <a:off x="838200" y="4038600"/>
            <a:ext cx="7667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অঞ্চলে ঠান্ডা এবং তীব্র শীতে তুষারপাত হয়।কোনো কোনো শুষ্ক অঞ্চলে শীতকালে বৃষ্ঠি হয় কিন্তু গ্রীষ্মকালে বৃষ্টি হয় না(ইরান,ইরাক,জর্ডান,ইসরায়েল)।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3EA3D9-78CC-4351-A85E-00F2B294E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B845B-579A-4617-AF53-6B2D3913A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257800" cy="281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051C2C-7C88-46B5-818D-C29A54C80F3D}"/>
              </a:ext>
            </a:extLst>
          </p:cNvPr>
          <p:cNvSpPr txBox="1"/>
          <p:nvPr/>
        </p:nvSpPr>
        <p:spPr>
          <a:xfrm>
            <a:off x="685800" y="42672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ইন্দোনেশিয়া ও মালয়েশিয়ায় সারা বছর তাপমাত্রা বেশি থাকে এবং বৃষ্ঠিপাত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FE9E80-0F4C-4D44-A4E4-87836B33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A4212C3B-6EB3-4BF2-A49D-C61F6F3DC355}"/>
              </a:ext>
            </a:extLst>
          </p:cNvPr>
          <p:cNvSpPr/>
          <p:nvPr/>
        </p:nvSpPr>
        <p:spPr>
          <a:xfrm>
            <a:off x="1828800" y="393513"/>
            <a:ext cx="4953000" cy="1143000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6805A-203B-489C-BA5E-81EF140DBF88}"/>
              </a:ext>
            </a:extLst>
          </p:cNvPr>
          <p:cNvSpPr txBox="1"/>
          <p:nvPr/>
        </p:nvSpPr>
        <p:spPr>
          <a:xfrm>
            <a:off x="647700" y="1809708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এশিয়ার জলবায়ু নিয়ে নিচের ছকটি পূরন কর-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79DFD6E-5CD2-4907-B893-608E13BBE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86019"/>
              </p:ext>
            </p:extLst>
          </p:nvPr>
        </p:nvGraphicFramePr>
        <p:xfrm>
          <a:off x="1409700" y="2853518"/>
          <a:ext cx="6743700" cy="278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361117588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388246319"/>
                    </a:ext>
                  </a:extLst>
                </a:gridCol>
              </a:tblGrid>
              <a:tr h="6963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970750"/>
                  </a:ext>
                </a:extLst>
              </a:tr>
              <a:tr h="6963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636097"/>
                  </a:ext>
                </a:extLst>
              </a:tr>
              <a:tr h="6963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46713"/>
                  </a:ext>
                </a:extLst>
              </a:tr>
              <a:tr h="6963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3764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F86B4FC-B4AA-42E0-AC3B-C60CE01F73DE}"/>
              </a:ext>
            </a:extLst>
          </p:cNvPr>
          <p:cNvSpPr txBox="1"/>
          <p:nvPr/>
        </p:nvSpPr>
        <p:spPr>
          <a:xfrm>
            <a:off x="1524000" y="285351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গরম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95DF5-41B0-488C-9370-CF892E53952D}"/>
              </a:ext>
            </a:extLst>
          </p:cNvPr>
          <p:cNvSpPr txBox="1"/>
          <p:nvPr/>
        </p:nvSpPr>
        <p:spPr>
          <a:xfrm>
            <a:off x="1524000" y="355327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ঠান্ডা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BD52F-CDE2-4E6D-A9FC-AB9FE9EAAAD8}"/>
              </a:ext>
            </a:extLst>
          </p:cNvPr>
          <p:cNvSpPr txBox="1"/>
          <p:nvPr/>
        </p:nvSpPr>
        <p:spPr>
          <a:xfrm>
            <a:off x="1524000" y="4229552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শুষ্ক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4486D-F48D-4B62-9D04-65725F25169F}"/>
              </a:ext>
            </a:extLst>
          </p:cNvPr>
          <p:cNvSpPr txBox="1"/>
          <p:nvPr/>
        </p:nvSpPr>
        <p:spPr>
          <a:xfrm>
            <a:off x="1503947" y="499086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বৃষ্টিবহুল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9ED6ED-269F-445A-B52B-DD8C45F7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76973290-0B1B-4A10-9A69-BC4DD4FF9DE2}"/>
              </a:ext>
            </a:extLst>
          </p:cNvPr>
          <p:cNvSpPr/>
          <p:nvPr/>
        </p:nvSpPr>
        <p:spPr>
          <a:xfrm>
            <a:off x="1524000" y="749977"/>
            <a:ext cx="5638800" cy="1219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0FEA-204F-4F71-9744-F839DF0E0515}"/>
              </a:ext>
            </a:extLst>
          </p:cNvPr>
          <p:cNvSpPr txBox="1"/>
          <p:nvPr/>
        </p:nvSpPr>
        <p:spPr>
          <a:xfrm>
            <a:off x="800100" y="2767279"/>
            <a:ext cx="75438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দেশের নামের তালিকা তৈরি কর।এ দেশগুলো সম্পর্কে কে কী জান ৫ টি বাক্যে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C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C57C03-2B36-4464-A159-6ECCC61F7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18" y="1295215"/>
            <a:ext cx="3200677" cy="42675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3EB82-082A-4D5A-8C13-D3566BC0DD96}"/>
              </a:ext>
            </a:extLst>
          </p:cNvPr>
          <p:cNvSpPr txBox="1"/>
          <p:nvPr/>
        </p:nvSpPr>
        <p:spPr>
          <a:xfrm>
            <a:off x="4688307" y="2556808"/>
            <a:ext cx="373380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৪৮ পৃষ্ঠা খোল এবং নিরবে ৩ মিনিট পড়।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03FB2-024C-427C-A637-0C26EAC2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937B12B3-554E-4987-AE44-AB33F69FEF15}"/>
              </a:ext>
            </a:extLst>
          </p:cNvPr>
          <p:cNvSpPr/>
          <p:nvPr/>
        </p:nvSpPr>
        <p:spPr>
          <a:xfrm>
            <a:off x="2057400" y="228600"/>
            <a:ext cx="4267200" cy="14478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ED66C9F-942C-49B7-AF14-AF1C59C75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30845"/>
              </p:ext>
            </p:extLst>
          </p:nvPr>
        </p:nvGraphicFramePr>
        <p:xfrm>
          <a:off x="990600" y="2649529"/>
          <a:ext cx="7162800" cy="346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895">
                  <a:extLst>
                    <a:ext uri="{9D8B030D-6E8A-4147-A177-3AD203B41FA5}">
                      <a16:colId xmlns:a16="http://schemas.microsoft.com/office/drawing/2014/main" val="501048025"/>
                    </a:ext>
                  </a:extLst>
                </a:gridCol>
                <a:gridCol w="3392905">
                  <a:extLst>
                    <a:ext uri="{9D8B030D-6E8A-4147-A177-3AD203B41FA5}">
                      <a16:colId xmlns:a16="http://schemas.microsoft.com/office/drawing/2014/main" val="3021352087"/>
                    </a:ext>
                  </a:extLst>
                </a:gridCol>
              </a:tblGrid>
              <a:tr h="1028985">
                <a:tc>
                  <a:txBody>
                    <a:bodyPr/>
                    <a:lstStyle/>
                    <a:p>
                      <a:r>
                        <a:rPr lang="bn-IN" dirty="0"/>
                        <a:t>          </a:t>
                      </a:r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এশিয়ার দক্ষিনে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ইউরোপ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244801"/>
                  </a:ext>
                </a:extLst>
              </a:tr>
              <a:tr h="1028985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এশিয়ার উত্তরে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আর্কটীক মহাসাগর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09908"/>
                  </a:ext>
                </a:extLst>
              </a:tr>
              <a:tr h="639014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এশিয়ার পূর্বে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ভারত মহাসাগর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106"/>
                  </a:ext>
                </a:extLst>
              </a:tr>
              <a:tr h="639014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এশিয়ার পশ্চিমে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প্রশান্ত মহাসাগর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102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A05D3F9-1696-443A-940F-CD10FD638F5D}"/>
              </a:ext>
            </a:extLst>
          </p:cNvPr>
          <p:cNvSpPr txBox="1"/>
          <p:nvPr/>
        </p:nvSpPr>
        <p:spPr>
          <a:xfrm>
            <a:off x="933450" y="1770561"/>
            <a:ext cx="67818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সাথে ডানপাশের মিল কর-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76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492CD-8D19-4600-B3D3-3074255D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5946528-0EB1-4FD0-89FF-76EF262910C6}"/>
              </a:ext>
            </a:extLst>
          </p:cNvPr>
          <p:cNvSpPr/>
          <p:nvPr/>
        </p:nvSpPr>
        <p:spPr>
          <a:xfrm>
            <a:off x="2400300" y="1143000"/>
            <a:ext cx="4343400" cy="121920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771B8-CE0B-493A-A6D6-898FE177C04E}"/>
              </a:ext>
            </a:extLst>
          </p:cNvPr>
          <p:cNvSpPr txBox="1"/>
          <p:nvPr/>
        </p:nvSpPr>
        <p:spPr>
          <a:xfrm>
            <a:off x="800100" y="3052011"/>
            <a:ext cx="7543800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যে মহাদেশে বাস কর সে সম্পর্কে ৫ টি বাক্য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28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1C534-FB5A-45DF-9FFD-095290C24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051AC0EF-F0C9-4F4A-8CB6-84D69249C7DD}"/>
              </a:ext>
            </a:extLst>
          </p:cNvPr>
          <p:cNvSpPr/>
          <p:nvPr/>
        </p:nvSpPr>
        <p:spPr>
          <a:xfrm>
            <a:off x="1828800" y="838200"/>
            <a:ext cx="5105400" cy="13716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AE6D5-C17A-4F51-B404-BD7DE9959E48}"/>
              </a:ext>
            </a:extLst>
          </p:cNvPr>
          <p:cNvSpPr txBox="1"/>
          <p:nvPr/>
        </p:nvSpPr>
        <p:spPr>
          <a:xfrm>
            <a:off x="1447800" y="2590800"/>
            <a:ext cx="64008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শামিমারা বেগম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টাউন মডেল বালক সরকারি প্রাথমিক বিদ্যালয়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হবিগঞ্জ সদর,হবিগঞ্জ।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381AA0-B145-41DF-908E-3DF5246FE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454518-9AB2-4DA4-A5F5-C30A502A0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09600"/>
            <a:ext cx="4914900" cy="5191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2187DB-BA3B-42F9-8884-CF90D1E7E15D}"/>
              </a:ext>
            </a:extLst>
          </p:cNvPr>
          <p:cNvSpPr txBox="1"/>
          <p:nvPr/>
        </p:nvSpPr>
        <p:spPr>
          <a:xfrm>
            <a:off x="5887453" y="1905000"/>
            <a:ext cx="190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l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ia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85800"/>
            <a:ext cx="7162800" cy="4038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7309F-D53F-4674-B287-DCAE3542D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FBD0E-6090-4951-8E3D-B4572EFEE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94579"/>
            <a:ext cx="2133752" cy="3468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9FE62-0B76-4880-9C02-225101D3FBAB}"/>
              </a:ext>
            </a:extLst>
          </p:cNvPr>
          <p:cNvSpPr txBox="1"/>
          <p:nvPr/>
        </p:nvSpPr>
        <p:spPr>
          <a:xfrm>
            <a:off x="2097505" y="657726"/>
            <a:ext cx="4648200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পাঠ 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C72BB-FEAA-498E-8F81-F724D046A0E9}"/>
              </a:ext>
            </a:extLst>
          </p:cNvPr>
          <p:cNvSpPr txBox="1"/>
          <p:nvPr/>
        </p:nvSpPr>
        <p:spPr>
          <a:xfrm>
            <a:off x="3352800" y="2506247"/>
            <a:ext cx="50292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বৃহত্তম মহাদেশ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9ABC5-19CC-48AB-AF43-B4C9BC14C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FDDEDFF-03B4-42DD-80CE-0346D49CE126}"/>
              </a:ext>
            </a:extLst>
          </p:cNvPr>
          <p:cNvSpPr/>
          <p:nvPr/>
        </p:nvSpPr>
        <p:spPr>
          <a:xfrm>
            <a:off x="2133600" y="629653"/>
            <a:ext cx="4800600" cy="6858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B7E5A-3ADE-4B36-A3F0-079F22AA5F30}"/>
              </a:ext>
            </a:extLst>
          </p:cNvPr>
          <p:cNvSpPr txBox="1"/>
          <p:nvPr/>
        </p:nvSpPr>
        <p:spPr>
          <a:xfrm>
            <a:off x="571500" y="1752600"/>
            <a:ext cx="79248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13.1.1.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13.1.2.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13.1.3.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13.1.4.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নদী,প্রাণী,ফসল,খনিজ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57449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750CD-11D3-4CF9-9F7B-9C72F278E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1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4DEDB-96D4-4D7F-8079-41D435A91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50" b="27967"/>
          <a:stretch/>
        </p:blipFill>
        <p:spPr>
          <a:xfrm>
            <a:off x="1905000" y="2054829"/>
            <a:ext cx="5715178" cy="27403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63147-0D8A-4108-91E9-E6FF5278057D}"/>
              </a:ext>
            </a:extLst>
          </p:cNvPr>
          <p:cNvSpPr txBox="1"/>
          <p:nvPr/>
        </p:nvSpPr>
        <p:spPr>
          <a:xfrm>
            <a:off x="1682327" y="679330"/>
            <a:ext cx="560078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এসো কিছু ছবি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BBA3A-A4C1-4A71-8037-34E80CEBF265}"/>
              </a:ext>
            </a:extLst>
          </p:cNvPr>
          <p:cNvSpPr txBox="1"/>
          <p:nvPr/>
        </p:nvSpPr>
        <p:spPr>
          <a:xfrm>
            <a:off x="3048000" y="5146965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74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03560-3449-43E5-9508-F4BF76A1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1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6F063-FAD8-420B-88BC-874191956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5715000" cy="3352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517EF-B764-4CDF-B464-0BD98D0875C3}"/>
              </a:ext>
            </a:extLst>
          </p:cNvPr>
          <p:cNvSpPr txBox="1"/>
          <p:nvPr/>
        </p:nvSpPr>
        <p:spPr>
          <a:xfrm>
            <a:off x="1409700" y="4482413"/>
            <a:ext cx="6324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ছবিতে কী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7AB06-89D3-47CB-B6CA-7DE527058DA7}"/>
              </a:ext>
            </a:extLst>
          </p:cNvPr>
          <p:cNvSpPr txBox="1"/>
          <p:nvPr/>
        </p:nvSpPr>
        <p:spPr>
          <a:xfrm>
            <a:off x="1820779" y="4603880"/>
            <a:ext cx="624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বিভিন্ন মহাদেশের ছবি।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28CA-9F02-48E4-B4D7-48C68E2DE6FB}"/>
              </a:ext>
            </a:extLst>
          </p:cNvPr>
          <p:cNvSpPr txBox="1"/>
          <p:nvPr/>
        </p:nvSpPr>
        <p:spPr>
          <a:xfrm>
            <a:off x="2147637" y="4770385"/>
            <a:ext cx="6324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কোনটি সবচেয়ে বড়?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27AF1-C86C-4B91-B1C8-C902C545A0F7}"/>
              </a:ext>
            </a:extLst>
          </p:cNvPr>
          <p:cNvSpPr txBox="1"/>
          <p:nvPr/>
        </p:nvSpPr>
        <p:spPr>
          <a:xfrm>
            <a:off x="2398295" y="5017735"/>
            <a:ext cx="6400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এশিয়া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52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2C389-FF2D-4597-B3D9-CA7091B0C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CA2866-282D-41E2-8D51-331492ADAE17}"/>
              </a:ext>
            </a:extLst>
          </p:cNvPr>
          <p:cNvSpPr txBox="1"/>
          <p:nvPr/>
        </p:nvSpPr>
        <p:spPr>
          <a:xfrm>
            <a:off x="1371600" y="1295400"/>
            <a:ext cx="5943600" cy="101566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আজ আমরা পড়ব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B223D-54D3-488A-8F88-2AFB184F77C7}"/>
              </a:ext>
            </a:extLst>
          </p:cNvPr>
          <p:cNvSpPr txBox="1"/>
          <p:nvPr/>
        </p:nvSpPr>
        <p:spPr>
          <a:xfrm>
            <a:off x="1692442" y="2833181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বৃহত্তম মহাদেশ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3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B573A-20EF-4C38-AFB1-A42511A0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B755E-C6E8-4F51-ADFB-37A529098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F2344-A26D-49A8-92BE-F250F7B8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B5DB9E-45E5-4794-B50D-8271E861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84" y="307576"/>
            <a:ext cx="6090432" cy="3121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1D3396-EB65-4B7A-B762-427520CEDFC9}"/>
              </a:ext>
            </a:extLst>
          </p:cNvPr>
          <p:cNvSpPr txBox="1"/>
          <p:nvPr/>
        </p:nvSpPr>
        <p:spPr>
          <a:xfrm>
            <a:off x="647700" y="35814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 পৃথিবীর বৃহত্তম মহাদেশ।পৃথিবীর মোট স্থল্ভাগের প্রায় তিন ভাগের এক ভাগ এলাকা জুড়ে এশিয়া মহাদেশ অবস্থিত।জনসংখ্যার দিক থেকেও এটি পৃথিবীর সবচেয়ে বড় মহাদেশ।পৃথিবীর প্রায় ৬০ ভাগ লোক এ মহাদেশে বাস করেন।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37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30EC1-3420-4142-A595-1B8C6AD3F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2B603A-0F25-4038-98E0-44D85543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1" y="762000"/>
            <a:ext cx="7086917" cy="3581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08E91-3E16-446D-925F-8993B62F081F}"/>
              </a:ext>
            </a:extLst>
          </p:cNvPr>
          <p:cNvSpPr txBox="1"/>
          <p:nvPr/>
        </p:nvSpPr>
        <p:spPr>
          <a:xfrm>
            <a:off x="1143001" y="4625387"/>
            <a:ext cx="69724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 পৃথিবীর উত্তর গোলার্ধে অবস্থিত। এখানে মোট ৪৮ টি দেশ আছে।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56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444</TotalTime>
  <Words>338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BBGPS</dc:creator>
  <cp:lastModifiedBy>user</cp:lastModifiedBy>
  <cp:revision>68</cp:revision>
  <dcterms:created xsi:type="dcterms:W3CDTF">2006-08-16T00:00:00Z</dcterms:created>
  <dcterms:modified xsi:type="dcterms:W3CDTF">2020-09-01T16:40:05Z</dcterms:modified>
</cp:coreProperties>
</file>