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266" r:id="rId2"/>
    <p:sldId id="261" r:id="rId3"/>
    <p:sldId id="289" r:id="rId4"/>
    <p:sldId id="311" r:id="rId5"/>
    <p:sldId id="312" r:id="rId6"/>
    <p:sldId id="273" r:id="rId7"/>
    <p:sldId id="292" r:id="rId8"/>
    <p:sldId id="271" r:id="rId9"/>
    <p:sldId id="269" r:id="rId10"/>
    <p:sldId id="295" r:id="rId11"/>
    <p:sldId id="297" r:id="rId12"/>
    <p:sldId id="294" r:id="rId13"/>
    <p:sldId id="301" r:id="rId14"/>
    <p:sldId id="302" r:id="rId15"/>
    <p:sldId id="308" r:id="rId16"/>
    <p:sldId id="286" r:id="rId17"/>
    <p:sldId id="30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3FDC7-23F2-44E2-B7ED-DC2978A8404D}" type="datetimeFigureOut">
              <a:rPr lang="en-US" smtClean="0"/>
              <a:pPr/>
              <a:t>9/1/2020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000CB-AED2-43BB-8273-5B364896CC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0F93AB-9E16-42E6-BF44-A679F43D3482}" type="datetimeFigureOut">
              <a:rPr lang="en-US" smtClean="0"/>
              <a:pPr/>
              <a:t>9/1/2020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DAFF735-8BD1-485F-B9A4-11D6A83F39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F93AB-9E16-42E6-BF44-A679F43D3482}"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F93AB-9E16-42E6-BF44-A679F43D3482}"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F93AB-9E16-42E6-BF44-A679F43D3482}"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0F93AB-9E16-42E6-BF44-A679F43D3482}"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FF735-8BD1-485F-B9A4-11D6A83F39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0F93AB-9E16-42E6-BF44-A679F43D3482}"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0F93AB-9E16-42E6-BF44-A679F43D3482}"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0F93AB-9E16-42E6-BF44-A679F43D3482}"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F93AB-9E16-42E6-BF44-A679F43D3482}"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0F93AB-9E16-42E6-BF44-A679F43D3482}"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FF735-8BD1-485F-B9A4-11D6A83F39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0F93AB-9E16-42E6-BF44-A679F43D3482}"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DAFF735-8BD1-485F-B9A4-11D6A83F393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0F93AB-9E16-42E6-BF44-A679F43D3482}" type="datetimeFigureOut">
              <a:rPr lang="en-US" smtClean="0"/>
              <a:pPr/>
              <a:t>9/1/2020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DAFF735-8BD1-485F-B9A4-11D6A83F393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smtClean="0">
                <a:latin typeface="Times New Roman" pitchFamily="18" charset="0"/>
                <a:cs typeface="Times New Roman" pitchFamily="18" charset="0"/>
              </a:rPr>
              <a:t>Ramnarayanpur</a:t>
            </a:r>
            <a:r>
              <a:rPr lang="en-US" sz="4400" dirty="0" smtClean="0">
                <a:latin typeface="Times New Roman" pitchFamily="18" charset="0"/>
                <a:cs typeface="Times New Roman" pitchFamily="18" charset="0"/>
              </a:rPr>
              <a:t> Online High School </a:t>
            </a:r>
            <a:endParaRPr lang="en-US" sz="4400" dirty="0">
              <a:latin typeface="Times New Roman" pitchFamily="18" charset="0"/>
              <a:cs typeface="Times New Roman" pitchFamily="18" charset="0"/>
            </a:endParaRPr>
          </a:p>
        </p:txBody>
      </p:sp>
      <p:pic>
        <p:nvPicPr>
          <p:cNvPr id="3" name="Picture 2" descr="IMG_20200305_094728.jpg"/>
          <p:cNvPicPr>
            <a:picLocks noChangeAspect="1"/>
          </p:cNvPicPr>
          <p:nvPr/>
        </p:nvPicPr>
        <p:blipFill>
          <a:blip r:embed="rId2" cstate="print"/>
          <a:stretch>
            <a:fillRect/>
          </a:stretch>
        </p:blipFill>
        <p:spPr>
          <a:xfrm>
            <a:off x="228600" y="1066800"/>
            <a:ext cx="8686800" cy="4876800"/>
          </a:xfrm>
          <a:prstGeom prst="rect">
            <a:avLst/>
          </a:prstGeom>
        </p:spPr>
      </p:pic>
      <p:sp>
        <p:nvSpPr>
          <p:cNvPr id="4" name="Rectangle 3"/>
          <p:cNvSpPr/>
          <p:nvPr/>
        </p:nvSpPr>
        <p:spPr>
          <a:xfrm>
            <a:off x="228600" y="5943600"/>
            <a:ext cx="8686800" cy="762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8000" dirty="0" smtClean="0">
                <a:solidFill>
                  <a:schemeClr val="tx2"/>
                </a:solidFill>
                <a:latin typeface="NikoshBAN" pitchFamily="2" charset="0"/>
                <a:cs typeface="NikoshBAN" pitchFamily="2" charset="0"/>
              </a:rPr>
              <a:t>সবাইকে স্বাগতম</a:t>
            </a:r>
            <a:endParaRPr lang="en-US" sz="8000" dirty="0">
              <a:solidFill>
                <a:schemeClr val="tx2"/>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64403"/>
            <a:ext cx="6629400" cy="769441"/>
          </a:xfrm>
          <a:prstGeom prst="rect">
            <a:avLst/>
          </a:prstGeom>
        </p:spPr>
        <p:txBody>
          <a:bodyPr wrap="square">
            <a:spAutoFit/>
          </a:bodyPr>
          <a:lstStyle/>
          <a:p>
            <a:pPr algn="ctr"/>
            <a:r>
              <a:rPr lang="bn-IN" sz="4400" b="1" dirty="0">
                <a:solidFill>
                  <a:schemeClr val="tx2">
                    <a:lumMod val="50000"/>
                  </a:schemeClr>
                </a:solidFill>
                <a:latin typeface="NikoshBAN" pitchFamily="2" charset="0"/>
                <a:cs typeface="NikoshBAN" pitchFamily="2" charset="0"/>
              </a:rPr>
              <a:t>স্বল্প মেয়াদি  সুবিধা পাওয়া যায়</a:t>
            </a:r>
            <a:endParaRPr lang="en-US" sz="4400" b="1" dirty="0">
              <a:solidFill>
                <a:schemeClr val="tx2">
                  <a:lumMod val="50000"/>
                </a:schemeClr>
              </a:solidFill>
              <a:latin typeface="NikoshBAN" pitchFamily="2" charset="0"/>
              <a:cs typeface="NikoshBAN" pitchFamily="2" charset="0"/>
            </a:endParaRPr>
          </a:p>
        </p:txBody>
      </p:sp>
      <p:pic>
        <p:nvPicPr>
          <p:cNvPr id="6" name="Picture 5" descr="virgo-midtown-east-team-room-800.jpg"/>
          <p:cNvPicPr>
            <a:picLocks noChangeAspect="1"/>
          </p:cNvPicPr>
          <p:nvPr/>
        </p:nvPicPr>
        <p:blipFill>
          <a:blip r:embed="rId2"/>
          <a:stretch>
            <a:fillRect/>
          </a:stretch>
        </p:blipFill>
        <p:spPr>
          <a:xfrm>
            <a:off x="1066800" y="1423988"/>
            <a:ext cx="7086600" cy="3986212"/>
          </a:xfrm>
          <a:prstGeom prst="rect">
            <a:avLst/>
          </a:prstGeom>
        </p:spPr>
      </p:pic>
      <p:sp>
        <p:nvSpPr>
          <p:cNvPr id="7" name="TextBox 6"/>
          <p:cNvSpPr txBox="1"/>
          <p:nvPr/>
        </p:nvSpPr>
        <p:spPr>
          <a:xfrm>
            <a:off x="3810000" y="5715000"/>
            <a:ext cx="3352800" cy="707886"/>
          </a:xfrm>
          <a:prstGeom prst="rect">
            <a:avLst/>
          </a:prstGeom>
          <a:noFill/>
        </p:spPr>
        <p:txBody>
          <a:bodyPr wrap="square" rtlCol="0">
            <a:spAutoFit/>
          </a:bodyPr>
          <a:lstStyle/>
          <a:p>
            <a:r>
              <a:rPr lang="bn-IN" sz="4000" b="1" dirty="0">
                <a:solidFill>
                  <a:srgbClr val="002060"/>
                </a:solidFill>
                <a:latin typeface="NikoshBAN" pitchFamily="2" charset="0"/>
                <a:cs typeface="NikoshBAN" pitchFamily="2" charset="0"/>
              </a:rPr>
              <a:t>অফিস ভাড়া</a:t>
            </a:r>
            <a:endParaRPr lang="en-US" sz="4000" b="1" dirty="0">
              <a:solidFill>
                <a:srgbClr val="002060"/>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5335" y="5983069"/>
            <a:ext cx="2135865" cy="646331"/>
          </a:xfrm>
          <a:prstGeom prst="rect">
            <a:avLst/>
          </a:prstGeom>
        </p:spPr>
        <p:txBody>
          <a:bodyPr wrap="square">
            <a:spAutoFit/>
          </a:bodyPr>
          <a:lstStyle/>
          <a:p>
            <a:r>
              <a:rPr lang="bn-IN" sz="3600" b="1" dirty="0">
                <a:solidFill>
                  <a:schemeClr val="tx2">
                    <a:lumMod val="50000"/>
                  </a:schemeClr>
                </a:solidFill>
                <a:latin typeface="NikoshBAN" pitchFamily="2" charset="0"/>
                <a:cs typeface="NikoshBAN" pitchFamily="2" charset="0"/>
              </a:rPr>
              <a:t>ওয়াসা বিল </a:t>
            </a:r>
            <a:endParaRPr lang="en-US" sz="3600" b="1" dirty="0">
              <a:solidFill>
                <a:schemeClr val="tx2">
                  <a:lumMod val="50000"/>
                </a:schemeClr>
              </a:solidFill>
              <a:latin typeface="NikoshBAN" pitchFamily="2" charset="0"/>
              <a:cs typeface="NikoshBAN" pitchFamily="2" charset="0"/>
            </a:endParaRPr>
          </a:p>
        </p:txBody>
      </p:sp>
      <p:sp>
        <p:nvSpPr>
          <p:cNvPr id="4" name="Rectangle 3"/>
          <p:cNvSpPr/>
          <p:nvPr/>
        </p:nvSpPr>
        <p:spPr>
          <a:xfrm>
            <a:off x="533400" y="304801"/>
            <a:ext cx="8229600" cy="2000548"/>
          </a:xfrm>
          <a:prstGeom prst="rect">
            <a:avLst/>
          </a:prstGeom>
        </p:spPr>
        <p:txBody>
          <a:bodyPr wrap="square">
            <a:spAutoFit/>
          </a:bodyPr>
          <a:lstStyle/>
          <a:p>
            <a:pPr algn="ctr"/>
            <a:r>
              <a:rPr lang="bn-IN" sz="4000" dirty="0">
                <a:solidFill>
                  <a:srgbClr val="002060"/>
                </a:solidFill>
                <a:latin typeface="NikoshBAN" pitchFamily="2" charset="0"/>
                <a:cs typeface="NikoshBAN" pitchFamily="2" charset="0"/>
              </a:rPr>
              <a:t>লেনদেন নিয়মিত সংগঠিত হয়</a:t>
            </a:r>
            <a:r>
              <a:rPr lang="en-US" sz="4000" dirty="0">
                <a:solidFill>
                  <a:srgbClr val="002060"/>
                </a:solidFill>
                <a:latin typeface="NikoshBAN" pitchFamily="2" charset="0"/>
                <a:cs typeface="NikoshBAN" pitchFamily="2" charset="0"/>
              </a:rPr>
              <a:t> </a:t>
            </a:r>
            <a:r>
              <a:rPr lang="bn-IN" sz="4000" dirty="0">
                <a:solidFill>
                  <a:srgbClr val="002060"/>
                </a:solidFill>
                <a:latin typeface="NikoshBAN" pitchFamily="2" charset="0"/>
                <a:cs typeface="NikoshBAN" pitchFamily="2" charset="0"/>
              </a:rPr>
              <a:t>(নির্দিষ্ট সময় পর পর)</a:t>
            </a:r>
          </a:p>
          <a:p>
            <a:pPr algn="ctr"/>
            <a:r>
              <a:rPr lang="bn-IN" sz="4800" dirty="0">
                <a:solidFill>
                  <a:schemeClr val="tx2">
                    <a:lumMod val="50000"/>
                  </a:schemeClr>
                </a:solidFill>
                <a:latin typeface="Nikosh" pitchFamily="2" charset="0"/>
                <a:cs typeface="Nikosh" pitchFamily="2" charset="0"/>
              </a:rPr>
              <a:t> </a:t>
            </a:r>
          </a:p>
          <a:p>
            <a:pPr algn="ctr"/>
            <a:endParaRPr lang="en-US" sz="3600" dirty="0">
              <a:solidFill>
                <a:schemeClr val="tx2">
                  <a:lumMod val="50000"/>
                </a:schemeClr>
              </a:solidFill>
            </a:endParaRPr>
          </a:p>
        </p:txBody>
      </p:sp>
      <p:pic>
        <p:nvPicPr>
          <p:cNvPr id="6" name="Picture 5" descr="wasa.jpg"/>
          <p:cNvPicPr>
            <a:picLocks noChangeAspect="1"/>
          </p:cNvPicPr>
          <p:nvPr/>
        </p:nvPicPr>
        <p:blipFill>
          <a:blip r:embed="rId2"/>
          <a:stretch>
            <a:fillRect/>
          </a:stretch>
        </p:blipFill>
        <p:spPr>
          <a:xfrm>
            <a:off x="685800" y="1147762"/>
            <a:ext cx="7848600" cy="4414838"/>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28600"/>
            <a:ext cx="6096000" cy="2185214"/>
          </a:xfrm>
          <a:prstGeom prst="rect">
            <a:avLst/>
          </a:prstGeom>
        </p:spPr>
        <p:txBody>
          <a:bodyPr wrap="square">
            <a:spAutoFit/>
          </a:bodyPr>
          <a:lstStyle/>
          <a:p>
            <a:pPr algn="ctr">
              <a:lnSpc>
                <a:spcPct val="200000"/>
              </a:lnSpc>
            </a:pPr>
            <a:r>
              <a:rPr lang="bn-IN" sz="4800" b="1" dirty="0">
                <a:solidFill>
                  <a:schemeClr val="tx2">
                    <a:lumMod val="50000"/>
                  </a:schemeClr>
                </a:solidFill>
                <a:latin typeface="NikoshBAN" pitchFamily="2" charset="0"/>
                <a:cs typeface="NikoshBAN" pitchFamily="2" charset="0"/>
              </a:rPr>
              <a:t>টাকার পরিমান অপেক্ষাকৃত কম</a:t>
            </a:r>
            <a:r>
              <a:rPr lang="en-US" sz="4800" b="1" dirty="0">
                <a:solidFill>
                  <a:schemeClr val="tx2">
                    <a:lumMod val="50000"/>
                  </a:schemeClr>
                </a:solidFill>
                <a:latin typeface="NikoshBAN" pitchFamily="2" charset="0"/>
                <a:cs typeface="NikoshBAN" pitchFamily="2" charset="0"/>
              </a:rPr>
              <a:t> </a:t>
            </a:r>
            <a:endParaRPr lang="bn-IN" sz="4800" b="1" dirty="0">
              <a:solidFill>
                <a:schemeClr val="tx2">
                  <a:lumMod val="50000"/>
                </a:schemeClr>
              </a:solidFill>
              <a:latin typeface="NikoshBAN" pitchFamily="2" charset="0"/>
              <a:cs typeface="NikoshBAN" pitchFamily="2" charset="0"/>
            </a:endParaRPr>
          </a:p>
          <a:p>
            <a:pPr algn="ctr"/>
            <a:endParaRPr lang="bn-IN" sz="4000" dirty="0">
              <a:solidFill>
                <a:schemeClr val="tx2">
                  <a:lumMod val="50000"/>
                </a:schemeClr>
              </a:solidFill>
              <a:latin typeface="Nikosh" pitchFamily="2" charset="0"/>
              <a:cs typeface="Nikosh" pitchFamily="2" charset="0"/>
            </a:endParaRPr>
          </a:p>
        </p:txBody>
      </p:sp>
      <p:pic>
        <p:nvPicPr>
          <p:cNvPr id="7" name="Picture 6" descr="Laptop-Repair-in-Northern-KY.jpg"/>
          <p:cNvPicPr>
            <a:picLocks noChangeAspect="1"/>
          </p:cNvPicPr>
          <p:nvPr/>
        </p:nvPicPr>
        <p:blipFill>
          <a:blip r:embed="rId2"/>
          <a:stretch>
            <a:fillRect/>
          </a:stretch>
        </p:blipFill>
        <p:spPr>
          <a:xfrm>
            <a:off x="914400" y="1066800"/>
            <a:ext cx="7375862" cy="4495800"/>
          </a:xfrm>
          <a:prstGeom prst="rect">
            <a:avLst/>
          </a:prstGeom>
        </p:spPr>
      </p:pic>
      <p:sp>
        <p:nvSpPr>
          <p:cNvPr id="8" name="TextBox 7"/>
          <p:cNvSpPr txBox="1"/>
          <p:nvPr/>
        </p:nvSpPr>
        <p:spPr>
          <a:xfrm>
            <a:off x="2514600" y="5715000"/>
            <a:ext cx="2895600" cy="707886"/>
          </a:xfrm>
          <a:prstGeom prst="rect">
            <a:avLst/>
          </a:prstGeom>
          <a:noFill/>
        </p:spPr>
        <p:txBody>
          <a:bodyPr wrap="square" rtlCol="0">
            <a:spAutoFit/>
          </a:bodyPr>
          <a:lstStyle/>
          <a:p>
            <a:r>
              <a:rPr lang="bn-IN" sz="4000" b="1" dirty="0">
                <a:solidFill>
                  <a:schemeClr val="accent1">
                    <a:lumMod val="75000"/>
                  </a:schemeClr>
                </a:solidFill>
                <a:latin typeface="NikoshBAN" pitchFamily="2" charset="0"/>
                <a:cs typeface="NikoshBAN" pitchFamily="2" charset="0"/>
              </a:rPr>
              <a:t>ল্যাপটপ মেরামত</a:t>
            </a:r>
            <a:endParaRPr lang="en-US" sz="4000" b="1" dirty="0">
              <a:solidFill>
                <a:schemeClr val="accent1">
                  <a:lumMod val="75000"/>
                </a:schemeClr>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5000" y="0"/>
            <a:ext cx="5410200" cy="2057400"/>
          </a:xfrm>
          <a:prstGeom prst="ellipse">
            <a:avLst/>
          </a:prstGeom>
          <a:ln w="38100">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ctr"/>
            <a:r>
              <a:rPr lang="bn-BD" sz="10000" dirty="0" smtClean="0">
                <a:latin typeface="NikoshBAN" pitchFamily="2" charset="0"/>
                <a:cs typeface="NikoshBAN" pitchFamily="2" charset="0"/>
              </a:rPr>
              <a:t>লেনদেন </a:t>
            </a:r>
            <a:endParaRPr lang="en-US" sz="10000" dirty="0">
              <a:latin typeface="NikoshBAN" pitchFamily="2" charset="0"/>
              <a:cs typeface="NikoshBAN" pitchFamily="2" charset="0"/>
            </a:endParaRPr>
          </a:p>
        </p:txBody>
      </p:sp>
      <p:sp>
        <p:nvSpPr>
          <p:cNvPr id="3" name="Up Arrow 2"/>
          <p:cNvSpPr/>
          <p:nvPr/>
        </p:nvSpPr>
        <p:spPr>
          <a:xfrm rot="10800000">
            <a:off x="1981200" y="1676400"/>
            <a:ext cx="609600" cy="990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p Arrow 3"/>
          <p:cNvSpPr/>
          <p:nvPr/>
        </p:nvSpPr>
        <p:spPr>
          <a:xfrm rot="10800000">
            <a:off x="6781800" y="1600200"/>
            <a:ext cx="6096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32576" y="2667000"/>
            <a:ext cx="3657600" cy="838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000" dirty="0" smtClean="0">
                <a:latin typeface="NikoshBAN" pitchFamily="2" charset="0"/>
                <a:cs typeface="NikoshBAN" pitchFamily="2" charset="0"/>
              </a:rPr>
              <a:t>মূলধন জাতীয় </a:t>
            </a:r>
            <a:endParaRPr lang="en-US" sz="6000" dirty="0">
              <a:latin typeface="NikoshBAN" pitchFamily="2" charset="0"/>
              <a:cs typeface="NikoshBAN" pitchFamily="2" charset="0"/>
            </a:endParaRPr>
          </a:p>
        </p:txBody>
      </p:sp>
      <p:sp>
        <p:nvSpPr>
          <p:cNvPr id="6" name="Rounded Rectangle 5"/>
          <p:cNvSpPr/>
          <p:nvPr/>
        </p:nvSpPr>
        <p:spPr>
          <a:xfrm>
            <a:off x="5246080" y="2743200"/>
            <a:ext cx="3657600" cy="76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6000" dirty="0" smtClean="0">
                <a:latin typeface="NikoshBAN" pitchFamily="2" charset="0"/>
                <a:cs typeface="NikoshBAN" pitchFamily="2" charset="0"/>
              </a:rPr>
              <a:t>মুনাফা জাতীয় </a:t>
            </a:r>
            <a:endParaRPr lang="en-US" sz="6000" dirty="0">
              <a:latin typeface="NikoshBAN" pitchFamily="2" charset="0"/>
              <a:cs typeface="NikoshBAN" pitchFamily="2" charset="0"/>
            </a:endParaRPr>
          </a:p>
        </p:txBody>
      </p:sp>
      <p:sp>
        <p:nvSpPr>
          <p:cNvPr id="13" name="TextBox 12"/>
          <p:cNvSpPr txBox="1"/>
          <p:nvPr/>
        </p:nvSpPr>
        <p:spPr>
          <a:xfrm>
            <a:off x="762000" y="3581400"/>
            <a:ext cx="22860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dirty="0" err="1" smtClean="0">
                <a:latin typeface="NikoshBAN" pitchFamily="2" charset="0"/>
                <a:cs typeface="NikoshBAN" pitchFamily="2" charset="0"/>
              </a:rPr>
              <a:t>দীর্ঘ</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মেয়াদী</a:t>
            </a:r>
            <a:endParaRPr lang="en-US" sz="4000" dirty="0">
              <a:latin typeface="NikoshBAN" pitchFamily="2" charset="0"/>
              <a:cs typeface="NikoshBAN" pitchFamily="2" charset="0"/>
            </a:endParaRPr>
          </a:p>
        </p:txBody>
      </p:sp>
      <p:sp>
        <p:nvSpPr>
          <p:cNvPr id="14" name="TextBox 13"/>
          <p:cNvSpPr txBox="1"/>
          <p:nvPr/>
        </p:nvSpPr>
        <p:spPr>
          <a:xfrm>
            <a:off x="762000" y="4343400"/>
            <a:ext cx="2286000" cy="707886"/>
          </a:xfrm>
          <a:prstGeom prst="rect">
            <a:avLst/>
          </a:prstGeom>
          <a:solidFill>
            <a:schemeClr val="bg1">
              <a:lumMod val="75000"/>
            </a:schemeClr>
          </a:solidFill>
          <a:ln w="6350">
            <a:solidFill>
              <a:schemeClr val="tx1"/>
            </a:solidFill>
          </a:ln>
        </p:spPr>
        <p:txBody>
          <a:bodyPr wrap="square" rtlCol="0">
            <a:spAutoFit/>
          </a:bodyPr>
          <a:lstStyle/>
          <a:p>
            <a:pPr algn="ctr"/>
            <a:r>
              <a:rPr lang="en-US" sz="4000" dirty="0" err="1" smtClean="0">
                <a:latin typeface="NikoshBAN" pitchFamily="2" charset="0"/>
                <a:cs typeface="NikoshBAN" pitchFamily="2" charset="0"/>
              </a:rPr>
              <a:t>অনিয়মিত</a:t>
            </a:r>
            <a:endParaRPr lang="en-US" sz="4000" dirty="0">
              <a:latin typeface="NikoshBAN" pitchFamily="2" charset="0"/>
              <a:cs typeface="NikoshBAN" pitchFamily="2" charset="0"/>
            </a:endParaRPr>
          </a:p>
        </p:txBody>
      </p:sp>
      <p:sp>
        <p:nvSpPr>
          <p:cNvPr id="22" name="TextBox 21"/>
          <p:cNvSpPr txBox="1"/>
          <p:nvPr/>
        </p:nvSpPr>
        <p:spPr>
          <a:xfrm>
            <a:off x="762000" y="51054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err="1" smtClean="0">
                <a:solidFill>
                  <a:schemeClr val="tx1"/>
                </a:solidFill>
                <a:latin typeface="NikoshBAN" pitchFamily="2" charset="0"/>
                <a:cs typeface="NikoshBAN" pitchFamily="2" charset="0"/>
              </a:rPr>
              <a:t>বড়</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অংকের</a:t>
            </a:r>
            <a:endParaRPr lang="en-US" sz="4000" dirty="0">
              <a:solidFill>
                <a:schemeClr val="tx1"/>
              </a:solidFill>
              <a:latin typeface="NikoshBAN" pitchFamily="2" charset="0"/>
              <a:cs typeface="NikoshBAN" pitchFamily="2" charset="0"/>
            </a:endParaRPr>
          </a:p>
        </p:txBody>
      </p:sp>
      <p:sp>
        <p:nvSpPr>
          <p:cNvPr id="24" name="TextBox 23"/>
          <p:cNvSpPr txBox="1"/>
          <p:nvPr/>
        </p:nvSpPr>
        <p:spPr>
          <a:xfrm>
            <a:off x="762000" y="59436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সম্পদ ও দায়</a:t>
            </a:r>
            <a:endParaRPr lang="en-US" sz="4000" dirty="0">
              <a:solidFill>
                <a:schemeClr val="tx1"/>
              </a:solidFill>
              <a:latin typeface="NikoshBAN" pitchFamily="2" charset="0"/>
              <a:cs typeface="NikoshBAN" pitchFamily="2" charset="0"/>
            </a:endParaRPr>
          </a:p>
        </p:txBody>
      </p:sp>
      <p:sp>
        <p:nvSpPr>
          <p:cNvPr id="27" name="TextBox 26"/>
          <p:cNvSpPr txBox="1"/>
          <p:nvPr/>
        </p:nvSpPr>
        <p:spPr>
          <a:xfrm>
            <a:off x="5867400" y="3657600"/>
            <a:ext cx="22860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bn-BD" sz="4000" dirty="0" smtClean="0">
                <a:latin typeface="NikoshBAN" pitchFamily="2" charset="0"/>
                <a:cs typeface="NikoshBAN" pitchFamily="2" charset="0"/>
              </a:rPr>
              <a:t>স্বল্প </a:t>
            </a:r>
            <a:r>
              <a:rPr lang="en-US" sz="4000" dirty="0" err="1" smtClean="0">
                <a:latin typeface="NikoshBAN" pitchFamily="2" charset="0"/>
                <a:cs typeface="NikoshBAN" pitchFamily="2" charset="0"/>
              </a:rPr>
              <a:t>মেয়াদী</a:t>
            </a:r>
            <a:endParaRPr lang="en-US" sz="4000" dirty="0">
              <a:latin typeface="NikoshBAN" pitchFamily="2" charset="0"/>
              <a:cs typeface="NikoshBAN" pitchFamily="2" charset="0"/>
            </a:endParaRPr>
          </a:p>
        </p:txBody>
      </p:sp>
      <p:sp>
        <p:nvSpPr>
          <p:cNvPr id="28" name="TextBox 27"/>
          <p:cNvSpPr txBox="1"/>
          <p:nvPr/>
        </p:nvSpPr>
        <p:spPr>
          <a:xfrm>
            <a:off x="5867400" y="4419600"/>
            <a:ext cx="2286000" cy="707886"/>
          </a:xfrm>
          <a:prstGeom prst="rect">
            <a:avLst/>
          </a:prstGeom>
          <a:solidFill>
            <a:schemeClr val="bg1">
              <a:lumMod val="75000"/>
            </a:schemeClr>
          </a:solidFill>
          <a:ln w="6350">
            <a:solidFill>
              <a:schemeClr val="tx1"/>
            </a:solidFill>
          </a:ln>
        </p:spPr>
        <p:txBody>
          <a:bodyPr wrap="square" rtlCol="0">
            <a:spAutoFit/>
          </a:bodyPr>
          <a:lstStyle/>
          <a:p>
            <a:pPr algn="ctr"/>
            <a:r>
              <a:rPr lang="en-US" sz="4000" dirty="0" err="1" smtClean="0">
                <a:latin typeface="NikoshBAN" pitchFamily="2" charset="0"/>
                <a:cs typeface="NikoshBAN" pitchFamily="2" charset="0"/>
              </a:rPr>
              <a:t>নিয়মিত</a:t>
            </a:r>
            <a:endParaRPr lang="en-US" sz="4000" dirty="0">
              <a:latin typeface="NikoshBAN" pitchFamily="2" charset="0"/>
              <a:cs typeface="NikoshBAN" pitchFamily="2" charset="0"/>
            </a:endParaRPr>
          </a:p>
        </p:txBody>
      </p:sp>
      <p:sp>
        <p:nvSpPr>
          <p:cNvPr id="29" name="TextBox 28"/>
          <p:cNvSpPr txBox="1"/>
          <p:nvPr/>
        </p:nvSpPr>
        <p:spPr>
          <a:xfrm>
            <a:off x="5867400" y="52578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ছোট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অংকের</a:t>
            </a:r>
            <a:endParaRPr lang="en-US" sz="4000" dirty="0">
              <a:solidFill>
                <a:schemeClr val="tx1"/>
              </a:solidFill>
              <a:latin typeface="NikoshBAN" pitchFamily="2" charset="0"/>
              <a:cs typeface="NikoshBAN" pitchFamily="2" charset="0"/>
            </a:endParaRPr>
          </a:p>
        </p:txBody>
      </p:sp>
      <p:sp>
        <p:nvSpPr>
          <p:cNvPr id="30" name="TextBox 29"/>
          <p:cNvSpPr txBox="1"/>
          <p:nvPr/>
        </p:nvSpPr>
        <p:spPr>
          <a:xfrm>
            <a:off x="5867400" y="60960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ব্যয় / আয়</a:t>
            </a:r>
            <a:endParaRPr lang="en-US" sz="4000" dirty="0">
              <a:solidFill>
                <a:schemeClr val="tx1"/>
              </a:solidFill>
              <a:latin typeface="NikoshBAN" pitchFamily="2" charset="0"/>
              <a:cs typeface="NikoshBAN" pitchFamily="2" charset="0"/>
            </a:endParaRPr>
          </a:p>
        </p:txBody>
      </p:sp>
      <p:sp>
        <p:nvSpPr>
          <p:cNvPr id="31" name="Rectangle 30"/>
          <p:cNvSpPr/>
          <p:nvPr/>
        </p:nvSpPr>
        <p:spPr>
          <a:xfrm>
            <a:off x="3429000" y="3810000"/>
            <a:ext cx="2133600" cy="2743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9600" dirty="0" smtClean="0">
                <a:latin typeface="NikoshBAN" pitchFamily="2" charset="0"/>
                <a:cs typeface="NikoshBAN" pitchFamily="2" charset="0"/>
              </a:rPr>
              <a:t>শর্ত </a:t>
            </a:r>
            <a:endParaRPr lang="en-US" sz="9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152400"/>
            <a:ext cx="8686800" cy="3048000"/>
          </a:xfrm>
          <a:prstGeom prst="roundRect">
            <a:avLst/>
          </a:prstGeom>
          <a:ln w="57150">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just"/>
            <a:r>
              <a:rPr lang="bn-BD" sz="4000" b="1" u="sng" dirty="0" smtClean="0">
                <a:latin typeface="NikoshBAN" pitchFamily="2" charset="0"/>
                <a:cs typeface="NikoshBAN" pitchFamily="2" charset="0"/>
              </a:rPr>
              <a:t>মূলধন জাতীয় লেনদেনঃ </a:t>
            </a:r>
            <a:r>
              <a:rPr lang="bn-BD" sz="4000" b="1" dirty="0" smtClean="0">
                <a:latin typeface="NikoshBAN" pitchFamily="2" charset="0"/>
                <a:cs typeface="NikoshBAN" pitchFamily="2" charset="0"/>
              </a:rPr>
              <a:t>যে সকল লেনদেন হতে দীর্ঘমেয়াদী (১ বছরের অধিক) সুবিধা পাওয়া যায়, লেনদেন নিয়মিত হয় না,সম্পদ ও দায় সৃষ্টি করে এবং যার টাকার অংক বড়, তাকে মূলধন জাতীয় লেনদেন বলে। </a:t>
            </a:r>
            <a:endParaRPr lang="en-US" sz="4000" b="1" dirty="0">
              <a:latin typeface="NikoshBAN" pitchFamily="2" charset="0"/>
              <a:cs typeface="NikoshBAN" pitchFamily="2" charset="0"/>
            </a:endParaRPr>
          </a:p>
        </p:txBody>
      </p:sp>
      <p:sp>
        <p:nvSpPr>
          <p:cNvPr id="3" name="Rounded Rectangle 2"/>
          <p:cNvSpPr/>
          <p:nvPr/>
        </p:nvSpPr>
        <p:spPr>
          <a:xfrm>
            <a:off x="152400" y="3429000"/>
            <a:ext cx="8763000" cy="3200400"/>
          </a:xfrm>
          <a:prstGeom prst="roundRect">
            <a:avLst/>
          </a:prstGeom>
          <a:ln w="57150">
            <a:solidFill>
              <a:srgbClr val="00B050"/>
            </a:solidFill>
          </a:ln>
        </p:spPr>
        <p:style>
          <a:lnRef idx="1">
            <a:schemeClr val="dk1"/>
          </a:lnRef>
          <a:fillRef idx="2">
            <a:schemeClr val="dk1"/>
          </a:fillRef>
          <a:effectRef idx="1">
            <a:schemeClr val="dk1"/>
          </a:effectRef>
          <a:fontRef idx="minor">
            <a:schemeClr val="dk1"/>
          </a:fontRef>
        </p:style>
        <p:txBody>
          <a:bodyPr rtlCol="0" anchor="ctr"/>
          <a:lstStyle/>
          <a:p>
            <a:pPr algn="just"/>
            <a:r>
              <a:rPr lang="bn-BD" sz="4000" b="1" u="sng" dirty="0" smtClean="0">
                <a:latin typeface="NikoshBAN" pitchFamily="2" charset="0"/>
                <a:cs typeface="NikoshBAN" pitchFamily="2" charset="0"/>
              </a:rPr>
              <a:t>মুনাফা জাতীয় লেনদেনঃ </a:t>
            </a:r>
            <a:r>
              <a:rPr lang="bn-BD" sz="4000" b="1" dirty="0" smtClean="0">
                <a:latin typeface="NikoshBAN" pitchFamily="2" charset="0"/>
                <a:cs typeface="NikoshBAN" pitchFamily="2" charset="0"/>
              </a:rPr>
              <a:t>যে সকল লেনদেন হতে স্বল্পমেয়াদী  সুবিধা পাওয়া যায় (১ বছরের কম), লেনদেন বার বার (নিয়মিত) সংগঠিত হয়, ব্যয় বা আয় সৃষ্টি করে এবং যার টাকার অংক অপেক্ষাকৃত ছোট,তাকে মুনাফা জাতীয় লেনদেন বলে। </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609600"/>
            <a:ext cx="5867400" cy="1107996"/>
          </a:xfrm>
          <a:prstGeom prst="rect">
            <a:avLst/>
          </a:prstGeom>
          <a:noFill/>
        </p:spPr>
        <p:txBody>
          <a:bodyPr wrap="square" rtlCol="0">
            <a:spAutoFit/>
          </a:bodyPr>
          <a:lstStyle/>
          <a:p>
            <a:pPr algn="ctr"/>
            <a:r>
              <a:rPr lang="en-US" sz="6600" b="1" dirty="0" err="1">
                <a:solidFill>
                  <a:srgbClr val="7030A0"/>
                </a:solidFill>
                <a:latin typeface="NikoshBAN" pitchFamily="2" charset="0"/>
                <a:cs typeface="NikoshBAN" pitchFamily="2" charset="0"/>
              </a:rPr>
              <a:t>মূল্যায়ন</a:t>
            </a:r>
            <a:endParaRPr lang="en-US" sz="6600" b="1" dirty="0">
              <a:solidFill>
                <a:srgbClr val="7030A0"/>
              </a:solidFill>
              <a:latin typeface="NikoshBAN" pitchFamily="2" charset="0"/>
              <a:cs typeface="NikoshBAN" pitchFamily="2" charset="0"/>
            </a:endParaRPr>
          </a:p>
        </p:txBody>
      </p:sp>
      <p:sp>
        <p:nvSpPr>
          <p:cNvPr id="3" name="Rectangle 2"/>
          <p:cNvSpPr/>
          <p:nvPr/>
        </p:nvSpPr>
        <p:spPr>
          <a:xfrm>
            <a:off x="609600" y="609600"/>
            <a:ext cx="7391400" cy="4708981"/>
          </a:xfrm>
          <a:prstGeom prst="rect">
            <a:avLst/>
          </a:prstGeom>
        </p:spPr>
        <p:txBody>
          <a:bodyPr wrap="square">
            <a:spAutoFit/>
          </a:bodyPr>
          <a:lstStyle/>
          <a:p>
            <a:pPr>
              <a:lnSpc>
                <a:spcPct val="150000"/>
              </a:lnSpc>
            </a:pPr>
            <a:endParaRPr lang="en-US" sz="4000" dirty="0">
              <a:latin typeface="NikoshBAN" pitchFamily="2" charset="0"/>
              <a:cs typeface="NikoshBAN" pitchFamily="2" charset="0"/>
            </a:endParaRPr>
          </a:p>
          <a:p>
            <a:pPr marL="514350" indent="-514350">
              <a:lnSpc>
                <a:spcPct val="150000"/>
              </a:lnSpc>
              <a:buFont typeface="+mj-lt"/>
              <a:buAutoNum type="arabicPeriod"/>
            </a:pPr>
            <a:r>
              <a:rPr lang="en-US" sz="4000" dirty="0">
                <a:solidFill>
                  <a:schemeClr val="tx2">
                    <a:lumMod val="75000"/>
                  </a:schemeClr>
                </a:solidFill>
                <a:latin typeface="NikoshBAN" pitchFamily="2" charset="0"/>
                <a:cs typeface="NikoshBAN" pitchFamily="2" charset="0"/>
              </a:rPr>
              <a:t> </a:t>
            </a:r>
            <a:r>
              <a:rPr lang="en-US" sz="4000" dirty="0" err="1" smtClean="0">
                <a:solidFill>
                  <a:schemeClr val="tx2">
                    <a:lumMod val="75000"/>
                  </a:schemeClr>
                </a:solidFill>
                <a:latin typeface="NikoshBAN" pitchFamily="2" charset="0"/>
                <a:cs typeface="NikoshBAN" pitchFamily="2" charset="0"/>
              </a:rPr>
              <a:t>মূলধন</a:t>
            </a:r>
            <a:r>
              <a:rPr lang="bn-BD" sz="4000" dirty="0" smtClean="0">
                <a:solidFill>
                  <a:schemeClr val="tx2">
                    <a:lumMod val="75000"/>
                  </a:schemeClr>
                </a:solidFill>
                <a:latin typeface="NikoshBAN" pitchFamily="2" charset="0"/>
                <a:cs typeface="NikoshBAN" pitchFamily="2" charset="0"/>
              </a:rPr>
              <a:t> জাতীয় লেনদেনর ১০টি উদাহরণ লিখ।</a:t>
            </a:r>
            <a:r>
              <a:rPr lang="bn-IN" sz="4000" dirty="0" smtClean="0">
                <a:solidFill>
                  <a:schemeClr val="tx2">
                    <a:lumMod val="75000"/>
                  </a:schemeClr>
                </a:solidFill>
                <a:latin typeface="NikoshBAN" pitchFamily="2" charset="0"/>
                <a:cs typeface="NikoshBAN" pitchFamily="2" charset="0"/>
              </a:rPr>
              <a:t> </a:t>
            </a:r>
            <a:endParaRPr lang="en-US" sz="4000" dirty="0">
              <a:solidFill>
                <a:schemeClr val="tx2">
                  <a:lumMod val="75000"/>
                </a:schemeClr>
              </a:solidFill>
              <a:latin typeface="NikoshBAN" pitchFamily="2" charset="0"/>
              <a:cs typeface="NikoshBAN" pitchFamily="2" charset="0"/>
            </a:endParaRPr>
          </a:p>
          <a:p>
            <a:pPr marL="514350" indent="-514350">
              <a:lnSpc>
                <a:spcPct val="150000"/>
              </a:lnSpc>
              <a:buFont typeface="+mj-lt"/>
              <a:buAutoNum type="arabicPeriod"/>
            </a:pPr>
            <a:r>
              <a:rPr lang="en-US" sz="4000" dirty="0">
                <a:solidFill>
                  <a:schemeClr val="tx2">
                    <a:lumMod val="75000"/>
                  </a:schemeClr>
                </a:solidFill>
                <a:latin typeface="NikoshBAN" pitchFamily="2" charset="0"/>
                <a:cs typeface="NikoshBAN" pitchFamily="2" charset="0"/>
              </a:rPr>
              <a:t> </a:t>
            </a:r>
            <a:r>
              <a:rPr lang="en-US" sz="4000" dirty="0" err="1">
                <a:solidFill>
                  <a:schemeClr val="tx2">
                    <a:lumMod val="75000"/>
                  </a:schemeClr>
                </a:solidFill>
                <a:latin typeface="NikoshBAN" pitchFamily="2" charset="0"/>
                <a:cs typeface="NikoshBAN" pitchFamily="2" charset="0"/>
              </a:rPr>
              <a:t>মুনাফা</a:t>
            </a:r>
            <a:r>
              <a:rPr lang="en-US" sz="4000" dirty="0">
                <a:solidFill>
                  <a:schemeClr val="tx2">
                    <a:lumMod val="75000"/>
                  </a:schemeClr>
                </a:solidFill>
                <a:latin typeface="NikoshBAN" pitchFamily="2" charset="0"/>
                <a:cs typeface="NikoshBAN" pitchFamily="2" charset="0"/>
              </a:rPr>
              <a:t> </a:t>
            </a:r>
            <a:r>
              <a:rPr lang="en-US" sz="4000" dirty="0" err="1">
                <a:solidFill>
                  <a:schemeClr val="tx2">
                    <a:lumMod val="75000"/>
                  </a:schemeClr>
                </a:solidFill>
                <a:latin typeface="NikoshBAN" pitchFamily="2" charset="0"/>
                <a:cs typeface="NikoshBAN" pitchFamily="2" charset="0"/>
              </a:rPr>
              <a:t>জাতীয়</a:t>
            </a:r>
            <a:r>
              <a:rPr lang="en-US" sz="4000" dirty="0">
                <a:solidFill>
                  <a:schemeClr val="tx2">
                    <a:lumMod val="75000"/>
                  </a:schemeClr>
                </a:solidFill>
                <a:latin typeface="NikoshBAN" pitchFamily="2" charset="0"/>
                <a:cs typeface="NikoshBAN" pitchFamily="2" charset="0"/>
              </a:rPr>
              <a:t> </a:t>
            </a:r>
            <a:r>
              <a:rPr lang="bn-BD" sz="4000" dirty="0" smtClean="0">
                <a:solidFill>
                  <a:schemeClr val="tx2">
                    <a:lumMod val="75000"/>
                  </a:schemeClr>
                </a:solidFill>
                <a:latin typeface="NikoshBAN" pitchFamily="2" charset="0"/>
                <a:cs typeface="NikoshBAN" pitchFamily="2" charset="0"/>
              </a:rPr>
              <a:t>লেনদেনর ১০টি উদাহরণ লিখ।</a:t>
            </a:r>
            <a:endParaRPr lang="en-US" sz="4000" dirty="0">
              <a:solidFill>
                <a:schemeClr val="tx2">
                  <a:lumMod val="50000"/>
                </a:schemeClr>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5791200" cy="914400"/>
          </a:xfrm>
          <a:solidFill>
            <a:schemeClr val="accent6">
              <a:lumMod val="20000"/>
              <a:lumOff val="80000"/>
            </a:schemeClr>
          </a:solidFill>
          <a:ln>
            <a:solidFill>
              <a:schemeClr val="tx1"/>
            </a:solidFill>
            <a:prstDash val="dashDot"/>
          </a:ln>
        </p:spPr>
        <p:txBody>
          <a:bodyPr>
            <a:normAutofit fontScale="90000"/>
          </a:bodyPr>
          <a:lstStyle/>
          <a:p>
            <a:pPr algn="ctr"/>
            <a:r>
              <a:rPr lang="bn-BD" sz="6000" dirty="0" smtClean="0">
                <a:solidFill>
                  <a:srgbClr val="000099"/>
                </a:solidFill>
                <a:latin typeface="NikoshBAN" pitchFamily="2" charset="0"/>
                <a:cs typeface="NikoshBAN" pitchFamily="2" charset="0"/>
              </a:rPr>
              <a:t>বাড়ির কাজ</a:t>
            </a:r>
            <a:endParaRPr lang="en-US" sz="6000" dirty="0">
              <a:solidFill>
                <a:srgbClr val="000099"/>
              </a:solidFill>
              <a:latin typeface="NikoshBAN" pitchFamily="2" charset="0"/>
              <a:cs typeface="NikoshBAN" pitchFamily="2" charset="0"/>
            </a:endParaRPr>
          </a:p>
        </p:txBody>
      </p:sp>
      <p:sp>
        <p:nvSpPr>
          <p:cNvPr id="3" name="Content Placeholder 2"/>
          <p:cNvSpPr>
            <a:spLocks noGrp="1"/>
          </p:cNvSpPr>
          <p:nvPr>
            <p:ph idx="1"/>
          </p:nvPr>
        </p:nvSpPr>
        <p:spPr>
          <a:xfrm>
            <a:off x="381000" y="1219200"/>
            <a:ext cx="8229600" cy="4389120"/>
          </a:xfrm>
        </p:spPr>
        <p:txBody>
          <a:bodyPr>
            <a:normAutofit lnSpcReduction="10000"/>
          </a:bodyPr>
          <a:lstStyle/>
          <a:p>
            <a:pPr>
              <a:buNone/>
            </a:pPr>
            <a:r>
              <a:rPr lang="bn-BD" sz="4400" dirty="0" smtClean="0">
                <a:latin typeface="NikoshBAN" pitchFamily="2" charset="0"/>
                <a:cs typeface="NikoshBAN" pitchFamily="2" charset="0"/>
              </a:rPr>
              <a:t>(</a:t>
            </a:r>
            <a:r>
              <a:rPr lang="en-US" sz="4400" dirty="0" smtClean="0">
                <a:latin typeface="NikoshBAN" pitchFamily="2" charset="0"/>
                <a:cs typeface="NikoshBAN" pitchFamily="2" charset="0"/>
              </a:rPr>
              <a:t>১</a:t>
            </a:r>
            <a:r>
              <a:rPr lang="bn-BD" sz="4400" dirty="0" smtClean="0">
                <a:latin typeface="NikoshBAN" pitchFamily="2" charset="0"/>
                <a:cs typeface="NikoshBAN" pitchFamily="2" charset="0"/>
              </a:rPr>
              <a:t>) </a:t>
            </a:r>
            <a:r>
              <a:rPr lang="en-US" sz="4400" dirty="0" err="1" smtClean="0">
                <a:latin typeface="NikoshBAN" pitchFamily="2" charset="0"/>
                <a:cs typeface="NikoshBAN" pitchFamily="2" charset="0"/>
              </a:rPr>
              <a:t>ব্যাংক</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হতে</a:t>
            </a:r>
            <a:r>
              <a:rPr lang="en-US" sz="4400" dirty="0" smtClean="0">
                <a:latin typeface="NikoshBAN" pitchFamily="2" charset="0"/>
                <a:cs typeface="NikoshBAN" pitchFamily="2" charset="0"/>
              </a:rPr>
              <a:t> ১,০০,০০০টাকা </a:t>
            </a:r>
            <a:r>
              <a:rPr lang="en-US" sz="4400" dirty="0" err="1" smtClean="0">
                <a:latin typeface="NikoshBAN" pitchFamily="2" charset="0"/>
                <a:cs typeface="NikoshBAN" pitchFamily="2" charset="0"/>
              </a:rPr>
              <a:t>ঋণ</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গ্রহণ</a:t>
            </a:r>
            <a:r>
              <a:rPr lang="en-US" sz="4400" dirty="0" smtClean="0">
                <a:latin typeface="NikoshBAN" pitchFamily="2" charset="0"/>
                <a:cs typeface="NikoshBAN" pitchFamily="2" charset="0"/>
              </a:rPr>
              <a:t>।</a:t>
            </a:r>
          </a:p>
          <a:p>
            <a:pPr>
              <a:buNone/>
            </a:pPr>
            <a:r>
              <a:rPr lang="bn-BD" sz="4400" dirty="0" smtClean="0">
                <a:latin typeface="NikoshBAN" pitchFamily="2" charset="0"/>
                <a:cs typeface="NikoshBAN" pitchFamily="2" charset="0"/>
              </a:rPr>
              <a:t>(</a:t>
            </a:r>
            <a:r>
              <a:rPr lang="en-US" sz="4400" dirty="0" smtClean="0">
                <a:latin typeface="NikoshBAN" pitchFamily="2" charset="0"/>
                <a:cs typeface="NikoshBAN" pitchFamily="2" charset="0"/>
              </a:rPr>
              <a:t>২</a:t>
            </a:r>
            <a:r>
              <a:rPr lang="bn-BD" sz="4400" dirty="0" smtClean="0">
                <a:latin typeface="NikoshBAN" pitchFamily="2" charset="0"/>
                <a:cs typeface="NikoshBAN" pitchFamily="2" charset="0"/>
              </a:rPr>
              <a:t>) জমি ক্রয় ৫,০০,০০০ টাকার ।</a:t>
            </a:r>
          </a:p>
          <a:p>
            <a:pPr>
              <a:buNone/>
            </a:pPr>
            <a:r>
              <a:rPr lang="bn-BD" sz="4400" dirty="0" smtClean="0">
                <a:latin typeface="NikoshBAN" pitchFamily="2" charset="0"/>
                <a:cs typeface="NikoshBAN" pitchFamily="2" charset="0"/>
              </a:rPr>
              <a:t>(৩) </a:t>
            </a:r>
            <a:r>
              <a:rPr lang="en-US" sz="4400" dirty="0" err="1" smtClean="0">
                <a:latin typeface="NikoshBAN" pitchFamily="2" charset="0"/>
                <a:cs typeface="NikoshBAN" pitchFamily="2" charset="0"/>
              </a:rPr>
              <a:t>পণ্য</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বিক্রয়</a:t>
            </a:r>
            <a:r>
              <a:rPr lang="en-US" sz="4400" dirty="0" smtClean="0">
                <a:latin typeface="NikoshBAN" pitchFamily="2" charset="0"/>
                <a:cs typeface="NikoshBAN" pitchFamily="2" charset="0"/>
              </a:rPr>
              <a:t> ৫,০০০ </a:t>
            </a:r>
            <a:r>
              <a:rPr lang="en-US" sz="4400" dirty="0" err="1" smtClean="0">
                <a:latin typeface="NikoshBAN" pitchFamily="2" charset="0"/>
                <a:cs typeface="NikoshBAN" pitchFamily="2" charset="0"/>
              </a:rPr>
              <a:t>টাকা</a:t>
            </a:r>
            <a:r>
              <a:rPr lang="en-US" sz="4400" dirty="0" smtClean="0">
                <a:latin typeface="NikoshBAN" pitchFamily="2" charset="0"/>
                <a:cs typeface="NikoshBAN" pitchFamily="2" charset="0"/>
              </a:rPr>
              <a:t>।</a:t>
            </a:r>
          </a:p>
          <a:p>
            <a:pPr>
              <a:buNone/>
            </a:pPr>
            <a:r>
              <a:rPr lang="bn-BD" sz="4400" spc="-300" dirty="0" smtClean="0">
                <a:latin typeface="NikoshBAN" pitchFamily="2" charset="0"/>
                <a:cs typeface="NikoshBAN" pitchFamily="2" charset="0"/>
              </a:rPr>
              <a:t>(৪) </a:t>
            </a:r>
            <a:r>
              <a:rPr lang="en-US" sz="4000" spc="-300" dirty="0" err="1" smtClean="0">
                <a:latin typeface="NikoshBAN" pitchFamily="2" charset="0"/>
                <a:cs typeface="NikoshBAN" pitchFamily="2" charset="0"/>
              </a:rPr>
              <a:t>পুরাতন</a:t>
            </a:r>
            <a:r>
              <a:rPr lang="en-US" sz="4000" spc="-300" dirty="0" smtClean="0">
                <a:latin typeface="NikoshBAN" pitchFamily="2" charset="0"/>
                <a:cs typeface="NikoshBAN" pitchFamily="2" charset="0"/>
              </a:rPr>
              <a:t> </a:t>
            </a:r>
            <a:r>
              <a:rPr lang="bn-BD" sz="4000" spc="-300" dirty="0" smtClean="0">
                <a:latin typeface="NikoshBAN" pitchFamily="2" charset="0"/>
                <a:cs typeface="NikoshBAN" pitchFamily="2" charset="0"/>
              </a:rPr>
              <a:t> </a:t>
            </a:r>
            <a:r>
              <a:rPr lang="en-US" sz="4000" spc="-300" dirty="0" err="1" smtClean="0">
                <a:latin typeface="NikoshBAN" pitchFamily="2" charset="0"/>
                <a:cs typeface="NikoshBAN" pitchFamily="2" charset="0"/>
              </a:rPr>
              <a:t>গাড়ী</a:t>
            </a:r>
            <a:r>
              <a:rPr lang="en-US" sz="4000" spc="-300" dirty="0" smtClean="0">
                <a:latin typeface="NikoshBAN" pitchFamily="2" charset="0"/>
                <a:cs typeface="NikoshBAN" pitchFamily="2" charset="0"/>
              </a:rPr>
              <a:t> </a:t>
            </a:r>
            <a:r>
              <a:rPr lang="bn-BD" sz="4000" spc="-300" dirty="0" smtClean="0">
                <a:latin typeface="NikoshBAN" pitchFamily="2" charset="0"/>
                <a:cs typeface="NikoshBAN" pitchFamily="2" charset="0"/>
              </a:rPr>
              <a:t> </a:t>
            </a:r>
            <a:r>
              <a:rPr lang="en-US" sz="4000" spc="-300" dirty="0" err="1" smtClean="0">
                <a:latin typeface="NikoshBAN" pitchFamily="2" charset="0"/>
                <a:cs typeface="NikoshBAN" pitchFamily="2" charset="0"/>
              </a:rPr>
              <a:t>বিক্রয়</a:t>
            </a:r>
            <a:r>
              <a:rPr lang="en-US" sz="4000" spc="-300" dirty="0" smtClean="0">
                <a:latin typeface="NikoshBAN" pitchFamily="2" charset="0"/>
                <a:cs typeface="NikoshBAN" pitchFamily="2" charset="0"/>
              </a:rPr>
              <a:t> ২,০০,০০০ </a:t>
            </a:r>
            <a:r>
              <a:rPr lang="en-US" sz="4000" spc="-300" dirty="0" err="1" smtClean="0">
                <a:latin typeface="NikoshBAN" pitchFamily="2" charset="0"/>
                <a:cs typeface="NikoshBAN" pitchFamily="2" charset="0"/>
              </a:rPr>
              <a:t>টাকা</a:t>
            </a:r>
            <a:r>
              <a:rPr lang="en-US" sz="4000" spc="-300" dirty="0" smtClean="0">
                <a:latin typeface="NikoshBAN" pitchFamily="2" charset="0"/>
                <a:cs typeface="NikoshBAN" pitchFamily="2" charset="0"/>
              </a:rPr>
              <a:t>।</a:t>
            </a:r>
            <a:endParaRPr lang="en-US" sz="4400" spc="-300" dirty="0" smtClean="0">
              <a:latin typeface="NikoshBAN" pitchFamily="2" charset="0"/>
              <a:cs typeface="NikoshBAN" pitchFamily="2" charset="0"/>
            </a:endParaRPr>
          </a:p>
          <a:p>
            <a:pPr>
              <a:buNone/>
            </a:pPr>
            <a:r>
              <a:rPr lang="bn-BD" sz="4400" dirty="0" smtClean="0">
                <a:latin typeface="NikoshBAN" pitchFamily="2" charset="0"/>
                <a:cs typeface="NikoshBAN" pitchFamily="2" charset="0"/>
              </a:rPr>
              <a:t>(৫) কমিশন </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প্রাপ্তি</a:t>
            </a:r>
            <a:r>
              <a:rPr lang="en-US" sz="4400" dirty="0" smtClean="0">
                <a:latin typeface="NikoshBAN" pitchFamily="2" charset="0"/>
                <a:cs typeface="NikoshBAN" pitchFamily="2" charset="0"/>
              </a:rPr>
              <a:t> ২,০০০ </a:t>
            </a:r>
            <a:r>
              <a:rPr lang="en-US" sz="4400" dirty="0" err="1" smtClean="0">
                <a:latin typeface="NikoshBAN" pitchFamily="2" charset="0"/>
                <a:cs typeface="NikoshBAN" pitchFamily="2" charset="0"/>
              </a:rPr>
              <a:t>টাকা</a:t>
            </a:r>
            <a:r>
              <a:rPr lang="en-US" sz="4400" dirty="0" smtClean="0">
                <a:latin typeface="NikoshBAN" pitchFamily="2" charset="0"/>
                <a:cs typeface="NikoshBAN" pitchFamily="2" charset="0"/>
              </a:rPr>
              <a:t>।</a:t>
            </a:r>
            <a:endParaRPr lang="bn-BD" sz="4400" dirty="0" smtClean="0">
              <a:latin typeface="NikoshBAN" pitchFamily="2" charset="0"/>
              <a:cs typeface="NikoshBAN" pitchFamily="2" charset="0"/>
            </a:endParaRPr>
          </a:p>
          <a:p>
            <a:pPr>
              <a:buNone/>
            </a:pPr>
            <a:r>
              <a:rPr lang="bn-BD" sz="4400" dirty="0" smtClean="0">
                <a:latin typeface="NikoshBAN" pitchFamily="2" charset="0"/>
                <a:cs typeface="NikoshBAN" pitchFamily="2" charset="0"/>
              </a:rPr>
              <a:t>(৬) কর্মচারীর বেতন প্রদান ১০,০০০ টাকা।</a:t>
            </a:r>
            <a:endParaRPr lang="en-US" dirty="0">
              <a:latin typeface="NikoshBAN" pitchFamily="2" charset="0"/>
              <a:cs typeface="NikoshBAN" pitchFamily="2" charset="0"/>
            </a:endParaRPr>
          </a:p>
        </p:txBody>
      </p:sp>
      <p:sp>
        <p:nvSpPr>
          <p:cNvPr id="5" name="Rectangle 4"/>
          <p:cNvSpPr/>
          <p:nvPr/>
        </p:nvSpPr>
        <p:spPr>
          <a:xfrm>
            <a:off x="0" y="56388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smtClean="0">
                <a:latin typeface="NikoshBAN" pitchFamily="2" charset="0"/>
                <a:cs typeface="NikoshBAN" pitchFamily="2" charset="0"/>
              </a:rPr>
              <a:t>উপরোক্ত লেনদেনগুলো হতে মূলধন ও মুনাফা জাতীয় লেনদেনের পরিমান নির্ণয়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57200" y="533400"/>
            <a:ext cx="8382000" cy="5739000"/>
          </a:xfrm>
          <a:prstGeom prst="rect">
            <a:avLst/>
          </a:prstGeom>
        </p:spPr>
      </p:pic>
      <p:sp>
        <p:nvSpPr>
          <p:cNvPr id="4" name="TextBox 3"/>
          <p:cNvSpPr txBox="1"/>
          <p:nvPr/>
        </p:nvSpPr>
        <p:spPr>
          <a:xfrm>
            <a:off x="1295400" y="2438400"/>
            <a:ext cx="6683828" cy="1419619"/>
          </a:xfrm>
          <a:prstGeom prst="rect">
            <a:avLst/>
          </a:prstGeom>
          <a:noFill/>
        </p:spPr>
        <p:txBody>
          <a:bodyPr wrap="square" rtlCol="0">
            <a:spAutoFit/>
          </a:bodyPr>
          <a:lstStyle/>
          <a:p>
            <a:pPr algn="ctr"/>
            <a:r>
              <a:rPr lang="en-US" sz="8625" dirty="0" err="1">
                <a:solidFill>
                  <a:srgbClr val="0070C0"/>
                </a:solidFill>
                <a:latin typeface="NikoshBAN" pitchFamily="2" charset="0"/>
                <a:cs typeface="NikoshBAN" pitchFamily="2" charset="0"/>
              </a:rPr>
              <a:t>সবাইকে</a:t>
            </a:r>
            <a:r>
              <a:rPr lang="en-US" sz="8625" dirty="0">
                <a:solidFill>
                  <a:srgbClr val="0070C0"/>
                </a:solidFill>
                <a:latin typeface="NikoshBAN" pitchFamily="2" charset="0"/>
                <a:cs typeface="NikoshBAN" pitchFamily="2" charset="0"/>
              </a:rPr>
              <a:t> </a:t>
            </a:r>
            <a:r>
              <a:rPr lang="bn-BD" sz="8625" dirty="0">
                <a:solidFill>
                  <a:srgbClr val="0070C0"/>
                </a:solidFill>
                <a:latin typeface="NikoshBAN" pitchFamily="2" charset="0"/>
                <a:cs typeface="NikoshBAN" pitchFamily="2" charset="0"/>
              </a:rPr>
              <a:t>ধন্যবাদ</a:t>
            </a:r>
            <a:endParaRPr lang="en-US" sz="8625" dirty="0">
              <a:solidFill>
                <a:srgbClr val="0070C0"/>
              </a:solidFill>
              <a:latin typeface="NikoshBAN" pitchFamily="2" charset="0"/>
              <a:cs typeface="NikoshBAN" pitchFamily="2" charset="0"/>
            </a:endParaRPr>
          </a:p>
        </p:txBody>
      </p:sp>
    </p:spTree>
    <p:extLst>
      <p:ext uri="{BB962C8B-B14F-4D97-AF65-F5344CB8AC3E}">
        <p14:creationId xmlns="" xmlns:p14="http://schemas.microsoft.com/office/powerpoint/2010/main" val="39160297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600200" y="152400"/>
            <a:ext cx="4423893" cy="1107996"/>
          </a:xfrm>
          <a:prstGeom prst="rect">
            <a:avLst/>
          </a:prstGeom>
          <a:solidFill>
            <a:srgbClr val="FF00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spcBef>
                <a:spcPct val="50000"/>
              </a:spcBef>
            </a:pPr>
            <a:r>
              <a:rPr lang="bn-BD" sz="6600" dirty="0">
                <a:latin typeface="NikoshBAN" pitchFamily="2" charset="0"/>
                <a:cs typeface="NikoshBAN" pitchFamily="2" charset="0"/>
              </a:rPr>
              <a:t>পরিচিতি</a:t>
            </a:r>
            <a:endParaRPr lang="en-US" sz="6600" dirty="0">
              <a:latin typeface="NikoshBAN" pitchFamily="2" charset="0"/>
              <a:cs typeface="NikoshBAN" pitchFamily="2" charset="0"/>
            </a:endParaRPr>
          </a:p>
        </p:txBody>
      </p:sp>
      <p:sp>
        <p:nvSpPr>
          <p:cNvPr id="4" name="Rectangle 3"/>
          <p:cNvSpPr/>
          <p:nvPr/>
        </p:nvSpPr>
        <p:spPr>
          <a:xfrm>
            <a:off x="457200" y="1295400"/>
            <a:ext cx="5257800" cy="2819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bn-BD" sz="3200" b="1" dirty="0" smtClean="0">
                <a:latin typeface="NikoshBAN" pitchFamily="2" charset="0"/>
                <a:cs typeface="NikoshBAN" pitchFamily="2" charset="0"/>
              </a:rPr>
              <a:t>মো:কামাল হোসেন</a:t>
            </a:r>
            <a:endParaRPr lang="en-US" sz="3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স</a:t>
            </a:r>
            <a:r>
              <a:rPr lang="en-US" sz="3200" b="1" dirty="0" err="1" smtClean="0">
                <a:latin typeface="NikoshBAN" pitchFamily="2" charset="0"/>
                <a:cs typeface="NikoshBAN" pitchFamily="2" charset="0"/>
              </a:rPr>
              <a:t>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en-US" sz="3200" b="1" dirty="0" smtClean="0">
                <a:latin typeface="NikoshBAN" pitchFamily="2" charset="0"/>
                <a:cs typeface="NikoshBAN" pitchFamily="2" charset="0"/>
              </a:rPr>
              <a:t>  </a:t>
            </a:r>
          </a:p>
          <a:p>
            <a:pPr algn="ctr"/>
            <a:r>
              <a:rPr lang="bn-BD" sz="3200" b="1" dirty="0" smtClean="0">
                <a:latin typeface="NikoshBAN" pitchFamily="2" charset="0"/>
                <a:cs typeface="NikoshBAN" pitchFamily="2" charset="0"/>
              </a:rPr>
              <a:t>রামনারায়ণপুর উচ্চ বিদ্যালয়</a:t>
            </a:r>
          </a:p>
          <a:p>
            <a:pPr algn="ctr"/>
            <a:r>
              <a:rPr lang="bn-BD" sz="3200" b="1" dirty="0" smtClean="0">
                <a:latin typeface="NikoshBAN" pitchFamily="2" charset="0"/>
                <a:cs typeface="NikoshBAN" pitchFamily="2" charset="0"/>
              </a:rPr>
              <a:t>চাটখিল, নোয়াখালী।</a:t>
            </a:r>
            <a:r>
              <a:rPr lang="en-US" sz="3200" b="1" dirty="0" smtClean="0">
                <a:latin typeface="NikoshBAN" pitchFamily="2" charset="0"/>
                <a:cs typeface="NikoshBAN" pitchFamily="2" charset="0"/>
              </a:rPr>
              <a:t> </a:t>
            </a:r>
            <a:endParaRPr lang="bn-BD" sz="3200" b="1" dirty="0" smtClean="0">
              <a:latin typeface="NikoshBAN" pitchFamily="2" charset="0"/>
              <a:cs typeface="NikoshBAN" pitchFamily="2" charset="0"/>
            </a:endParaRPr>
          </a:p>
          <a:p>
            <a:pPr algn="ctr"/>
            <a:r>
              <a:rPr lang="bn-BD" sz="3200" b="1" dirty="0" smtClean="0">
                <a:latin typeface="NikoshBAN" pitchFamily="2" charset="0"/>
                <a:cs typeface="NikoshBAN" pitchFamily="2" charset="0"/>
              </a:rPr>
              <a:t>মোবাইলঃ ০১৭২৬২৪৮৮৪৯</a:t>
            </a:r>
            <a:endParaRPr lang="en-US" sz="3200" b="1" dirty="0" smtClean="0">
              <a:latin typeface="NikoshBAN" pitchFamily="2" charset="0"/>
              <a:cs typeface="NikoshBAN" pitchFamily="2" charset="0"/>
            </a:endParaRPr>
          </a:p>
          <a:p>
            <a:pPr algn="ctr"/>
            <a:r>
              <a:rPr lang="en-US" sz="2800" b="1" dirty="0" smtClean="0">
                <a:latin typeface="Times New Roman" pitchFamily="18" charset="0"/>
                <a:cs typeface="Times New Roman" pitchFamily="18" charset="0"/>
              </a:rPr>
              <a:t>Email:kamal.uae11@gmail.com</a:t>
            </a:r>
          </a:p>
        </p:txBody>
      </p:sp>
      <p:sp>
        <p:nvSpPr>
          <p:cNvPr id="5" name="Text Box 9"/>
          <p:cNvSpPr txBox="1">
            <a:spLocks noChangeArrowheads="1"/>
          </p:cNvSpPr>
          <p:nvPr/>
        </p:nvSpPr>
        <p:spPr bwMode="auto">
          <a:xfrm>
            <a:off x="457200" y="4191001"/>
            <a:ext cx="8458200" cy="2616101"/>
          </a:xfrm>
          <a:prstGeom prst="rect">
            <a:avLst/>
          </a:prstGeom>
          <a:ln w="57150">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r>
              <a:rPr lang="en-US" sz="3600" b="1" dirty="0" err="1" smtClean="0">
                <a:latin typeface="NikoshBAN" pitchFamily="2" charset="0"/>
                <a:cs typeface="NikoshBAN" pitchFamily="2" charset="0"/>
              </a:rPr>
              <a:t>শ্রেণি</a:t>
            </a:r>
            <a:r>
              <a:rPr lang="en-US" sz="3600" b="1" dirty="0" smtClean="0">
                <a:latin typeface="NikoshBAN" pitchFamily="2" charset="0"/>
                <a:cs typeface="NikoshBAN" pitchFamily="2" charset="0"/>
              </a:rPr>
              <a:t> </a:t>
            </a:r>
            <a:r>
              <a:rPr lang="bn-BD" sz="3600" b="1" dirty="0">
                <a:latin typeface="NikoshBAN" pitchFamily="2" charset="0"/>
                <a:cs typeface="NikoshBAN" pitchFamily="2" charset="0"/>
              </a:rPr>
              <a:t>:</a:t>
            </a:r>
            <a:r>
              <a:rPr lang="bn-BD" sz="3600" b="1" dirty="0" smtClean="0">
                <a:latin typeface="NikoshBAN" pitchFamily="2" charset="0"/>
                <a:cs typeface="NikoshBAN" pitchFamily="2" charset="0"/>
              </a:rPr>
              <a:t>-</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নবম</a:t>
            </a:r>
            <a:r>
              <a:rPr lang="bn-BD" sz="3600" b="1" dirty="0" smtClean="0">
                <a:latin typeface="NikoshBAN" pitchFamily="2" charset="0"/>
                <a:cs typeface="NikoshBAN" pitchFamily="2" charset="0"/>
              </a:rPr>
              <a:t>-দশম </a:t>
            </a:r>
            <a:endParaRPr lang="en-US" sz="36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হিসাববিজ্ঞান</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bn-BD" sz="3200" b="1" dirty="0" smtClean="0">
                <a:latin typeface="NikoshBAN" pitchFamily="2" charset="0"/>
                <a:cs typeface="NikoshBAN" pitchFamily="2" charset="0"/>
              </a:rPr>
              <a:t>- ৪র্থ (মূলধন ও মুনাফা জাতীয় লেনদেন-পর্ব-১)</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a:t>
            </a:r>
            <a:r>
              <a:rPr lang="bn-BD" sz="3200" b="1" dirty="0">
                <a:latin typeface="NikoshBAN" pitchFamily="2" charset="0"/>
                <a:cs typeface="NikoshBAN" pitchFamily="2" charset="0"/>
              </a:rPr>
              <a:t>:</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 ৩৫</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মিনিট</a:t>
            </a:r>
            <a:endParaRPr lang="en-US" sz="3200" b="1" dirty="0" smtClean="0">
              <a:latin typeface="NikoshBAN" pitchFamily="2" charset="0"/>
              <a:cs typeface="NikoshBAN" pitchFamily="2" charset="0"/>
            </a:endParaRPr>
          </a:p>
          <a:p>
            <a:r>
              <a:rPr lang="bn-BD" sz="3200" b="1" dirty="0" smtClean="0">
                <a:latin typeface="NikoshBAN" pitchFamily="2" charset="0"/>
                <a:cs typeface="NikoshBAN" pitchFamily="2" charset="0"/>
              </a:rPr>
              <a:t>তারিখ:- ৩১/০৮/২০২০</a:t>
            </a:r>
            <a:endParaRPr lang="en-US" sz="3200" b="1" dirty="0">
              <a:latin typeface="NikoshBAN" pitchFamily="2" charset="0"/>
              <a:cs typeface="NikoshBAN" pitchFamily="2" charset="0"/>
            </a:endParaRPr>
          </a:p>
        </p:txBody>
      </p:sp>
      <p:pic>
        <p:nvPicPr>
          <p:cNvPr id="6" name="Picture 5" descr="28.Picture.jpg"/>
          <p:cNvPicPr>
            <a:picLocks noChangeAspect="1"/>
          </p:cNvPicPr>
          <p:nvPr/>
        </p:nvPicPr>
        <p:blipFill>
          <a:blip r:embed="rId2" cstate="print"/>
          <a:stretch>
            <a:fillRect/>
          </a:stretch>
        </p:blipFill>
        <p:spPr>
          <a:xfrm>
            <a:off x="6629400" y="1600200"/>
            <a:ext cx="1752600" cy="20025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xmlns="" val="420966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06991" y="838200"/>
            <a:ext cx="8763000" cy="1447800"/>
          </a:xfrm>
          <a:prstGeom prst="rect">
            <a:avLst/>
          </a:prstGeom>
          <a:ln w="57150" cap="flat" cmpd="sng" algn="ctr">
            <a:solidFill>
              <a:srgbClr val="00B050"/>
            </a:solidFill>
            <a:prstDash val="solid"/>
          </a:ln>
        </p:spPr>
        <p:style>
          <a:lnRef idx="2">
            <a:schemeClr val="accent1"/>
          </a:lnRef>
          <a:fillRef idx="1">
            <a:schemeClr val="lt1"/>
          </a:fillRef>
          <a:effectRef idx="0">
            <a:schemeClr val="accent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solidFill>
                    <a:srgbClr val="00B0F0"/>
                  </a:solidFill>
                </a:ln>
                <a:solidFill>
                  <a:srgbClr val="002060"/>
                </a:solidFill>
                <a:effectLst/>
                <a:uLnTx/>
                <a:uFillTx/>
                <a:latin typeface="NikoshBAN" pitchFamily="2" charset="0"/>
                <a:ea typeface="+mn-ea"/>
                <a:cs typeface="NikoshBAN" pitchFamily="2" charset="0"/>
              </a:rPr>
              <a:t>এ </a:t>
            </a:r>
            <a:r>
              <a:rPr kumimoji="0" lang="en-US" sz="5400" b="1" i="0" u="none" strike="noStrike" kern="1200" cap="none" spc="0" normalizeH="0" baseline="0" noProof="0" dirty="0" err="1" smtClean="0">
                <a:ln>
                  <a:solidFill>
                    <a:srgbClr val="00B0F0"/>
                  </a:solidFill>
                </a:ln>
                <a:solidFill>
                  <a:srgbClr val="002060"/>
                </a:solidFill>
                <a:effectLst/>
                <a:uLnTx/>
                <a:uFillTx/>
                <a:latin typeface="NikoshBAN" pitchFamily="2" charset="0"/>
                <a:ea typeface="+mn-ea"/>
                <a:cs typeface="NikoshBAN" pitchFamily="2" charset="0"/>
              </a:rPr>
              <a:t>পাঠ</a:t>
            </a:r>
            <a:r>
              <a:rPr kumimoji="0" lang="en-US" sz="5400" b="1" i="0" u="none" strike="noStrike" kern="1200" cap="none" spc="0" normalizeH="0" baseline="0" noProof="0" dirty="0" smtClean="0">
                <a:ln>
                  <a:solidFill>
                    <a:srgbClr val="00B0F0"/>
                  </a:solidFill>
                </a:ln>
                <a:solidFill>
                  <a:srgbClr val="002060"/>
                </a:solidFill>
                <a:effectLst/>
                <a:uLnTx/>
                <a:uFillTx/>
                <a:latin typeface="NikoshBAN" pitchFamily="2" charset="0"/>
                <a:ea typeface="+mn-ea"/>
                <a:cs typeface="NikoshBAN" pitchFamily="2" charset="0"/>
              </a:rPr>
              <a:t> </a:t>
            </a:r>
            <a:r>
              <a:rPr kumimoji="0" lang="en-US" sz="5400" b="1" i="0" u="none" strike="noStrike" kern="1200" cap="none" spc="0" normalizeH="0" baseline="0" noProof="0" dirty="0" err="1" smtClean="0">
                <a:ln>
                  <a:solidFill>
                    <a:srgbClr val="00B0F0"/>
                  </a:solidFill>
                </a:ln>
                <a:solidFill>
                  <a:srgbClr val="002060"/>
                </a:solidFill>
                <a:effectLst/>
                <a:uLnTx/>
                <a:uFillTx/>
                <a:latin typeface="NikoshBAN" pitchFamily="2" charset="0"/>
                <a:ea typeface="+mn-ea"/>
                <a:cs typeface="NikoshBAN" pitchFamily="2" charset="0"/>
              </a:rPr>
              <a:t>শেষে</a:t>
            </a:r>
            <a:r>
              <a:rPr kumimoji="0" lang="en-US" sz="5400" b="1" i="0" u="none" strike="noStrike" kern="1200" cap="none" spc="0" normalizeH="0" baseline="0" noProof="0" dirty="0" smtClean="0">
                <a:ln>
                  <a:solidFill>
                    <a:srgbClr val="00B0F0"/>
                  </a:solidFill>
                </a:ln>
                <a:solidFill>
                  <a:srgbClr val="002060"/>
                </a:solidFill>
                <a:effectLst/>
                <a:uLnTx/>
                <a:uFillTx/>
                <a:latin typeface="NikoshBAN" pitchFamily="2" charset="0"/>
                <a:ea typeface="+mn-ea"/>
                <a:cs typeface="NikoshBAN" pitchFamily="2" charset="0"/>
              </a:rPr>
              <a:t> </a:t>
            </a:r>
            <a:r>
              <a:rPr kumimoji="0" lang="en-US" sz="5400" b="1" i="0" u="none" strike="noStrike" kern="1200" cap="none" spc="0" normalizeH="0" baseline="0" noProof="0" dirty="0" err="1" smtClean="0">
                <a:ln>
                  <a:solidFill>
                    <a:srgbClr val="00B0F0"/>
                  </a:solidFill>
                </a:ln>
                <a:solidFill>
                  <a:srgbClr val="002060"/>
                </a:solidFill>
                <a:effectLst/>
                <a:uLnTx/>
                <a:uFillTx/>
                <a:latin typeface="NikoshBAN" pitchFamily="2" charset="0"/>
                <a:ea typeface="+mn-ea"/>
                <a:cs typeface="NikoshBAN" pitchFamily="2" charset="0"/>
              </a:rPr>
              <a:t>শিক্ষার্থী</a:t>
            </a:r>
            <a:r>
              <a:rPr kumimoji="0" lang="en-US" sz="5400" b="1" i="0" u="none" strike="noStrike" kern="1200" cap="none" spc="0" normalizeH="0" baseline="0" noProof="0" dirty="0" smtClean="0">
                <a:ln>
                  <a:solidFill>
                    <a:srgbClr val="00B0F0"/>
                  </a:solidFill>
                </a:ln>
                <a:solidFill>
                  <a:srgbClr val="002060"/>
                </a:solidFill>
                <a:effectLst/>
                <a:uLnTx/>
                <a:uFillTx/>
                <a:latin typeface="NikoshBAN" pitchFamily="2" charset="0"/>
                <a:ea typeface="+mn-ea"/>
                <a:cs typeface="NikoshBAN" pitchFamily="2" charset="0"/>
              </a:rPr>
              <a:t>…….</a:t>
            </a:r>
            <a:endParaRPr kumimoji="0" lang="en-US" sz="5400" b="1" i="0" u="none" strike="noStrike" kern="1200" cap="none" spc="0" normalizeH="0" baseline="0" noProof="0" dirty="0">
              <a:ln>
                <a:solidFill>
                  <a:srgbClr val="00B0F0"/>
                </a:solidFill>
              </a:ln>
              <a:solidFill>
                <a:srgbClr val="002060"/>
              </a:solidFill>
              <a:effectLst/>
              <a:uLnTx/>
              <a:uFillTx/>
              <a:latin typeface="NikoshBAN" pitchFamily="2" charset="0"/>
              <a:ea typeface="+mn-ea"/>
              <a:cs typeface="NikoshBAN" pitchFamily="2" charset="0"/>
            </a:endParaRPr>
          </a:p>
        </p:txBody>
      </p:sp>
      <p:sp>
        <p:nvSpPr>
          <p:cNvPr id="3" name="Subtitle 6"/>
          <p:cNvSpPr txBox="1">
            <a:spLocks/>
          </p:cNvSpPr>
          <p:nvPr/>
        </p:nvSpPr>
        <p:spPr>
          <a:xfrm>
            <a:off x="250209" y="2362200"/>
            <a:ext cx="8893791" cy="388620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(ক) </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মূলধন ও মুনাফা জাতীয় </a:t>
            </a:r>
            <a:r>
              <a:rPr kumimoji="0" lang="en-US" sz="4000" b="0" i="0" u="none" strike="noStrike" kern="1200" cap="none" spc="0" normalizeH="0" baseline="0" noProof="0" dirty="0" err="1" smtClean="0">
                <a:ln>
                  <a:solidFill>
                    <a:schemeClr val="accent3">
                      <a:lumMod val="50000"/>
                    </a:schemeClr>
                  </a:solidFill>
                </a:ln>
                <a:solidFill>
                  <a:schemeClr val="tx1"/>
                </a:solidFill>
                <a:effectLst/>
                <a:uLnTx/>
                <a:uFillTx/>
                <a:latin typeface="NikoshBAN" pitchFamily="2" charset="0"/>
                <a:ea typeface="+mn-ea"/>
                <a:cs typeface="NikoshBAN" pitchFamily="2" charset="0"/>
              </a:rPr>
              <a:t>লেনদে</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নের</a:t>
            </a: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 </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ধারণা বর্ণনা করতে</a:t>
            </a: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 </a:t>
            </a:r>
            <a:r>
              <a:rPr kumimoji="0" lang="en-US" sz="4000" b="0" i="0" u="none" strike="noStrike" kern="1200" cap="none" spc="0" normalizeH="0" baseline="0" noProof="0" dirty="0" err="1" smtClean="0">
                <a:ln>
                  <a:solidFill>
                    <a:schemeClr val="accent3">
                      <a:lumMod val="50000"/>
                    </a:schemeClr>
                  </a:solidFill>
                </a:ln>
                <a:solidFill>
                  <a:schemeClr val="tx1"/>
                </a:solidFill>
                <a:effectLst/>
                <a:uLnTx/>
                <a:uFillTx/>
                <a:latin typeface="NikoshBAN" pitchFamily="2" charset="0"/>
                <a:ea typeface="+mn-ea"/>
                <a:cs typeface="NikoshBAN" pitchFamily="2" charset="0"/>
              </a:rPr>
              <a:t>পারবে</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a:t>
            </a:r>
            <a:endPar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(খ) </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মূলধন ও মুনাফা জাতীয় </a:t>
            </a:r>
            <a:r>
              <a:rPr kumimoji="0" lang="en-US" sz="4000" b="0" i="0" u="none" strike="noStrike" kern="1200" cap="none" spc="0" normalizeH="0" baseline="0" noProof="0" dirty="0" err="1" smtClean="0">
                <a:ln>
                  <a:solidFill>
                    <a:schemeClr val="accent3">
                      <a:lumMod val="50000"/>
                    </a:schemeClr>
                  </a:solidFill>
                </a:ln>
                <a:solidFill>
                  <a:schemeClr val="tx1"/>
                </a:solidFill>
                <a:effectLst/>
                <a:uLnTx/>
                <a:uFillTx/>
                <a:latin typeface="NikoshBAN" pitchFamily="2" charset="0"/>
                <a:ea typeface="+mn-ea"/>
                <a:cs typeface="NikoshBAN" pitchFamily="2" charset="0"/>
              </a:rPr>
              <a:t>লেনদেনের</a:t>
            </a: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 </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পার্থক্য নিরূপন করতে পারবে।</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(গ) মূলধন ও মুনাফা জাতীয় </a:t>
            </a:r>
            <a:r>
              <a:rPr kumimoji="0" lang="en-US" sz="4000" b="0" i="0" u="none" strike="noStrike" kern="1200" cap="none" spc="0" normalizeH="0" baseline="0" noProof="0" dirty="0" err="1" smtClean="0">
                <a:ln>
                  <a:solidFill>
                    <a:schemeClr val="accent3">
                      <a:lumMod val="50000"/>
                    </a:schemeClr>
                  </a:solidFill>
                </a:ln>
                <a:solidFill>
                  <a:schemeClr val="tx1"/>
                </a:solidFill>
                <a:effectLst/>
                <a:uLnTx/>
                <a:uFillTx/>
                <a:latin typeface="NikoshBAN" pitchFamily="2" charset="0"/>
                <a:ea typeface="+mn-ea"/>
                <a:cs typeface="NikoshBAN" pitchFamily="2" charset="0"/>
              </a:rPr>
              <a:t>লেনদেন</a:t>
            </a:r>
            <a:r>
              <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 চিহ্ন করতে পারবে।</a:t>
            </a:r>
            <a:r>
              <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rPr>
              <a:t> </a:t>
            </a:r>
            <a:endParaRPr kumimoji="0" lang="bn-BD"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000" b="0" i="0" u="none" strike="noStrike" kern="1200" cap="none" spc="0" normalizeH="0" baseline="0" noProof="0" dirty="0" smtClean="0">
              <a:ln>
                <a:solidFill>
                  <a:schemeClr val="accent3">
                    <a:lumMod val="50000"/>
                  </a:schemeClr>
                </a:solidFill>
              </a:ln>
              <a:solidFill>
                <a:schemeClr val="tx1"/>
              </a:solidFill>
              <a:effectLst/>
              <a:uLnTx/>
              <a:uFillTx/>
              <a:latin typeface="NikoshBAN" pitchFamily="2" charset="0"/>
              <a:ea typeface="+mn-ea"/>
              <a:cs typeface="NikoshBAN"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ynamic Computer\Desktop\দোকেনের ছবি\resize.jpg"/>
          <p:cNvPicPr>
            <a:picLocks noChangeAspect="1" noChangeArrowheads="1"/>
          </p:cNvPicPr>
          <p:nvPr/>
        </p:nvPicPr>
        <p:blipFill>
          <a:blip r:embed="rId2"/>
          <a:srcRect/>
          <a:stretch>
            <a:fillRect/>
          </a:stretch>
        </p:blipFill>
        <p:spPr bwMode="auto">
          <a:xfrm>
            <a:off x="228600" y="228600"/>
            <a:ext cx="4343400" cy="3048000"/>
          </a:xfrm>
          <a:prstGeom prst="rect">
            <a:avLst/>
          </a:prstGeom>
          <a:noFill/>
        </p:spPr>
      </p:pic>
      <p:sp>
        <p:nvSpPr>
          <p:cNvPr id="4" name="Rectangle 3"/>
          <p:cNvSpPr/>
          <p:nvPr/>
        </p:nvSpPr>
        <p:spPr>
          <a:xfrm>
            <a:off x="228600" y="2209800"/>
            <a:ext cx="441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কাপড়ের তাক ক্রয় ২,৫০,০০০ টাকা </a:t>
            </a:r>
            <a:endParaRPr lang="en-US" sz="4000" dirty="0">
              <a:latin typeface="NikoshBAN" pitchFamily="2" charset="0"/>
              <a:cs typeface="NikoshBAN" pitchFamily="2" charset="0"/>
            </a:endParaRPr>
          </a:p>
        </p:txBody>
      </p:sp>
      <p:pic>
        <p:nvPicPr>
          <p:cNvPr id="1028" name="Picture 4" descr="C:\Users\Dynamic Computer\Desktop\দোকেনের ছবি\images.jpg"/>
          <p:cNvPicPr>
            <a:picLocks noChangeAspect="1" noChangeArrowheads="1"/>
          </p:cNvPicPr>
          <p:nvPr/>
        </p:nvPicPr>
        <p:blipFill>
          <a:blip r:embed="rId3"/>
          <a:srcRect/>
          <a:stretch>
            <a:fillRect/>
          </a:stretch>
        </p:blipFill>
        <p:spPr bwMode="auto">
          <a:xfrm>
            <a:off x="5486400" y="0"/>
            <a:ext cx="2286000" cy="2219325"/>
          </a:xfrm>
          <a:prstGeom prst="rect">
            <a:avLst/>
          </a:prstGeom>
          <a:noFill/>
        </p:spPr>
      </p:pic>
      <p:sp>
        <p:nvSpPr>
          <p:cNvPr id="6" name="Rectangle 5"/>
          <p:cNvSpPr/>
          <p:nvPr/>
        </p:nvSpPr>
        <p:spPr>
          <a:xfrm>
            <a:off x="4724400" y="2209800"/>
            <a:ext cx="441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চেয়ার ও ক্যাশ বাক্স ক্রয়  ১,৫০,০০০ টাকা </a:t>
            </a:r>
            <a:endParaRPr lang="en-US" sz="4000" dirty="0">
              <a:latin typeface="NikoshBAN" pitchFamily="2" charset="0"/>
              <a:cs typeface="NikoshBAN" pitchFamily="2" charset="0"/>
            </a:endParaRPr>
          </a:p>
        </p:txBody>
      </p:sp>
      <p:pic>
        <p:nvPicPr>
          <p:cNvPr id="1029" name="Picture 5" descr="C:\Users\Dynamic Computer\Desktop\দোকেনের ছবি\Islampur-Clothing.jpg"/>
          <p:cNvPicPr>
            <a:picLocks noChangeAspect="1" noChangeArrowheads="1"/>
          </p:cNvPicPr>
          <p:nvPr/>
        </p:nvPicPr>
        <p:blipFill>
          <a:blip r:embed="rId4"/>
          <a:srcRect/>
          <a:stretch>
            <a:fillRect/>
          </a:stretch>
        </p:blipFill>
        <p:spPr bwMode="auto">
          <a:xfrm>
            <a:off x="228600" y="3505200"/>
            <a:ext cx="4165511" cy="2819400"/>
          </a:xfrm>
          <a:prstGeom prst="rect">
            <a:avLst/>
          </a:prstGeom>
          <a:noFill/>
        </p:spPr>
      </p:pic>
      <p:sp>
        <p:nvSpPr>
          <p:cNvPr id="8" name="Rectangle 7"/>
          <p:cNvSpPr/>
          <p:nvPr/>
        </p:nvSpPr>
        <p:spPr>
          <a:xfrm>
            <a:off x="228600" y="6019800"/>
            <a:ext cx="4191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কাপড় ক্রয় ৮০,০০০ টাকা </a:t>
            </a:r>
            <a:endParaRPr lang="en-US" sz="4000" dirty="0">
              <a:latin typeface="NikoshBAN" pitchFamily="2" charset="0"/>
              <a:cs typeface="NikoshBAN" pitchFamily="2" charset="0"/>
            </a:endParaRPr>
          </a:p>
        </p:txBody>
      </p:sp>
      <p:pic>
        <p:nvPicPr>
          <p:cNvPr id="1030" name="Picture 6" descr="C:\Users\Dynamic Computer\Desktop\দোকেনের ছবি\maxresdefault.jpg"/>
          <p:cNvPicPr>
            <a:picLocks noChangeAspect="1" noChangeArrowheads="1"/>
          </p:cNvPicPr>
          <p:nvPr/>
        </p:nvPicPr>
        <p:blipFill>
          <a:blip r:embed="rId5"/>
          <a:srcRect/>
          <a:stretch>
            <a:fillRect/>
          </a:stretch>
        </p:blipFill>
        <p:spPr bwMode="auto">
          <a:xfrm>
            <a:off x="4648200" y="3581400"/>
            <a:ext cx="4191000" cy="2895600"/>
          </a:xfrm>
          <a:prstGeom prst="rect">
            <a:avLst/>
          </a:prstGeom>
          <a:noFill/>
        </p:spPr>
      </p:pic>
      <p:sp>
        <p:nvSpPr>
          <p:cNvPr id="10" name="Rectangle 9"/>
          <p:cNvSpPr/>
          <p:nvPr/>
        </p:nvSpPr>
        <p:spPr>
          <a:xfrm>
            <a:off x="4648200" y="6019800"/>
            <a:ext cx="4191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শাড়ী ক্রয় ৭০,০০০ টাকা </a:t>
            </a:r>
            <a:endParaRPr lang="en-US" sz="4000" dirty="0">
              <a:latin typeface="NikoshBAN" pitchFamily="2" charset="0"/>
              <a:cs typeface="NikoshBAN" pitchFamily="2" charset="0"/>
            </a:endParaRPr>
          </a:p>
        </p:txBody>
      </p:sp>
      <p:pic>
        <p:nvPicPr>
          <p:cNvPr id="1032" name="Picture 8" descr="C:\Users\Dynamic Computer\Desktop\দোকেনের ছবি\download (4).jpg"/>
          <p:cNvPicPr>
            <a:picLocks noChangeAspect="1" noChangeArrowheads="1"/>
          </p:cNvPicPr>
          <p:nvPr/>
        </p:nvPicPr>
        <p:blipFill>
          <a:blip r:embed="rId6"/>
          <a:srcRect/>
          <a:stretch>
            <a:fillRect/>
          </a:stretch>
        </p:blipFill>
        <p:spPr bwMode="auto">
          <a:xfrm>
            <a:off x="7239000" y="0"/>
            <a:ext cx="1905000" cy="21431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ynamic Computer\Desktop\দোকেনের ছবি\9uDwcE2.jpg"/>
          <p:cNvPicPr>
            <a:picLocks noChangeAspect="1" noChangeArrowheads="1"/>
          </p:cNvPicPr>
          <p:nvPr/>
        </p:nvPicPr>
        <p:blipFill>
          <a:blip r:embed="rId2"/>
          <a:srcRect/>
          <a:stretch>
            <a:fillRect/>
          </a:stretch>
        </p:blipFill>
        <p:spPr bwMode="auto">
          <a:xfrm>
            <a:off x="381000" y="152400"/>
            <a:ext cx="8458200" cy="640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95600" y="3505200"/>
            <a:ext cx="2659702" cy="584775"/>
          </a:xfrm>
          <a:prstGeom prst="rect">
            <a:avLst/>
          </a:prstGeom>
          <a:noFill/>
        </p:spPr>
        <p:txBody>
          <a:bodyPr wrap="none" rtlCol="0">
            <a:spAutoFit/>
          </a:bodyPr>
          <a:lstStyle/>
          <a:p>
            <a:r>
              <a:rPr lang="en-US" sz="3200" b="1" dirty="0" err="1" smtClean="0">
                <a:latin typeface="NikoshBAN" pitchFamily="2" charset="0"/>
                <a:cs typeface="NikoshBAN" pitchFamily="2" charset="0"/>
              </a:rPr>
              <a:t>পুনঃরা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বৃত্তির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সংখ্যা</a:t>
            </a:r>
            <a:endParaRPr lang="en-US" b="1" dirty="0">
              <a:latin typeface="NikoshBAN" pitchFamily="2" charset="0"/>
              <a:cs typeface="NikoshBAN" pitchFamily="2" charset="0"/>
            </a:endParaRPr>
          </a:p>
        </p:txBody>
      </p:sp>
      <p:sp>
        <p:nvSpPr>
          <p:cNvPr id="13" name="TextBox 12"/>
          <p:cNvSpPr txBox="1"/>
          <p:nvPr/>
        </p:nvSpPr>
        <p:spPr>
          <a:xfrm>
            <a:off x="3200400" y="4648200"/>
            <a:ext cx="2133600"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টাকার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পরিমান</a:t>
            </a:r>
            <a:endParaRPr lang="en-US" sz="2000" b="1" dirty="0">
              <a:latin typeface="NikoshBAN" pitchFamily="2" charset="0"/>
              <a:cs typeface="NikoshBAN" pitchFamily="2" charset="0"/>
            </a:endParaRPr>
          </a:p>
        </p:txBody>
      </p:sp>
      <p:sp>
        <p:nvSpPr>
          <p:cNvPr id="10" name="TextBox 9"/>
          <p:cNvSpPr txBox="1"/>
          <p:nvPr/>
        </p:nvSpPr>
        <p:spPr>
          <a:xfrm>
            <a:off x="3505200" y="2590800"/>
            <a:ext cx="1981200" cy="646331"/>
          </a:xfrm>
          <a:prstGeom prst="rect">
            <a:avLst/>
          </a:prstGeom>
          <a:noFill/>
        </p:spPr>
        <p:txBody>
          <a:bodyPr wrap="square" rtlCol="0">
            <a:spAutoFit/>
          </a:bodyPr>
          <a:lstStyle/>
          <a:p>
            <a:pPr algn="ctr"/>
            <a:r>
              <a:rPr lang="en-US" sz="3600" b="1" dirty="0" err="1" smtClean="0">
                <a:latin typeface="NikoshBAN" pitchFamily="2" charset="0"/>
                <a:cs typeface="NikoshBAN" pitchFamily="2" charset="0"/>
              </a:rPr>
              <a:t>সুবিধা</a:t>
            </a:r>
            <a:r>
              <a:rPr lang="bn-BD" sz="3600" b="1" dirty="0" smtClean="0">
                <a:latin typeface="NikoshBAN" pitchFamily="2" charset="0"/>
                <a:cs typeface="NikoshBAN" pitchFamily="2" charset="0"/>
              </a:rPr>
              <a:t> ভোগ </a:t>
            </a:r>
            <a:endParaRPr lang="en-US" sz="3600" b="1" dirty="0">
              <a:latin typeface="NikoshBAN" pitchFamily="2" charset="0"/>
              <a:cs typeface="NikoshBAN" pitchFamily="2" charset="0"/>
            </a:endParaRPr>
          </a:p>
        </p:txBody>
      </p:sp>
      <p:grpSp>
        <p:nvGrpSpPr>
          <p:cNvPr id="2" name="Group 38"/>
          <p:cNvGrpSpPr/>
          <p:nvPr/>
        </p:nvGrpSpPr>
        <p:grpSpPr>
          <a:xfrm>
            <a:off x="228600" y="2667000"/>
            <a:ext cx="8610600" cy="584775"/>
            <a:chOff x="807720" y="1905000"/>
            <a:chExt cx="6888480" cy="584775"/>
          </a:xfrm>
        </p:grpSpPr>
        <p:sp>
          <p:nvSpPr>
            <p:cNvPr id="21" name="Left Arrow 20"/>
            <p:cNvSpPr/>
            <p:nvPr/>
          </p:nvSpPr>
          <p:spPr>
            <a:xfrm rot="10800000" flipV="1">
              <a:off x="5192150" y="2057400"/>
              <a:ext cx="731519" cy="189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9"/>
            <p:cNvGrpSpPr/>
            <p:nvPr/>
          </p:nvGrpSpPr>
          <p:grpSpPr>
            <a:xfrm>
              <a:off x="807720" y="1905000"/>
              <a:ext cx="6888480" cy="584775"/>
              <a:chOff x="807720" y="1905000"/>
              <a:chExt cx="6888480" cy="584775"/>
            </a:xfrm>
          </p:grpSpPr>
          <p:sp>
            <p:nvSpPr>
              <p:cNvPr id="15" name="TextBox 14"/>
              <p:cNvSpPr txBox="1"/>
              <p:nvPr/>
            </p:nvSpPr>
            <p:spPr>
              <a:xfrm>
                <a:off x="5943600" y="1905000"/>
                <a:ext cx="1752600" cy="584775"/>
              </a:xfrm>
              <a:prstGeom prst="rect">
                <a:avLst/>
              </a:prstGeom>
              <a:solidFill>
                <a:schemeClr val="accent4">
                  <a:lumMod val="20000"/>
                  <a:lumOff val="80000"/>
                </a:schemeClr>
              </a:solidFill>
              <a:ln w="6350">
                <a:solidFill>
                  <a:schemeClr val="tx1"/>
                </a:solidFill>
              </a:ln>
            </p:spPr>
            <p:txBody>
              <a:bodyPr wrap="square" rtlCol="0">
                <a:spAutoFit/>
              </a:bodyPr>
              <a:lstStyle/>
              <a:p>
                <a:r>
                  <a:rPr lang="en-US" sz="3200" dirty="0" err="1" smtClean="0">
                    <a:latin typeface="NikoshBAN" pitchFamily="2" charset="0"/>
                    <a:cs typeface="NikoshBAN" pitchFamily="2" charset="0"/>
                  </a:rPr>
                  <a:t>স্বল্প</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মেয়াদী</a:t>
                </a:r>
                <a:endParaRPr lang="en-US" sz="3200" dirty="0">
                  <a:latin typeface="NikoshBAN" pitchFamily="2" charset="0"/>
                  <a:cs typeface="NikoshBAN" pitchFamily="2" charset="0"/>
                </a:endParaRPr>
              </a:p>
            </p:txBody>
          </p:sp>
          <p:grpSp>
            <p:nvGrpSpPr>
              <p:cNvPr id="4" name="Group 28"/>
              <p:cNvGrpSpPr/>
              <p:nvPr/>
            </p:nvGrpSpPr>
            <p:grpSpPr>
              <a:xfrm>
                <a:off x="807720" y="1905000"/>
                <a:ext cx="2550944" cy="584775"/>
                <a:chOff x="807720" y="1905000"/>
                <a:chExt cx="2550944" cy="584775"/>
              </a:xfrm>
            </p:grpSpPr>
            <p:sp>
              <p:nvSpPr>
                <p:cNvPr id="14" name="TextBox 13"/>
                <p:cNvSpPr txBox="1"/>
                <p:nvPr/>
              </p:nvSpPr>
              <p:spPr>
                <a:xfrm>
                  <a:off x="807720" y="1905000"/>
                  <a:ext cx="1828800" cy="584775"/>
                </a:xfrm>
                <a:prstGeom prst="rect">
                  <a:avLst/>
                </a:prstGeom>
                <a:solidFill>
                  <a:schemeClr val="accent2">
                    <a:lumMod val="20000"/>
                    <a:lumOff val="80000"/>
                  </a:schemeClr>
                </a:solidFill>
                <a:ln w="3175">
                  <a:solidFill>
                    <a:schemeClr val="tx1"/>
                  </a:solidFill>
                </a:ln>
              </p:spPr>
              <p:txBody>
                <a:bodyPr wrap="square" rtlCol="0">
                  <a:spAutoFit/>
                </a:bodyPr>
                <a:lstStyle/>
                <a:p>
                  <a:r>
                    <a:rPr lang="en-US" sz="3200" dirty="0" err="1" smtClean="0">
                      <a:latin typeface="NikoshBAN" pitchFamily="2" charset="0"/>
                      <a:cs typeface="NikoshBAN" pitchFamily="2" charset="0"/>
                    </a:rPr>
                    <a:t>দীর্ঘ</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মেয়াদী</a:t>
                  </a:r>
                  <a:endParaRPr lang="en-US" sz="3200" dirty="0">
                    <a:latin typeface="NikoshBAN" pitchFamily="2" charset="0"/>
                    <a:cs typeface="NikoshBAN" pitchFamily="2" charset="0"/>
                  </a:endParaRPr>
                </a:p>
              </p:txBody>
            </p:sp>
            <p:sp>
              <p:nvSpPr>
                <p:cNvPr id="23" name="Left Arrow 22"/>
                <p:cNvSpPr/>
                <p:nvPr/>
              </p:nvSpPr>
              <p:spPr>
                <a:xfrm flipV="1">
                  <a:off x="2570872" y="2018688"/>
                  <a:ext cx="787792"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 name="Group 30"/>
          <p:cNvGrpSpPr/>
          <p:nvPr/>
        </p:nvGrpSpPr>
        <p:grpSpPr>
          <a:xfrm>
            <a:off x="228600" y="3505200"/>
            <a:ext cx="2743200" cy="769441"/>
            <a:chOff x="228600" y="2971800"/>
            <a:chExt cx="2590800" cy="769441"/>
          </a:xfrm>
        </p:grpSpPr>
        <p:sp>
          <p:nvSpPr>
            <p:cNvPr id="16" name="TextBox 15"/>
            <p:cNvSpPr txBox="1"/>
            <p:nvPr/>
          </p:nvSpPr>
          <p:spPr>
            <a:xfrm>
              <a:off x="228600" y="2971800"/>
              <a:ext cx="2159000" cy="769441"/>
            </a:xfrm>
            <a:prstGeom prst="rect">
              <a:avLst/>
            </a:prstGeom>
            <a:solidFill>
              <a:schemeClr val="bg1">
                <a:lumMod val="75000"/>
              </a:schemeClr>
            </a:solidFill>
            <a:ln w="6350">
              <a:solidFill>
                <a:schemeClr val="tx1"/>
              </a:solidFill>
            </a:ln>
          </p:spPr>
          <p:txBody>
            <a:bodyPr wrap="square" rtlCol="0">
              <a:spAutoFit/>
            </a:bodyPr>
            <a:lstStyle/>
            <a:p>
              <a:r>
                <a:rPr lang="en-US" sz="4400" dirty="0" err="1" smtClean="0">
                  <a:latin typeface="NikoshBAN" pitchFamily="2" charset="0"/>
                  <a:cs typeface="NikoshBAN" pitchFamily="2" charset="0"/>
                </a:rPr>
                <a:t>অনিয়মিত</a:t>
              </a:r>
              <a:endParaRPr lang="en-US" sz="4400" dirty="0">
                <a:latin typeface="NikoshBAN" pitchFamily="2" charset="0"/>
                <a:cs typeface="NikoshBAN" pitchFamily="2" charset="0"/>
              </a:endParaRPr>
            </a:p>
          </p:txBody>
        </p:sp>
        <p:sp>
          <p:nvSpPr>
            <p:cNvPr id="24" name="Left Arrow 23"/>
            <p:cNvSpPr/>
            <p:nvPr/>
          </p:nvSpPr>
          <p:spPr>
            <a:xfrm flipV="1">
              <a:off x="2099733" y="3200400"/>
              <a:ext cx="719667"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 name="Group 31"/>
          <p:cNvGrpSpPr/>
          <p:nvPr/>
        </p:nvGrpSpPr>
        <p:grpSpPr>
          <a:xfrm>
            <a:off x="5562600" y="3505200"/>
            <a:ext cx="3124200" cy="769441"/>
            <a:chOff x="5410200" y="2971800"/>
            <a:chExt cx="2133600" cy="769441"/>
          </a:xfrm>
        </p:grpSpPr>
        <p:sp>
          <p:nvSpPr>
            <p:cNvPr id="17" name="TextBox 16"/>
            <p:cNvSpPr txBox="1"/>
            <p:nvPr/>
          </p:nvSpPr>
          <p:spPr>
            <a:xfrm>
              <a:off x="6248400" y="2971800"/>
              <a:ext cx="1295400" cy="769441"/>
            </a:xfrm>
            <a:prstGeom prst="rect">
              <a:avLst/>
            </a:prstGeom>
            <a:solidFill>
              <a:schemeClr val="bg1">
                <a:lumMod val="75000"/>
              </a:schemeClr>
            </a:solidFill>
            <a:ln w="6350">
              <a:solidFill>
                <a:schemeClr val="tx1"/>
              </a:solidFill>
            </a:ln>
          </p:spPr>
          <p:txBody>
            <a:bodyPr wrap="square" rtlCol="0">
              <a:spAutoFit/>
            </a:bodyPr>
            <a:lstStyle/>
            <a:p>
              <a:r>
                <a:rPr lang="en-US" sz="4400" dirty="0" err="1" smtClean="0">
                  <a:latin typeface="NikoshBAN" pitchFamily="2" charset="0"/>
                  <a:cs typeface="NikoshBAN" pitchFamily="2" charset="0"/>
                </a:rPr>
                <a:t>নিয়মিত</a:t>
              </a:r>
              <a:endParaRPr lang="en-US" sz="4400" dirty="0">
                <a:latin typeface="NikoshBAN" pitchFamily="2" charset="0"/>
                <a:cs typeface="NikoshBAN" pitchFamily="2" charset="0"/>
              </a:endParaRPr>
            </a:p>
          </p:txBody>
        </p:sp>
        <p:sp>
          <p:nvSpPr>
            <p:cNvPr id="26" name="Left Arrow 25"/>
            <p:cNvSpPr/>
            <p:nvPr/>
          </p:nvSpPr>
          <p:spPr>
            <a:xfrm rot="10800000" flipV="1">
              <a:off x="5410200" y="3124200"/>
              <a:ext cx="8382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7" name="Group 36"/>
          <p:cNvGrpSpPr/>
          <p:nvPr/>
        </p:nvGrpSpPr>
        <p:grpSpPr>
          <a:xfrm>
            <a:off x="282504" y="5257800"/>
            <a:ext cx="8404296" cy="660975"/>
            <a:chOff x="300104" y="4114800"/>
            <a:chExt cx="8404296" cy="660975"/>
          </a:xfrm>
        </p:grpSpPr>
        <p:grpSp>
          <p:nvGrpSpPr>
            <p:cNvPr id="8" name="Group 33"/>
            <p:cNvGrpSpPr/>
            <p:nvPr/>
          </p:nvGrpSpPr>
          <p:grpSpPr>
            <a:xfrm>
              <a:off x="300104" y="4114800"/>
              <a:ext cx="8404296" cy="660975"/>
              <a:chOff x="300104" y="4114800"/>
              <a:chExt cx="8404296" cy="660975"/>
            </a:xfrm>
          </p:grpSpPr>
          <p:sp>
            <p:nvSpPr>
              <p:cNvPr id="19" name="TextBox 18"/>
              <p:cNvSpPr txBox="1"/>
              <p:nvPr/>
            </p:nvSpPr>
            <p:spPr>
              <a:xfrm>
                <a:off x="6723200" y="4114800"/>
                <a:ext cx="1981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3200" dirty="0" smtClean="0">
                    <a:solidFill>
                      <a:schemeClr val="tx1"/>
                    </a:solidFill>
                    <a:latin typeface="NikoshBAN" pitchFamily="2" charset="0"/>
                    <a:cs typeface="NikoshBAN" pitchFamily="2" charset="0"/>
                  </a:rPr>
                  <a:t>ব্যয়/আয়</a:t>
                </a:r>
                <a:endParaRPr lang="en-US" sz="3200" dirty="0">
                  <a:solidFill>
                    <a:schemeClr val="tx1"/>
                  </a:solidFill>
                  <a:latin typeface="NikoshBAN" pitchFamily="2" charset="0"/>
                  <a:cs typeface="NikoshBAN" pitchFamily="2" charset="0"/>
                </a:endParaRPr>
              </a:p>
            </p:txBody>
          </p:sp>
          <p:grpSp>
            <p:nvGrpSpPr>
              <p:cNvPr id="9" name="Group 32"/>
              <p:cNvGrpSpPr/>
              <p:nvPr/>
            </p:nvGrpSpPr>
            <p:grpSpPr>
              <a:xfrm>
                <a:off x="300104" y="4191000"/>
                <a:ext cx="3070296" cy="584775"/>
                <a:chOff x="300104" y="4191000"/>
                <a:chExt cx="3070296" cy="584775"/>
              </a:xfrm>
            </p:grpSpPr>
            <p:sp>
              <p:nvSpPr>
                <p:cNvPr id="18" name="TextBox 17"/>
                <p:cNvSpPr txBox="1"/>
                <p:nvPr/>
              </p:nvSpPr>
              <p:spPr>
                <a:xfrm>
                  <a:off x="300104" y="4191000"/>
                  <a:ext cx="215589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solidFill>
                        <a:schemeClr val="tx1"/>
                      </a:solidFill>
                      <a:latin typeface="NikoshBAN" pitchFamily="2" charset="0"/>
                      <a:cs typeface="NikoshBAN" pitchFamily="2" charset="0"/>
                    </a:rPr>
                    <a:t>সম্পদ ও দায়</a:t>
                  </a:r>
                  <a:endParaRPr lang="en-US" sz="3200" dirty="0">
                    <a:solidFill>
                      <a:schemeClr val="tx1"/>
                    </a:solidFill>
                    <a:latin typeface="NikoshBAN" pitchFamily="2" charset="0"/>
                    <a:cs typeface="NikoshBAN" pitchFamily="2" charset="0"/>
                  </a:endParaRPr>
                </a:p>
              </p:txBody>
            </p:sp>
            <p:sp>
              <p:nvSpPr>
                <p:cNvPr id="25" name="Left Arrow 24"/>
                <p:cNvSpPr/>
                <p:nvPr/>
              </p:nvSpPr>
              <p:spPr>
                <a:xfrm>
                  <a:off x="2456000" y="4419600"/>
                  <a:ext cx="914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Left Arrow 26"/>
            <p:cNvSpPr/>
            <p:nvPr/>
          </p:nvSpPr>
          <p:spPr>
            <a:xfrm rot="10800000" flipV="1">
              <a:off x="5704464" y="4281268"/>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6"/>
          <p:cNvGrpSpPr/>
          <p:nvPr/>
        </p:nvGrpSpPr>
        <p:grpSpPr>
          <a:xfrm>
            <a:off x="304800" y="4495800"/>
            <a:ext cx="8404296" cy="660975"/>
            <a:chOff x="300104" y="4114800"/>
            <a:chExt cx="8404296" cy="660975"/>
          </a:xfrm>
        </p:grpSpPr>
        <p:grpSp>
          <p:nvGrpSpPr>
            <p:cNvPr id="30" name="Group 33"/>
            <p:cNvGrpSpPr/>
            <p:nvPr/>
          </p:nvGrpSpPr>
          <p:grpSpPr>
            <a:xfrm>
              <a:off x="300104" y="4114800"/>
              <a:ext cx="8404296" cy="660975"/>
              <a:chOff x="300104" y="4114800"/>
              <a:chExt cx="8404296" cy="660975"/>
            </a:xfrm>
          </p:grpSpPr>
          <p:sp>
            <p:nvSpPr>
              <p:cNvPr id="32" name="TextBox 31"/>
              <p:cNvSpPr txBox="1"/>
              <p:nvPr/>
            </p:nvSpPr>
            <p:spPr>
              <a:xfrm>
                <a:off x="6723200" y="4114800"/>
                <a:ext cx="1981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err="1" smtClean="0">
                    <a:solidFill>
                      <a:schemeClr val="tx1"/>
                    </a:solidFill>
                    <a:latin typeface="NikoshBAN" pitchFamily="2" charset="0"/>
                    <a:cs typeface="NikoshBAN" pitchFamily="2" charset="0"/>
                  </a:rPr>
                  <a:t>ছোট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অংকের</a:t>
                </a:r>
                <a:endParaRPr lang="en-US" sz="3200" dirty="0">
                  <a:solidFill>
                    <a:schemeClr val="tx1"/>
                  </a:solidFill>
                  <a:latin typeface="NikoshBAN" pitchFamily="2" charset="0"/>
                  <a:cs typeface="NikoshBAN" pitchFamily="2" charset="0"/>
                </a:endParaRPr>
              </a:p>
            </p:txBody>
          </p:sp>
          <p:grpSp>
            <p:nvGrpSpPr>
              <p:cNvPr id="33" name="Group 32"/>
              <p:cNvGrpSpPr/>
              <p:nvPr/>
            </p:nvGrpSpPr>
            <p:grpSpPr>
              <a:xfrm>
                <a:off x="300104" y="4191000"/>
                <a:ext cx="2633004" cy="584775"/>
                <a:chOff x="300104" y="4191000"/>
                <a:chExt cx="2633004" cy="584775"/>
              </a:xfrm>
            </p:grpSpPr>
            <p:sp>
              <p:nvSpPr>
                <p:cNvPr id="34" name="TextBox 33"/>
                <p:cNvSpPr txBox="1"/>
                <p:nvPr/>
              </p:nvSpPr>
              <p:spPr>
                <a:xfrm>
                  <a:off x="300104" y="419100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err="1" smtClean="0">
                      <a:solidFill>
                        <a:schemeClr val="tx1"/>
                      </a:solidFill>
                      <a:latin typeface="NikoshBAN" pitchFamily="2" charset="0"/>
                      <a:cs typeface="NikoshBAN" pitchFamily="2" charset="0"/>
                    </a:rPr>
                    <a:t>বড়</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অংকের</a:t>
                  </a:r>
                  <a:endParaRPr lang="en-US" sz="3200" dirty="0">
                    <a:solidFill>
                      <a:schemeClr val="tx1"/>
                    </a:solidFill>
                    <a:latin typeface="NikoshBAN" pitchFamily="2" charset="0"/>
                    <a:cs typeface="NikoshBAN" pitchFamily="2" charset="0"/>
                  </a:endParaRPr>
                </a:p>
              </p:txBody>
            </p:sp>
            <p:sp>
              <p:nvSpPr>
                <p:cNvPr id="35" name="Left Arrow 34"/>
                <p:cNvSpPr/>
                <p:nvPr/>
              </p:nvSpPr>
              <p:spPr>
                <a:xfrm>
                  <a:off x="2018708" y="4405533"/>
                  <a:ext cx="914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Left Arrow 30"/>
            <p:cNvSpPr/>
            <p:nvPr/>
          </p:nvSpPr>
          <p:spPr>
            <a:xfrm rot="10800000" flipV="1">
              <a:off x="5704464" y="4281268"/>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3200400" y="5257800"/>
            <a:ext cx="21336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সৃষ্টি</a:t>
            </a:r>
            <a:endParaRPr lang="en-US" sz="2000" b="1" dirty="0">
              <a:latin typeface="NikoshBAN" pitchFamily="2" charset="0"/>
              <a:cs typeface="NikoshBAN" pitchFamily="2" charset="0"/>
            </a:endParaRPr>
          </a:p>
        </p:txBody>
      </p:sp>
      <p:pic>
        <p:nvPicPr>
          <p:cNvPr id="39" name="Picture 3" descr="C:\Users\Dynamic Computer\Desktop\দোকেনের ছবি\resize.jpg"/>
          <p:cNvPicPr>
            <a:picLocks noChangeAspect="1" noChangeArrowheads="1"/>
          </p:cNvPicPr>
          <p:nvPr/>
        </p:nvPicPr>
        <p:blipFill>
          <a:blip r:embed="rId2"/>
          <a:srcRect/>
          <a:stretch>
            <a:fillRect/>
          </a:stretch>
        </p:blipFill>
        <p:spPr bwMode="auto">
          <a:xfrm>
            <a:off x="152400" y="0"/>
            <a:ext cx="3583305" cy="2514600"/>
          </a:xfrm>
          <a:prstGeom prst="rect">
            <a:avLst/>
          </a:prstGeom>
          <a:noFill/>
        </p:spPr>
      </p:pic>
      <p:pic>
        <p:nvPicPr>
          <p:cNvPr id="41" name="Picture 5" descr="C:\Users\Dynamic Computer\Desktop\দোকেনের ছবি\Islampur-Clothing.jpg"/>
          <p:cNvPicPr>
            <a:picLocks noChangeAspect="1" noChangeArrowheads="1"/>
          </p:cNvPicPr>
          <p:nvPr/>
        </p:nvPicPr>
        <p:blipFill>
          <a:blip r:embed="rId3"/>
          <a:srcRect/>
          <a:stretch>
            <a:fillRect/>
          </a:stretch>
        </p:blipFill>
        <p:spPr bwMode="auto">
          <a:xfrm>
            <a:off x="4978489" y="0"/>
            <a:ext cx="4165511" cy="2590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l-NICEMACH-CNC-WIRE-BENDING.jpg"/>
          <p:cNvPicPr>
            <a:picLocks noChangeAspect="1"/>
          </p:cNvPicPr>
          <p:nvPr/>
        </p:nvPicPr>
        <p:blipFill>
          <a:blip r:embed="rId2"/>
          <a:stretch>
            <a:fillRect/>
          </a:stretch>
        </p:blipFill>
        <p:spPr>
          <a:xfrm>
            <a:off x="1371600" y="1524000"/>
            <a:ext cx="6629400" cy="4104622"/>
          </a:xfrm>
          <a:prstGeom prst="rect">
            <a:avLst/>
          </a:prstGeom>
        </p:spPr>
      </p:pic>
      <p:sp>
        <p:nvSpPr>
          <p:cNvPr id="5" name="TextBox 4"/>
          <p:cNvSpPr txBox="1"/>
          <p:nvPr/>
        </p:nvSpPr>
        <p:spPr>
          <a:xfrm>
            <a:off x="3886200" y="5715000"/>
            <a:ext cx="2133600" cy="830997"/>
          </a:xfrm>
          <a:prstGeom prst="rect">
            <a:avLst/>
          </a:prstGeom>
          <a:noFill/>
        </p:spPr>
        <p:txBody>
          <a:bodyPr wrap="square" rtlCol="0">
            <a:spAutoFit/>
          </a:bodyPr>
          <a:lstStyle/>
          <a:p>
            <a:r>
              <a:rPr lang="bn-IN" sz="4800" b="1" dirty="0">
                <a:solidFill>
                  <a:srgbClr val="002060"/>
                </a:solidFill>
                <a:latin typeface="NikoshBAN" pitchFamily="2" charset="0"/>
                <a:cs typeface="NikoshBAN" pitchFamily="2" charset="0"/>
              </a:rPr>
              <a:t>যন্ত্রপাতি</a:t>
            </a:r>
            <a:endParaRPr lang="en-US" sz="4800" b="1" dirty="0">
              <a:solidFill>
                <a:srgbClr val="002060"/>
              </a:solidFill>
              <a:latin typeface="NikoshBAN" pitchFamily="2" charset="0"/>
              <a:cs typeface="NikoshBAN" pitchFamily="2" charset="0"/>
            </a:endParaRPr>
          </a:p>
        </p:txBody>
      </p:sp>
      <p:sp>
        <p:nvSpPr>
          <p:cNvPr id="4" name="TextBox 3"/>
          <p:cNvSpPr txBox="1"/>
          <p:nvPr/>
        </p:nvSpPr>
        <p:spPr>
          <a:xfrm>
            <a:off x="381000" y="-152400"/>
            <a:ext cx="9220200" cy="1546577"/>
          </a:xfrm>
          <a:prstGeom prst="rect">
            <a:avLst/>
          </a:prstGeom>
          <a:noFill/>
        </p:spPr>
        <p:txBody>
          <a:bodyPr wrap="square" rtlCol="0">
            <a:spAutoFit/>
          </a:bodyPr>
          <a:lstStyle/>
          <a:p>
            <a:pPr>
              <a:lnSpc>
                <a:spcPct val="200000"/>
              </a:lnSpc>
            </a:pPr>
            <a:r>
              <a:rPr lang="bn-IN" sz="4000" b="1" dirty="0">
                <a:solidFill>
                  <a:srgbClr val="002060"/>
                </a:solidFill>
                <a:latin typeface="NikoshBAN" pitchFamily="2" charset="0"/>
                <a:cs typeface="NikoshBAN" pitchFamily="2" charset="0"/>
              </a:rPr>
              <a:t>যে সকল লেনদেন হতে দীর্ঘমেয়াদি সুবিধা পাওয়া যায়</a:t>
            </a:r>
            <a:r>
              <a:rPr lang="bn-IN" sz="5400" b="1" dirty="0">
                <a:solidFill>
                  <a:srgbClr val="002060"/>
                </a:solidFill>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P_Wenge_-Non_x348_d748b825-89b9-4805-83d1-593fd7e80989_x348.jpg"/>
          <p:cNvPicPr>
            <a:picLocks noChangeAspect="1"/>
          </p:cNvPicPr>
          <p:nvPr/>
        </p:nvPicPr>
        <p:blipFill>
          <a:blip r:embed="rId2"/>
          <a:stretch>
            <a:fillRect/>
          </a:stretch>
        </p:blipFill>
        <p:spPr>
          <a:xfrm>
            <a:off x="2066781" y="1828800"/>
            <a:ext cx="6086618" cy="3622239"/>
          </a:xfrm>
          <a:prstGeom prst="rect">
            <a:avLst/>
          </a:prstGeom>
        </p:spPr>
      </p:pic>
      <p:sp>
        <p:nvSpPr>
          <p:cNvPr id="4" name="TextBox 3"/>
          <p:cNvSpPr txBox="1"/>
          <p:nvPr/>
        </p:nvSpPr>
        <p:spPr>
          <a:xfrm>
            <a:off x="3581400" y="5410200"/>
            <a:ext cx="2209800" cy="646331"/>
          </a:xfrm>
          <a:prstGeom prst="rect">
            <a:avLst/>
          </a:prstGeom>
          <a:noFill/>
        </p:spPr>
        <p:txBody>
          <a:bodyPr wrap="square" rtlCol="0">
            <a:spAutoFit/>
          </a:bodyPr>
          <a:lstStyle/>
          <a:p>
            <a:r>
              <a:rPr lang="bn-IN" sz="3600" b="1" dirty="0">
                <a:solidFill>
                  <a:srgbClr val="002060"/>
                </a:solidFill>
                <a:latin typeface="NikoshBAN" pitchFamily="2" charset="0"/>
                <a:cs typeface="NikoshBAN" pitchFamily="2" charset="0"/>
              </a:rPr>
              <a:t>আসবাবপত্র </a:t>
            </a:r>
            <a:endParaRPr lang="en-US" sz="4000" b="1" dirty="0">
              <a:solidFill>
                <a:srgbClr val="002060"/>
              </a:solidFill>
              <a:latin typeface="NikoshBAN" pitchFamily="2" charset="0"/>
              <a:cs typeface="NikoshBAN" pitchFamily="2" charset="0"/>
            </a:endParaRPr>
          </a:p>
        </p:txBody>
      </p:sp>
      <p:sp>
        <p:nvSpPr>
          <p:cNvPr id="5" name="Rectangle 4"/>
          <p:cNvSpPr/>
          <p:nvPr/>
        </p:nvSpPr>
        <p:spPr>
          <a:xfrm>
            <a:off x="1295400" y="-152400"/>
            <a:ext cx="7010400" cy="1169551"/>
          </a:xfrm>
          <a:prstGeom prst="rect">
            <a:avLst/>
          </a:prstGeom>
        </p:spPr>
        <p:txBody>
          <a:bodyPr wrap="square">
            <a:spAutoFit/>
          </a:bodyPr>
          <a:lstStyle/>
          <a:p>
            <a:pPr>
              <a:lnSpc>
                <a:spcPct val="200000"/>
              </a:lnSpc>
            </a:pPr>
            <a:r>
              <a:rPr lang="bn-IN" sz="4000" b="1" dirty="0">
                <a:solidFill>
                  <a:schemeClr val="accent4">
                    <a:lumMod val="50000"/>
                  </a:schemeClr>
                </a:solidFill>
                <a:latin typeface="NikoshBAN" pitchFamily="2" charset="0"/>
                <a:cs typeface="NikoshBAN" pitchFamily="2" charset="0"/>
              </a:rPr>
              <a:t>লেনদেন নিয়মিত সংগঠিত হয় না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76200"/>
            <a:ext cx="8077200" cy="1384995"/>
          </a:xfrm>
          <a:prstGeom prst="rect">
            <a:avLst/>
          </a:prstGeom>
          <a:noFill/>
        </p:spPr>
        <p:txBody>
          <a:bodyPr wrap="square" rtlCol="0">
            <a:spAutoFit/>
          </a:bodyPr>
          <a:lstStyle/>
          <a:p>
            <a:pPr>
              <a:lnSpc>
                <a:spcPct val="200000"/>
              </a:lnSpc>
            </a:pPr>
            <a:r>
              <a:rPr lang="bn-IN" sz="4800" b="1" dirty="0">
                <a:solidFill>
                  <a:schemeClr val="tx2">
                    <a:lumMod val="75000"/>
                  </a:schemeClr>
                </a:solidFill>
                <a:latin typeface="NikoshBAN" pitchFamily="2" charset="0"/>
                <a:cs typeface="NikoshBAN" pitchFamily="2" charset="0"/>
              </a:rPr>
              <a:t>লেনদেনে টাকার পরিমান অপেক্ষাকৃত বড়</a:t>
            </a:r>
            <a:endParaRPr lang="bn-IN" sz="3600" b="1" dirty="0">
              <a:solidFill>
                <a:schemeClr val="tx2">
                  <a:lumMod val="75000"/>
                </a:schemeClr>
              </a:solidFill>
              <a:latin typeface="NikoshBAN" pitchFamily="2" charset="0"/>
              <a:cs typeface="NikoshBAN" pitchFamily="2" charset="0"/>
            </a:endParaRPr>
          </a:p>
        </p:txBody>
      </p:sp>
      <p:pic>
        <p:nvPicPr>
          <p:cNvPr id="7" name="Picture 6" descr="front_driver_side_view_640.png"/>
          <p:cNvPicPr>
            <a:picLocks noChangeAspect="1"/>
          </p:cNvPicPr>
          <p:nvPr/>
        </p:nvPicPr>
        <p:blipFill>
          <a:blip r:embed="rId2"/>
          <a:stretch>
            <a:fillRect/>
          </a:stretch>
        </p:blipFill>
        <p:spPr>
          <a:xfrm>
            <a:off x="3124200" y="1901911"/>
            <a:ext cx="4953000" cy="3279689"/>
          </a:xfrm>
          <a:prstGeom prst="rect">
            <a:avLst/>
          </a:prstGeom>
        </p:spPr>
      </p:pic>
      <p:sp>
        <p:nvSpPr>
          <p:cNvPr id="4" name="Rectangle 3"/>
          <p:cNvSpPr/>
          <p:nvPr/>
        </p:nvSpPr>
        <p:spPr>
          <a:xfrm>
            <a:off x="3581400" y="4964668"/>
            <a:ext cx="2017199" cy="923330"/>
          </a:xfrm>
          <a:prstGeom prst="rect">
            <a:avLst/>
          </a:prstGeom>
        </p:spPr>
        <p:txBody>
          <a:bodyPr wrap="square">
            <a:spAutoFit/>
          </a:bodyPr>
          <a:lstStyle/>
          <a:p>
            <a:r>
              <a:rPr lang="bn-IN" sz="5400" b="1" dirty="0">
                <a:solidFill>
                  <a:schemeClr val="tx2">
                    <a:lumMod val="75000"/>
                  </a:schemeClr>
                </a:solidFill>
                <a:latin typeface="NikoshBAN" pitchFamily="2" charset="0"/>
                <a:cs typeface="NikoshBAN" pitchFamily="2" charset="0"/>
              </a:rPr>
              <a:t>গাড়ি</a:t>
            </a:r>
            <a:endParaRPr lang="en-US" sz="54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TotalTime>
  <Words>364</Words>
  <Application>Microsoft Office PowerPoint</Application>
  <PresentationFormat>On-screen Show (4:3)</PresentationFormat>
  <Paragraphs>74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বাড়ির কাজ</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Dynamic Computer</dc:creator>
  <cp:lastModifiedBy>Dynamic Computer</cp:lastModifiedBy>
  <cp:revision>78</cp:revision>
  <dcterms:created xsi:type="dcterms:W3CDTF">2020-08-30T16:54:55Z</dcterms:created>
  <dcterms:modified xsi:type="dcterms:W3CDTF">2020-09-01T12:58:32Z</dcterms:modified>
</cp:coreProperties>
</file>