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4"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AD76605-1887-4951-B889-05A41FB06101}" type="datetimeFigureOut">
              <a:rPr lang="en-US" smtClean="0"/>
              <a:t>01-Sep-20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1CB7B04-8392-4AD0-9AFA-039FC811736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76605-1887-4951-B889-05A41FB06101}" type="datetimeFigureOut">
              <a:rPr lang="en-US" smtClean="0"/>
              <a:t>01-Sep-20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76605-1887-4951-B889-05A41FB06101}" type="datetimeFigureOut">
              <a:rPr lang="en-US" smtClean="0"/>
              <a:t>01-Sep-20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D76605-1887-4951-B889-05A41FB06101}" type="datetimeFigureOut">
              <a:rPr lang="en-US" smtClean="0"/>
              <a:t>01-Sep-20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D76605-1887-4951-B889-05A41FB06101}" type="datetimeFigureOut">
              <a:rPr lang="en-US" smtClean="0"/>
              <a:t>01-Sep-20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1CB7B04-8392-4AD0-9AFA-039FC81173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76605-1887-4951-B889-05A41FB06101}" type="datetimeFigureOut">
              <a:rPr lang="en-US" smtClean="0"/>
              <a:t>01-Sep-20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D76605-1887-4951-B889-05A41FB06101}" type="datetimeFigureOut">
              <a:rPr lang="en-US" smtClean="0"/>
              <a:t>01-Sep-20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D76605-1887-4951-B889-05A41FB06101}" type="datetimeFigureOut">
              <a:rPr lang="en-US" smtClean="0"/>
              <a:t>01-Sep-20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76605-1887-4951-B889-05A41FB06101}" type="datetimeFigureOut">
              <a:rPr lang="en-US" smtClean="0"/>
              <a:t>01-Sep-20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D76605-1887-4951-B889-05A41FB06101}" type="datetimeFigureOut">
              <a:rPr lang="en-US" smtClean="0"/>
              <a:t>01-Sep-20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D76605-1887-4951-B889-05A41FB06101}" type="datetimeFigureOut">
              <a:rPr lang="en-US" smtClean="0"/>
              <a:t>01-Sep-20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7B04-8392-4AD0-9AFA-039FC81173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D76605-1887-4951-B889-05A41FB06101}" type="datetimeFigureOut">
              <a:rPr lang="en-US" smtClean="0"/>
              <a:t>01-Sep-20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CB7B04-8392-4AD0-9AFA-039FC81173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err="1" smtClean="0">
                <a:solidFill>
                  <a:srgbClr val="00B050"/>
                </a:solidFill>
              </a:rPr>
              <a:t>পারভেল্লাবাড়ীয়া</a:t>
            </a:r>
            <a:r>
              <a:rPr lang="en-US" dirty="0" smtClean="0">
                <a:solidFill>
                  <a:srgbClr val="00B050"/>
                </a:solidFill>
              </a:rPr>
              <a:t> </a:t>
            </a:r>
            <a:r>
              <a:rPr lang="en-US" dirty="0" err="1" smtClean="0">
                <a:solidFill>
                  <a:srgbClr val="00B050"/>
                </a:solidFill>
              </a:rPr>
              <a:t>দাখিল</a:t>
            </a:r>
            <a:r>
              <a:rPr lang="en-US" dirty="0" smtClean="0">
                <a:solidFill>
                  <a:srgbClr val="00B050"/>
                </a:solidFill>
              </a:rPr>
              <a:t> </a:t>
            </a:r>
            <a:r>
              <a:rPr lang="en-US" dirty="0" err="1" smtClean="0">
                <a:solidFill>
                  <a:srgbClr val="00B050"/>
                </a:solidFill>
              </a:rPr>
              <a:t>মাদ্রাসা</a:t>
            </a:r>
            <a:endParaRPr lang="en-US" dirty="0">
              <a:solidFill>
                <a:srgbClr val="00B050"/>
              </a:solidFill>
            </a:endParaRPr>
          </a:p>
        </p:txBody>
      </p:sp>
      <p:sp>
        <p:nvSpPr>
          <p:cNvPr id="3" name="Subtitle 2"/>
          <p:cNvSpPr>
            <a:spLocks noGrp="1"/>
          </p:cNvSpPr>
          <p:nvPr>
            <p:ph type="subTitle" idx="1"/>
          </p:nvPr>
        </p:nvSpPr>
        <p:spPr/>
        <p:txBody>
          <a:bodyPr>
            <a:normAutofit/>
          </a:bodyPr>
          <a:lstStyle/>
          <a:p>
            <a:r>
              <a:rPr lang="en-US" sz="4000" dirty="0" err="1" smtClean="0">
                <a:solidFill>
                  <a:srgbClr val="FF0000"/>
                </a:solidFill>
              </a:rPr>
              <a:t>দশম</a:t>
            </a:r>
            <a:r>
              <a:rPr lang="en-US" sz="4000" dirty="0" smtClean="0">
                <a:solidFill>
                  <a:srgbClr val="FF0000"/>
                </a:solidFill>
              </a:rPr>
              <a:t> </a:t>
            </a:r>
            <a:r>
              <a:rPr lang="en-US" sz="4000" dirty="0" err="1" smtClean="0">
                <a:solidFill>
                  <a:srgbClr val="FF0000"/>
                </a:solidFill>
              </a:rPr>
              <a:t>শ্রেনী</a:t>
            </a:r>
            <a:endParaRPr lang="en-US" sz="4000" dirty="0" smtClean="0">
              <a:solidFill>
                <a:srgbClr val="FF0000"/>
              </a:solidFill>
            </a:endParaRPr>
          </a:p>
          <a:p>
            <a:r>
              <a:rPr lang="en-US" dirty="0" err="1" smtClean="0">
                <a:solidFill>
                  <a:srgbClr val="00B0F0"/>
                </a:solidFill>
              </a:rPr>
              <a:t>বিষয়ঃকুরাআন</a:t>
            </a:r>
            <a:r>
              <a:rPr lang="en-US" dirty="0" smtClean="0">
                <a:solidFill>
                  <a:srgbClr val="00B0F0"/>
                </a:solidFill>
              </a:rPr>
              <a:t> </a:t>
            </a:r>
            <a:r>
              <a:rPr lang="en-US" dirty="0" err="1" smtClean="0">
                <a:solidFill>
                  <a:srgbClr val="00B0F0"/>
                </a:solidFill>
              </a:rPr>
              <a:t>মাজিদ</a:t>
            </a:r>
            <a:r>
              <a:rPr lang="en-US" dirty="0" smtClean="0">
                <a:solidFill>
                  <a:srgbClr val="00B0F0"/>
                </a:solidFill>
              </a:rPr>
              <a:t> ও </a:t>
            </a:r>
            <a:r>
              <a:rPr lang="en-US" dirty="0" err="1" smtClean="0">
                <a:solidFill>
                  <a:srgbClr val="00B0F0"/>
                </a:solidFill>
              </a:rPr>
              <a:t>তাজভিদ</a:t>
            </a:r>
            <a:endParaRPr lang="en-US" dirty="0" smtClean="0">
              <a:solidFill>
                <a:srgbClr val="00B0F0"/>
              </a:solidFill>
            </a:endParaRPr>
          </a:p>
          <a:p>
            <a:r>
              <a:rPr lang="en-US" dirty="0" err="1" smtClean="0"/>
              <a:t>শিক্ষকঃমোঃমুনিরুজ্জামান</a:t>
            </a:r>
            <a:endParaRPr lang="en-US" dirty="0" smtClean="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err="1" smtClean="0">
                <a:solidFill>
                  <a:srgbClr val="92D050"/>
                </a:solidFill>
              </a:rPr>
              <a:t>আসসালামু</a:t>
            </a:r>
            <a:r>
              <a:rPr lang="en-US" sz="6000" dirty="0" smtClean="0">
                <a:solidFill>
                  <a:srgbClr val="92D050"/>
                </a:solidFill>
              </a:rPr>
              <a:t> </a:t>
            </a:r>
            <a:r>
              <a:rPr lang="en-US" sz="6000" dirty="0" err="1" smtClean="0">
                <a:solidFill>
                  <a:srgbClr val="92D050"/>
                </a:solidFill>
              </a:rPr>
              <a:t>আলাইকুম</a:t>
            </a:r>
            <a:r>
              <a:rPr lang="en-US" sz="6000" dirty="0" smtClean="0">
                <a:solidFill>
                  <a:srgbClr val="92D050"/>
                </a:solidFill>
              </a:rPr>
              <a:t/>
            </a:r>
            <a:br>
              <a:rPr lang="en-US" sz="6000" dirty="0" smtClean="0">
                <a:solidFill>
                  <a:srgbClr val="92D050"/>
                </a:solidFill>
              </a:rPr>
            </a:br>
            <a:r>
              <a:rPr lang="en-US" sz="6000" dirty="0" err="1" smtClean="0">
                <a:solidFill>
                  <a:srgbClr val="FFC000"/>
                </a:solidFill>
              </a:rPr>
              <a:t>শিক্ষার্থীবৃন্দ</a:t>
            </a:r>
            <a:endParaRPr lang="en-US" sz="6000" dirty="0">
              <a:solidFill>
                <a:srgbClr val="FFC000"/>
              </a:solidFill>
            </a:endParaRPr>
          </a:p>
        </p:txBody>
      </p:sp>
      <p:pic>
        <p:nvPicPr>
          <p:cNvPr id="6" name="Content Placeholder 5" descr="zm16Oi.jpg"/>
          <p:cNvPicPr>
            <a:picLocks noGrp="1" noChangeAspect="1"/>
          </p:cNvPicPr>
          <p:nvPr>
            <p:ph idx="1"/>
          </p:nvPr>
        </p:nvPicPr>
        <p:blipFill>
          <a:blip r:embed="rId2"/>
          <a:stretch>
            <a:fillRect/>
          </a:stretch>
        </p:blipFill>
        <p:spPr>
          <a:xfrm>
            <a:off x="1702807" y="3174472"/>
            <a:ext cx="6069594" cy="3405716"/>
          </a:xfrm>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সুরা</a:t>
            </a:r>
            <a:r>
              <a:rPr lang="en-US" dirty="0" smtClean="0"/>
              <a:t> </a:t>
            </a:r>
            <a:r>
              <a:rPr lang="en-US" dirty="0" err="1" smtClean="0"/>
              <a:t>আলে</a:t>
            </a:r>
            <a:r>
              <a:rPr lang="en-US" dirty="0" smtClean="0"/>
              <a:t> </a:t>
            </a:r>
            <a:r>
              <a:rPr lang="en-US" dirty="0" err="1" smtClean="0"/>
              <a:t>ইমরান</a:t>
            </a:r>
            <a:r>
              <a:rPr lang="en-US" dirty="0" smtClean="0"/>
              <a:t/>
            </a:r>
            <a:br>
              <a:rPr lang="en-US" dirty="0" smtClean="0"/>
            </a:br>
            <a:r>
              <a:rPr lang="ar-AE" b="0" dirty="0" smtClean="0"/>
              <a:t> سورة آل عمران</a:t>
            </a:r>
            <a:endParaRPr lang="en-US" dirty="0"/>
          </a:p>
        </p:txBody>
      </p:sp>
      <p:sp>
        <p:nvSpPr>
          <p:cNvPr id="3" name="Content Placeholder 2"/>
          <p:cNvSpPr>
            <a:spLocks noGrp="1"/>
          </p:cNvSpPr>
          <p:nvPr>
            <p:ph idx="1"/>
          </p:nvPr>
        </p:nvSpPr>
        <p:spPr/>
        <p:txBody>
          <a:bodyPr>
            <a:normAutofit fontScale="85000" lnSpcReduction="10000"/>
          </a:bodyPr>
          <a:lstStyle/>
          <a:p>
            <a:r>
              <a:rPr lang="as-IN" b="1" dirty="0" smtClean="0"/>
              <a:t>সূরা সংক্রান্ত আলোচনাঃ</a:t>
            </a:r>
            <a:endParaRPr lang="as-IN" dirty="0" smtClean="0"/>
          </a:p>
          <a:p>
            <a:r>
              <a:rPr lang="as-IN" b="1" dirty="0" smtClean="0"/>
              <a:t>সূরার আয়াত সংখ্যাঃ</a:t>
            </a:r>
            <a:r>
              <a:rPr lang="as-IN" dirty="0" smtClean="0"/>
              <a:t> ২০০ আয়াত</a:t>
            </a:r>
            <a:r>
              <a:rPr lang="as-IN" dirty="0" smtClean="0"/>
              <a:t>।</a:t>
            </a:r>
            <a:endParaRPr lang="en-US" dirty="0" smtClean="0"/>
          </a:p>
          <a:p>
            <a:r>
              <a:rPr lang="en-US" dirty="0" err="1" smtClean="0"/>
              <a:t>রুকু</a:t>
            </a:r>
            <a:r>
              <a:rPr lang="en-US" dirty="0" smtClean="0"/>
              <a:t> সংখ্যাঃ২০</a:t>
            </a:r>
            <a:r>
              <a:rPr lang="as-IN" dirty="0" smtClean="0"/>
              <a:t/>
            </a:r>
            <a:br>
              <a:rPr lang="as-IN" dirty="0" smtClean="0"/>
            </a:br>
            <a:r>
              <a:rPr lang="as-IN" b="1" dirty="0" smtClean="0"/>
              <a:t>সূরার নাযিল হওয়ার স্থানঃ </a:t>
            </a:r>
            <a:r>
              <a:rPr lang="as-IN" dirty="0" smtClean="0"/>
              <a:t>সূরাটি সর্বসম্মতভাবে মাদানী সূরা</a:t>
            </a:r>
            <a:r>
              <a:rPr lang="as-IN" dirty="0" smtClean="0"/>
              <a:t>।</a:t>
            </a:r>
            <a:r>
              <a:rPr lang="as-IN" sz="2400" dirty="0" smtClean="0"/>
              <a:t>এটি মাদানী সূরা। এই সূরার সমস্ত আয়াত হিজরতের পর বিভিন্ন সময়ে অবতীর্ণ হয়। সূরার প্রথম অংশগুলো অর্থাৎ, ৮৩ নং আয়াত পর্যন্ত নাজরানের খ্রিষ্টানদের প্রতিনিধি দলের সম্পর্কে নাযিল হয়েছে। এই দল ৯ম হিজরীতে নবী কারীম (সাঃ)-এর নিকট এসেছিল। তারা তাঁর সাথে তাদের খ্রিষ্টীয় আকীদা-বিশ্বাস এবং ইসলাম সম্পর্কে আলোচনা ও তর্ক-বিতর্ক করেছিল। তাদের প্রতিবাদ করা হয়েছিল এবং তাদেরকে ‘মুবাহালা’ করার প্রতি আহবানও জানানো হয়েছিল। এর বিস্তারিত আলোচনা পরে আসবে। এই ঘটনাকে সামনে রেখে কুরআনের এই আয়াতগুলো পাঠ করা হোক। (উল্লেখ্য যে, কেবল এই সূরাতেই ‘আ-লু ইমরান’-এর উল্লেখ হয়েছে বলে এই সূরার নামকরণ হয় ‘সূরাতু আলে ইমরান’।)</a:t>
            </a:r>
          </a:p>
          <a:p>
            <a:endParaRPr lang="en-US"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err="1" smtClean="0"/>
              <a:t>নামকরন</a:t>
            </a:r>
            <a:endParaRPr lang="en-US" sz="6000" dirty="0"/>
          </a:p>
        </p:txBody>
      </p:sp>
      <p:sp>
        <p:nvSpPr>
          <p:cNvPr id="3" name="Content Placeholder 2"/>
          <p:cNvSpPr>
            <a:spLocks noGrp="1"/>
          </p:cNvSpPr>
          <p:nvPr>
            <p:ph idx="1"/>
          </p:nvPr>
        </p:nvSpPr>
        <p:spPr/>
        <p:txBody>
          <a:bodyPr/>
          <a:lstStyle/>
          <a:p>
            <a:r>
              <a:rPr lang="as-IN" dirty="0" smtClean="0"/>
              <a:t>এ সূরার ৩৩ ও ৩৪ নং আয়াতদ্বয়ে আলে-ইমরানের কথা বলা হয়েছে। একেই আলামত হিসেবে এর নাম গণ্য করা হয়েছে</a:t>
            </a:r>
            <a:r>
              <a:rPr lang="as-IN" dirty="0" smtClean="0"/>
              <a:t>।</a:t>
            </a:r>
            <a:endParaRPr lang="en-US" dirty="0" smtClean="0"/>
          </a:p>
          <a:p>
            <a:pPr>
              <a:buNone/>
            </a:pPr>
            <a:r>
              <a:rPr lang="ar-AE" dirty="0" smtClean="0">
                <a:solidFill>
                  <a:srgbClr val="FF0000"/>
                </a:solidFill>
              </a:rPr>
              <a:t>اِنَّ </a:t>
            </a:r>
            <a:r>
              <a:rPr lang="ar-AE" dirty="0" smtClean="0">
                <a:solidFill>
                  <a:srgbClr val="FF0000"/>
                </a:solidFill>
              </a:rPr>
              <a:t>اللّٰہَ اصۡطَفٰۤی اٰدَمَ وَ نُوۡحًا وَّ اٰلَ اِبۡرٰہِیۡمَ وَ اٰلَ عِمۡرٰنَ عَلَی </a:t>
            </a:r>
            <a:r>
              <a:rPr lang="ar-AE" dirty="0" smtClean="0">
                <a:solidFill>
                  <a:srgbClr val="FF0000"/>
                </a:solidFill>
              </a:rPr>
              <a:t>الۡعٰلَمِیۡنَ</a:t>
            </a:r>
            <a:endParaRPr lang="en-US" dirty="0" smtClean="0">
              <a:solidFill>
                <a:srgbClr val="FF0000"/>
              </a:solidFill>
            </a:endParaRPr>
          </a:p>
          <a:p>
            <a:r>
              <a:rPr lang="en-US" dirty="0" err="1" smtClean="0"/>
              <a:t>অর্থঃ</a:t>
            </a:r>
            <a:r>
              <a:rPr lang="as-IN" dirty="0" smtClean="0"/>
              <a:t>নিশ্চয় আল্লাহ আদম, নূহ, ইব্রাহীমের বংশধর এবং ইমরানের বংশধরকে বিশ্বজগতে মনোনীত করেছেন</a:t>
            </a:r>
            <a:r>
              <a:rPr lang="as-IN" dirty="0" smtClean="0"/>
              <a:t>।</a:t>
            </a:r>
            <a:r>
              <a:rPr lang="en-US" dirty="0" smtClean="0"/>
              <a:t>(</a:t>
            </a:r>
            <a:r>
              <a:rPr lang="as-IN" dirty="0" smtClean="0"/>
              <a:t> এখানে ইমরান বলতে মারইয়াম 'আলাইহাস সালামের পিতাকে বুঝানো হয়েছে</a:t>
            </a:r>
            <a:r>
              <a:rPr lang="as-IN" dirty="0" smtClean="0"/>
              <a:t>।</a:t>
            </a:r>
            <a:r>
              <a:rPr lang="en-US" dirty="0" smtClean="0"/>
              <a:t>)</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পাঠ্য</a:t>
            </a:r>
            <a:r>
              <a:rPr lang="en-US" dirty="0" smtClean="0"/>
              <a:t> </a:t>
            </a:r>
            <a:r>
              <a:rPr lang="en-US" dirty="0" err="1" smtClean="0"/>
              <a:t>আলোচনা</a:t>
            </a:r>
            <a:r>
              <a:rPr lang="en-US" dirty="0" smtClean="0"/>
              <a:t>, আয়াতঃ৩২</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ar-AE" dirty="0" smtClean="0"/>
              <a:t> </a:t>
            </a:r>
            <a:r>
              <a:rPr lang="ar-AE" dirty="0" smtClean="0">
                <a:solidFill>
                  <a:srgbClr val="FF0000"/>
                </a:solidFill>
              </a:rPr>
              <a:t>قُلۡ اَطِیۡعُوا اللّٰہَ وَ الرَّسُوۡلَ ۚ فَاِنۡ تَوَلَّوۡا فَاِنَّ اللّٰہَ لَا یُحِبُّ </a:t>
            </a:r>
            <a:r>
              <a:rPr lang="ar-AE" dirty="0" smtClean="0">
                <a:solidFill>
                  <a:srgbClr val="FF0000"/>
                </a:solidFill>
              </a:rPr>
              <a:t>الۡکٰفِرِیۡنَ</a:t>
            </a:r>
            <a:r>
              <a:rPr lang="en-US" dirty="0" smtClean="0"/>
              <a:t>     </a:t>
            </a:r>
          </a:p>
          <a:p>
            <a:pPr>
              <a:buNone/>
            </a:pPr>
            <a:r>
              <a:rPr lang="en-US" dirty="0" smtClean="0"/>
              <a:t>(</a:t>
            </a:r>
            <a:r>
              <a:rPr lang="as-IN" sz="1800" b="1" dirty="0" smtClean="0"/>
              <a:t>বলুন</a:t>
            </a:r>
            <a:r>
              <a:rPr lang="as-IN" sz="1800" b="1" dirty="0" smtClean="0"/>
              <a:t>, ‘তোমরা আল্লাহ্ ও রাসূলের আনুগত্য কর। তারপর যদি তারা মুখ ফিরিয়ে নেয় তবে </a:t>
            </a:r>
            <a:r>
              <a:rPr lang="as-IN" sz="1800" b="1" dirty="0" smtClean="0"/>
              <a:t>নি</a:t>
            </a:r>
            <a:r>
              <a:rPr lang="as-IN" sz="1800" b="1" dirty="0" smtClean="0"/>
              <a:t> </a:t>
            </a:r>
            <a:r>
              <a:rPr lang="as-IN" sz="1800" b="1" dirty="0" smtClean="0"/>
              <a:t>শ্চয় </a:t>
            </a:r>
            <a:r>
              <a:rPr lang="as-IN" sz="1800" b="1" dirty="0" smtClean="0"/>
              <a:t>আল্লাহ </a:t>
            </a:r>
            <a:r>
              <a:rPr lang="as-IN" sz="1800" b="1" dirty="0" smtClean="0"/>
              <a:t>কাফেরদেরকে </a:t>
            </a:r>
            <a:r>
              <a:rPr lang="as-IN" sz="1800" b="1" dirty="0" smtClean="0"/>
              <a:t>পছন্দ করেন </a:t>
            </a:r>
            <a:r>
              <a:rPr lang="en-US" sz="1800" b="1" dirty="0" err="1" smtClean="0"/>
              <a:t>না</a:t>
            </a:r>
            <a:r>
              <a:rPr lang="as-IN" sz="1800" b="1" dirty="0" smtClean="0"/>
              <a:t>।</a:t>
            </a:r>
            <a:r>
              <a:rPr lang="en-US" b="1" dirty="0" smtClean="0"/>
              <a:t>)</a:t>
            </a:r>
          </a:p>
          <a:p>
            <a:pPr>
              <a:buNone/>
            </a:pPr>
            <a:r>
              <a:rPr lang="as-IN" sz="1800" dirty="0" smtClean="0"/>
              <a:t>শেষে </a:t>
            </a:r>
            <a:r>
              <a:rPr lang="as-IN" sz="1800" dirty="0" smtClean="0"/>
              <a:t>বলা হয়েছে যে, “নিশ্চয় আল্লাহ কাফেরদেরকে পছন্দ করেন না”। এ থেকে বুঝা গেল যে, আল্লাহ ও তাঁর রাসূলের আনুগত্য করা </a:t>
            </a:r>
            <a:endParaRPr lang="en-US" sz="1800" dirty="0" smtClean="0"/>
          </a:p>
          <a:p>
            <a:pPr>
              <a:buNone/>
            </a:pPr>
            <a:r>
              <a:rPr lang="as-IN" sz="1800" dirty="0" smtClean="0"/>
              <a:t>ফরয</a:t>
            </a:r>
            <a:r>
              <a:rPr lang="as-IN" sz="1800" dirty="0" smtClean="0"/>
              <a:t>। আল্লাহর আনুগত্য ও রাসূলের আনুগত্যের মধ্যে তারতম্য করা যাবে না। আয়াতের </a:t>
            </a:r>
            <a:r>
              <a:rPr lang="as-IN" sz="1800" dirty="0" smtClean="0"/>
              <a:t>আল্লাহর </a:t>
            </a:r>
            <a:r>
              <a:rPr lang="as-IN" sz="1800" dirty="0" smtClean="0"/>
              <a:t>নির্দেশ যেমন মানতে হবে, তেমনি রাসূলের নির্দেশও মানতে হবে। কেউ আল্লাহর আনুগত্য করল </a:t>
            </a:r>
            <a:r>
              <a:rPr lang="as-IN" sz="1600" dirty="0" smtClean="0"/>
              <a:t>কিন্তু রাসূলের আনুগত্য করল না, সে কুফরীর গণ্ডি থেকে বের হতে পারল না। হাদীসে এসেছে, রাসূলুল্লাহ সাল্লাল্লাহু আলাইহি ওয়া সাল্লাম বলেছেন, “আমি যেন কাউকে </a:t>
            </a:r>
            <a:r>
              <a:rPr lang="as-IN" sz="2000" dirty="0" smtClean="0"/>
              <a:t>এ রকম না দেখতে পাই যে, সে সোফায় হেলান দিয়ে বসে আছে, তখন তার কাছে আমি যে সমস্ত আদেশ-নিষেধ দিয়েছি সে সমস্ত আদেশ-নিষেধের কোন কিছু এসে পড়ল, তখন সে বললঃ আমরা জানি না, আমরা আল্লাহর কিতাবে যা পেয়েছি তার অনুসরণ করেছি।” [আবু দাউদ ৪৬০৫; তিরমিযী: ২৬৬৩; ইবনে মাজাহ: ১৩] সুতরাং কোন ঈমানদারের পক্ষে রাসূলের আদেশ-নিষেধ পাওয়ার পর সেটা কুরআনে নেই বলে বাহানা করার কোন সুযোগ নেই। যদি তা করা হয় তবে তা হবে সুস্পষ্ট কুফরী।</a:t>
            </a:r>
            <a:endParaRPr lang="en-US" sz="2000" dirty="0"/>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উক্ত</a:t>
            </a:r>
            <a:r>
              <a:rPr lang="en-US" dirty="0" smtClean="0"/>
              <a:t> </a:t>
            </a:r>
            <a:r>
              <a:rPr lang="en-US" dirty="0" err="1" smtClean="0"/>
              <a:t>আয়াতের</a:t>
            </a:r>
            <a:r>
              <a:rPr lang="en-US" dirty="0" smtClean="0"/>
              <a:t> </a:t>
            </a:r>
            <a:r>
              <a:rPr lang="en-US" dirty="0" err="1" smtClean="0"/>
              <a:t>এতাআতের</a:t>
            </a:r>
            <a:r>
              <a:rPr lang="en-US" dirty="0" smtClean="0"/>
              <a:t> </a:t>
            </a:r>
            <a:r>
              <a:rPr lang="en-US" dirty="0" err="1" smtClean="0"/>
              <a:t>ফায়দাঃ</a:t>
            </a:r>
            <a:endParaRPr lang="en-US" dirty="0"/>
          </a:p>
        </p:txBody>
      </p:sp>
      <p:sp>
        <p:nvSpPr>
          <p:cNvPr id="3" name="Content Placeholder 2"/>
          <p:cNvSpPr>
            <a:spLocks noGrp="1"/>
          </p:cNvSpPr>
          <p:nvPr>
            <p:ph idx="1"/>
          </p:nvPr>
        </p:nvSpPr>
        <p:spPr/>
        <p:txBody>
          <a:bodyPr/>
          <a:lstStyle/>
          <a:p>
            <a:r>
              <a:rPr lang="en-US" dirty="0" smtClean="0"/>
              <a:t>১।জান্নাত </a:t>
            </a:r>
            <a:r>
              <a:rPr lang="en-US" dirty="0" err="1" smtClean="0"/>
              <a:t>অর্জন</a:t>
            </a:r>
            <a:r>
              <a:rPr lang="en-US" dirty="0" smtClean="0"/>
              <a:t> ও </a:t>
            </a:r>
            <a:r>
              <a:rPr lang="en-US" dirty="0" err="1" smtClean="0"/>
              <a:t>জাহান্নাম</a:t>
            </a:r>
            <a:r>
              <a:rPr lang="en-US" dirty="0" smtClean="0"/>
              <a:t> </a:t>
            </a:r>
            <a:r>
              <a:rPr lang="en-US" dirty="0" err="1" smtClean="0"/>
              <a:t>থেকে</a:t>
            </a:r>
            <a:r>
              <a:rPr lang="en-US" dirty="0" smtClean="0"/>
              <a:t> </a:t>
            </a:r>
            <a:r>
              <a:rPr lang="en-US" dirty="0" err="1" smtClean="0"/>
              <a:t>মুক্তি</a:t>
            </a:r>
            <a:r>
              <a:rPr lang="en-US" dirty="0" smtClean="0"/>
              <a:t>।</a:t>
            </a:r>
          </a:p>
          <a:p>
            <a:r>
              <a:rPr lang="en-US" dirty="0" smtClean="0"/>
              <a:t>২।এতাআত </a:t>
            </a:r>
            <a:r>
              <a:rPr lang="en-US" dirty="0" err="1" smtClean="0"/>
              <a:t>হলো</a:t>
            </a:r>
            <a:r>
              <a:rPr lang="en-US" dirty="0" smtClean="0"/>
              <a:t> </a:t>
            </a:r>
            <a:r>
              <a:rPr lang="en-US" dirty="0" err="1" smtClean="0"/>
              <a:t>সঠিক</a:t>
            </a:r>
            <a:r>
              <a:rPr lang="en-US" dirty="0" smtClean="0"/>
              <a:t> </a:t>
            </a:r>
            <a:r>
              <a:rPr lang="en-US" dirty="0" err="1" smtClean="0"/>
              <a:t>বান্দার</a:t>
            </a:r>
            <a:r>
              <a:rPr lang="en-US" dirty="0" smtClean="0"/>
              <a:t> </a:t>
            </a:r>
            <a:r>
              <a:rPr lang="en-US" dirty="0" err="1" smtClean="0"/>
              <a:t>পরিচয়</a:t>
            </a:r>
            <a:r>
              <a:rPr lang="en-US" dirty="0" smtClean="0"/>
              <a:t>।</a:t>
            </a:r>
          </a:p>
          <a:p>
            <a:r>
              <a:rPr lang="en-US" dirty="0" smtClean="0"/>
              <a:t>৩।অন্তরে </a:t>
            </a:r>
            <a:r>
              <a:rPr lang="en-US" dirty="0" err="1" smtClean="0"/>
              <a:t>হেদায়েতের</a:t>
            </a:r>
            <a:r>
              <a:rPr lang="en-US" dirty="0" smtClean="0"/>
              <a:t> </a:t>
            </a:r>
            <a:r>
              <a:rPr lang="en-US" dirty="0" err="1" smtClean="0"/>
              <a:t>নুর</a:t>
            </a:r>
            <a:r>
              <a:rPr lang="en-US" dirty="0" smtClean="0"/>
              <a:t> </a:t>
            </a:r>
            <a:r>
              <a:rPr lang="en-US" dirty="0" err="1" smtClean="0"/>
              <a:t>বসে</a:t>
            </a:r>
            <a:r>
              <a:rPr lang="en-US" dirty="0" smtClean="0"/>
              <a:t>।</a:t>
            </a:r>
          </a:p>
          <a:p>
            <a:r>
              <a:rPr lang="en-US" dirty="0" smtClean="0"/>
              <a:t>৪।আল্লাহ </a:t>
            </a:r>
            <a:r>
              <a:rPr lang="en-US" dirty="0" err="1" smtClean="0"/>
              <a:t>তায়ালার</a:t>
            </a:r>
            <a:r>
              <a:rPr lang="en-US" dirty="0" smtClean="0"/>
              <a:t> </a:t>
            </a:r>
            <a:r>
              <a:rPr lang="en-US" dirty="0" err="1" smtClean="0"/>
              <a:t>সন্তুষ্টি</a:t>
            </a:r>
            <a:r>
              <a:rPr lang="en-US" dirty="0" smtClean="0"/>
              <a:t> ।</a:t>
            </a:r>
          </a:p>
          <a:p>
            <a:r>
              <a:rPr lang="en-US" dirty="0" smtClean="0"/>
              <a:t>৫।বক্রতা </a:t>
            </a:r>
            <a:r>
              <a:rPr lang="en-US" dirty="0" err="1" smtClean="0"/>
              <a:t>দূর</a:t>
            </a:r>
            <a:r>
              <a:rPr lang="en-US" dirty="0" smtClean="0"/>
              <a:t> </a:t>
            </a:r>
            <a:r>
              <a:rPr lang="en-US" dirty="0" err="1" smtClean="0"/>
              <a:t>হয়</a:t>
            </a:r>
            <a:r>
              <a:rPr lang="en-US" dirty="0" smtClean="0"/>
              <a:t> </a:t>
            </a:r>
            <a:r>
              <a:rPr lang="en-US" dirty="0" err="1" smtClean="0"/>
              <a:t>আর</a:t>
            </a:r>
            <a:r>
              <a:rPr lang="en-US" dirty="0" smtClean="0"/>
              <a:t> </a:t>
            </a:r>
            <a:r>
              <a:rPr lang="en-US" dirty="0" err="1" smtClean="0"/>
              <a:t>নেয়ামত</a:t>
            </a:r>
            <a:r>
              <a:rPr lang="en-US" dirty="0" smtClean="0"/>
              <a:t> </a:t>
            </a:r>
            <a:r>
              <a:rPr lang="en-US" dirty="0" err="1" smtClean="0"/>
              <a:t>অর্জন</a:t>
            </a:r>
            <a:r>
              <a:rPr lang="en-US" dirty="0" smtClean="0"/>
              <a:t> </a:t>
            </a:r>
            <a:r>
              <a:rPr lang="en-US" dirty="0" err="1" smtClean="0"/>
              <a:t>হয়</a:t>
            </a:r>
            <a:r>
              <a:rPr lang="en-US" dirty="0" smtClean="0"/>
              <a:t>।</a:t>
            </a:r>
          </a:p>
          <a:p>
            <a:r>
              <a:rPr lang="en-US" dirty="0" smtClean="0"/>
              <a:t>৬।গুনাহের </a:t>
            </a:r>
            <a:r>
              <a:rPr lang="en-US" dirty="0" err="1" smtClean="0"/>
              <a:t>প্রতি</a:t>
            </a:r>
            <a:r>
              <a:rPr lang="en-US" dirty="0" smtClean="0"/>
              <a:t> </a:t>
            </a:r>
            <a:r>
              <a:rPr lang="en-US" dirty="0" err="1" smtClean="0"/>
              <a:t>ঘৃণা</a:t>
            </a:r>
            <a:r>
              <a:rPr lang="en-US" dirty="0" smtClean="0"/>
              <a:t> </a:t>
            </a:r>
            <a:r>
              <a:rPr lang="en-US" dirty="0" err="1" smtClean="0"/>
              <a:t>জন্মে</a:t>
            </a:r>
            <a:r>
              <a:rPr lang="en-US" dirty="0" smtClean="0"/>
              <a:t>।</a:t>
            </a:r>
          </a:p>
          <a:p>
            <a:r>
              <a:rPr lang="ar-AE" dirty="0" smtClean="0">
                <a:solidFill>
                  <a:srgbClr val="FF0000"/>
                </a:solidFill>
              </a:rPr>
              <a:t>قُلۡ اِنۡ کُنۡتُمۡ تُحِبُّوۡنَ اللّٰہَ فَاتَّبِعُوۡنِیۡ یُحۡبِبۡکُمُ اللّٰہُ وَ یَغۡفِرۡ لَکُمۡ ذُنُوۡبَکُمۡ ؕ وَ اللّٰہُ غَفُوۡرٌ </a:t>
            </a:r>
            <a:r>
              <a:rPr lang="ar-AE" dirty="0" smtClean="0">
                <a:solidFill>
                  <a:srgbClr val="FF0000"/>
                </a:solidFill>
              </a:rPr>
              <a:t>رَّحِیۡمٌ</a:t>
            </a:r>
            <a:r>
              <a:rPr lang="en-US" dirty="0" smtClean="0">
                <a:solidFill>
                  <a:srgbClr val="FF0000"/>
                </a:solidFill>
              </a:rPr>
              <a:t> </a:t>
            </a:r>
            <a:r>
              <a:rPr lang="en-US" dirty="0" smtClean="0">
                <a:solidFill>
                  <a:srgbClr val="FF0000"/>
                </a:solidFill>
              </a:rPr>
              <a:t>(৩১)</a:t>
            </a:r>
          </a:p>
          <a:p>
            <a:endParaRPr lang="en-US" dirty="0" smtClean="0"/>
          </a:p>
          <a:p>
            <a:pPr>
              <a:buNone/>
            </a:pPr>
            <a:endParaRPr lang="en-US" dirty="0"/>
          </a:p>
        </p:txBody>
      </p:sp>
    </p:spTree>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err="1" smtClean="0">
                <a:solidFill>
                  <a:srgbClr val="FF0000"/>
                </a:solidFill>
              </a:rPr>
              <a:t>কোন</a:t>
            </a:r>
            <a:r>
              <a:rPr lang="en-US" sz="4400" dirty="0" smtClean="0">
                <a:solidFill>
                  <a:srgbClr val="FF0000"/>
                </a:solidFill>
              </a:rPr>
              <a:t> </a:t>
            </a:r>
            <a:r>
              <a:rPr lang="en-US" sz="4400" dirty="0" err="1" smtClean="0">
                <a:solidFill>
                  <a:srgbClr val="FF0000"/>
                </a:solidFill>
              </a:rPr>
              <a:t>প্রশ্ন</a:t>
            </a:r>
            <a:r>
              <a:rPr lang="en-US" sz="4400" dirty="0" smtClean="0">
                <a:solidFill>
                  <a:srgbClr val="FF0000"/>
                </a:solidFill>
              </a:rPr>
              <a:t> </a:t>
            </a:r>
            <a:r>
              <a:rPr lang="en-US" sz="4400" dirty="0" err="1" smtClean="0">
                <a:solidFill>
                  <a:srgbClr val="FF0000"/>
                </a:solidFill>
              </a:rPr>
              <a:t>আছে</a:t>
            </a:r>
            <a:r>
              <a:rPr lang="en-US" sz="4400" dirty="0" smtClean="0">
                <a:solidFill>
                  <a:srgbClr val="FF0000"/>
                </a:solidFill>
              </a:rPr>
              <a:t> </a:t>
            </a:r>
            <a:r>
              <a:rPr lang="en-US" sz="4400" dirty="0" err="1" smtClean="0">
                <a:solidFill>
                  <a:srgbClr val="FF0000"/>
                </a:solidFill>
              </a:rPr>
              <a:t>কারো</a:t>
            </a:r>
            <a:r>
              <a:rPr lang="en-US" sz="4400" dirty="0" smtClean="0">
                <a:solidFill>
                  <a:srgbClr val="FF0000"/>
                </a:solidFill>
              </a:rPr>
              <a:t>?</a:t>
            </a:r>
            <a:br>
              <a:rPr lang="en-US" sz="4400"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None/>
            </a:pPr>
            <a:endParaRPr lang="en-US" sz="4000" dirty="0" smtClean="0">
              <a:solidFill>
                <a:srgbClr val="FF0000"/>
              </a:solidFill>
            </a:endParaRPr>
          </a:p>
          <a:p>
            <a:pPr>
              <a:buNone/>
            </a:pPr>
            <a:r>
              <a:rPr lang="en-US" sz="9600" dirty="0" smtClean="0">
                <a:solidFill>
                  <a:srgbClr val="FF0000"/>
                </a:solidFill>
              </a:rPr>
              <a:t>        </a:t>
            </a:r>
            <a:endParaRPr lang="en-US" sz="9600" dirty="0">
              <a:solidFill>
                <a:srgbClr val="FF0000"/>
              </a:solidFill>
            </a:endParaRPr>
          </a:p>
        </p:txBody>
      </p:sp>
      <p:pic>
        <p:nvPicPr>
          <p:cNvPr id="4" name="Picture 3" descr="2000px-Question_mark_alternate.svg.png"/>
          <p:cNvPicPr>
            <a:picLocks noChangeAspect="1"/>
          </p:cNvPicPr>
          <p:nvPr/>
        </p:nvPicPr>
        <p:blipFill>
          <a:blip r:embed="rId2" cstate="print"/>
          <a:stretch>
            <a:fillRect/>
          </a:stretch>
        </p:blipFill>
        <p:spPr>
          <a:xfrm>
            <a:off x="2666999" y="1710840"/>
            <a:ext cx="3962401" cy="5147159"/>
          </a:xfrm>
          <a:prstGeom prst="rect">
            <a:avLst/>
          </a:prstGeom>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ধন্যবাদ</a:t>
            </a:r>
            <a:r>
              <a:rPr lang="en-US" dirty="0" smtClean="0"/>
              <a:t> </a:t>
            </a:r>
            <a:r>
              <a:rPr lang="en-US" dirty="0" err="1" smtClean="0"/>
              <a:t>সবাইকে</a:t>
            </a:r>
            <a:endParaRPr lang="en-US" dirty="0"/>
          </a:p>
        </p:txBody>
      </p:sp>
      <p:pic>
        <p:nvPicPr>
          <p:cNvPr id="4" name="Content Placeholder 3" descr="islamic-cartoons-19-638.jpg"/>
          <p:cNvPicPr>
            <a:picLocks noGrp="1" noChangeAspect="1"/>
          </p:cNvPicPr>
          <p:nvPr>
            <p:ph idx="1"/>
          </p:nvPr>
        </p:nvPicPr>
        <p:blipFill>
          <a:blip r:embed="rId2"/>
          <a:stretch>
            <a:fillRect/>
          </a:stretch>
        </p:blipFill>
        <p:spPr>
          <a:xfrm>
            <a:off x="1533525" y="1673225"/>
            <a:ext cx="6076950" cy="4562475"/>
          </a:xfrm>
        </p:spPr>
      </p:pic>
    </p:spTree>
  </p:cSld>
  <p:clrMapOvr>
    <a:masterClrMapping/>
  </p:clrMapOvr>
  <p:transition>
    <p:cut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66</TotalTime>
  <Words>157</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পারভেল্লাবাড়ীয়া দাখিল মাদ্রাসা</vt:lpstr>
      <vt:lpstr>আসসালামু আলাইকুম শিক্ষার্থীবৃন্দ</vt:lpstr>
      <vt:lpstr>সুরা আলে ইমরান  سورة آل عمران</vt:lpstr>
      <vt:lpstr>নামকরন</vt:lpstr>
      <vt:lpstr>পাঠ্য আলোচনা, আয়াতঃ৩২</vt:lpstr>
      <vt:lpstr>উক্ত আয়াতের এতাআতের ফায়দাঃ</vt:lpstr>
      <vt:lpstr>কোন প্রশ্ন আছে কারো? </vt:lpstr>
      <vt:lpstr>ধন্যবাদ সবাইকে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পারভেল্লাবাড়ীয়া দাখিল মাদ্রাসা</dc:title>
  <dc:creator>RAKIB</dc:creator>
  <cp:lastModifiedBy>RAKIB</cp:lastModifiedBy>
  <cp:revision>8</cp:revision>
  <dcterms:created xsi:type="dcterms:W3CDTF">2020-09-01T10:09:28Z</dcterms:created>
  <dcterms:modified xsi:type="dcterms:W3CDTF">2020-09-01T11:16:13Z</dcterms:modified>
</cp:coreProperties>
</file>