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309" r:id="rId3"/>
    <p:sldId id="259" r:id="rId4"/>
    <p:sldId id="288" r:id="rId5"/>
    <p:sldId id="272" r:id="rId6"/>
    <p:sldId id="271" r:id="rId7"/>
    <p:sldId id="263" r:id="rId8"/>
    <p:sldId id="274" r:id="rId9"/>
    <p:sldId id="275" r:id="rId10"/>
    <p:sldId id="261" r:id="rId11"/>
    <p:sldId id="267" r:id="rId12"/>
    <p:sldId id="278" r:id="rId13"/>
    <p:sldId id="295" r:id="rId14"/>
    <p:sldId id="260" r:id="rId15"/>
    <p:sldId id="296" r:id="rId16"/>
    <p:sldId id="262" r:id="rId17"/>
    <p:sldId id="290" r:id="rId18"/>
    <p:sldId id="294" r:id="rId19"/>
    <p:sldId id="302" r:id="rId20"/>
    <p:sldId id="303" r:id="rId21"/>
    <p:sldId id="289" r:id="rId22"/>
    <p:sldId id="264" r:id="rId23"/>
    <p:sldId id="265" r:id="rId24"/>
    <p:sldId id="291" r:id="rId25"/>
    <p:sldId id="266" r:id="rId26"/>
    <p:sldId id="284" r:id="rId27"/>
    <p:sldId id="269" r:id="rId28"/>
    <p:sldId id="292" r:id="rId29"/>
    <p:sldId id="293" r:id="rId30"/>
    <p:sldId id="305" r:id="rId31"/>
    <p:sldId id="306" r:id="rId32"/>
    <p:sldId id="311" r:id="rId33"/>
    <p:sldId id="268" r:id="rId34"/>
    <p:sldId id="286" r:id="rId35"/>
    <p:sldId id="285" r:id="rId36"/>
    <p:sldId id="298" r:id="rId37"/>
    <p:sldId id="299" r:id="rId38"/>
    <p:sldId id="300" r:id="rId39"/>
    <p:sldId id="301" r:id="rId40"/>
    <p:sldId id="297" r:id="rId41"/>
    <p:sldId id="287" r:id="rId42"/>
    <p:sldId id="270" r:id="rId43"/>
    <p:sldId id="307" r:id="rId44"/>
    <p:sldId id="312" r:id="rId45"/>
    <p:sldId id="314" r:id="rId46"/>
    <p:sldId id="313" r:id="rId47"/>
    <p:sldId id="281" r:id="rId48"/>
    <p:sldId id="276" r:id="rId49"/>
    <p:sldId id="31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showPr>
  <p:clrMru>
    <a:srgbClr val="00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4434E8-0019-4637-800E-0B4D3B0435F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B1F90-9CF4-40A1-8976-E032B1914F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434E8-0019-4637-800E-0B4D3B0435F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B1F90-9CF4-40A1-8976-E032B1914F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434E8-0019-4637-800E-0B4D3B0435F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B1F90-9CF4-40A1-8976-E032B1914F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434E8-0019-4637-800E-0B4D3B0435F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B1F90-9CF4-40A1-8976-E032B1914F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4434E8-0019-4637-800E-0B4D3B0435F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B1F90-9CF4-40A1-8976-E032B1914F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434E8-0019-4637-800E-0B4D3B0435F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B1F90-9CF4-40A1-8976-E032B1914F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4434E8-0019-4637-800E-0B4D3B0435F9}"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DB1F90-9CF4-40A1-8976-E032B1914F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4434E8-0019-4637-800E-0B4D3B0435F9}"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DB1F90-9CF4-40A1-8976-E032B1914F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434E8-0019-4637-800E-0B4D3B0435F9}"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DB1F90-9CF4-40A1-8976-E032B1914F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434E8-0019-4637-800E-0B4D3B0435F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B1F90-9CF4-40A1-8976-E032B1914F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434E8-0019-4637-800E-0B4D3B0435F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B1F90-9CF4-40A1-8976-E032B1914F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434E8-0019-4637-800E-0B4D3B0435F9}" type="datetimeFigureOut">
              <a:rPr lang="en-US" smtClean="0"/>
              <a:pPr/>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B1F90-9CF4-40A1-8976-E032B1914F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lcome_85 (1).gif"/>
          <p:cNvPicPr>
            <a:picLocks noChangeAspect="1"/>
          </p:cNvPicPr>
          <p:nvPr/>
        </p:nvPicPr>
        <p:blipFill>
          <a:blip r:embed="rId2" cstate="print"/>
          <a:stretch>
            <a:fillRect/>
          </a:stretch>
        </p:blipFill>
        <p:spPr>
          <a:xfrm>
            <a:off x="304800" y="304800"/>
            <a:ext cx="8534399" cy="6248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mogulartic\zoynul\mother-teresa-loving-saint-ch60_l.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TextBox 2"/>
          <p:cNvSpPr txBox="1"/>
          <p:nvPr/>
        </p:nvSpPr>
        <p:spPr>
          <a:xfrm>
            <a:off x="376010" y="228600"/>
            <a:ext cx="4653190" cy="1200329"/>
          </a:xfrm>
          <a:prstGeom prst="rect">
            <a:avLst/>
          </a:prstGeom>
          <a:solidFill>
            <a:schemeClr val="accent6">
              <a:lumMod val="75000"/>
            </a:schemeClr>
          </a:solidFill>
          <a:ln w="38100">
            <a:solidFill>
              <a:srgbClr val="0070C0"/>
            </a:solidFill>
          </a:ln>
        </p:spPr>
        <p:txBody>
          <a:bodyPr wrap="square" rtlCol="0">
            <a:spAutoFit/>
          </a:bodyPr>
          <a:lstStyle/>
          <a:p>
            <a:r>
              <a:rPr lang="en-US" sz="3600" dirty="0" smtClean="0"/>
              <a:t>What are you looking in the picture?</a:t>
            </a:r>
            <a:endParaRPr lang="en-US" sz="3600" dirty="0"/>
          </a:p>
        </p:txBody>
      </p:sp>
      <p:sp>
        <p:nvSpPr>
          <p:cNvPr id="4" name="TextBox 3"/>
          <p:cNvSpPr txBox="1"/>
          <p:nvPr/>
        </p:nvSpPr>
        <p:spPr>
          <a:xfrm>
            <a:off x="1981200" y="5068669"/>
            <a:ext cx="2057400" cy="646331"/>
          </a:xfrm>
          <a:prstGeom prst="rect">
            <a:avLst/>
          </a:prstGeom>
          <a:solidFill>
            <a:srgbClr val="FFFF00"/>
          </a:solidFill>
          <a:ln>
            <a:solidFill>
              <a:srgbClr val="FF0000"/>
            </a:solidFill>
          </a:ln>
        </p:spPr>
        <p:txBody>
          <a:bodyPr wrap="square" rtlCol="0">
            <a:spAutoFit/>
          </a:bodyPr>
          <a:lstStyle/>
          <a:p>
            <a:r>
              <a:rPr lang="en-US" sz="3600" dirty="0" smtClean="0"/>
              <a:t>Humanity</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mother teresa\mother_teresa_09a.jpg"/>
          <p:cNvPicPr>
            <a:picLocks noChangeAspect="1" noChangeArrowheads="1"/>
          </p:cNvPicPr>
          <p:nvPr/>
        </p:nvPicPr>
        <p:blipFill>
          <a:blip r:embed="rId2" cstate="print"/>
          <a:srcRect/>
          <a:stretch>
            <a:fillRect/>
          </a:stretch>
        </p:blipFill>
        <p:spPr bwMode="auto">
          <a:xfrm>
            <a:off x="152400" y="304800"/>
            <a:ext cx="8839200" cy="6172200"/>
          </a:xfrm>
          <a:prstGeom prst="rect">
            <a:avLst/>
          </a:prstGeom>
          <a:noFill/>
          <a:ln w="57150">
            <a:solidFill>
              <a:schemeClr val="accent6">
                <a:lumMod val="75000"/>
              </a:schemeClr>
            </a:solidFill>
          </a:ln>
        </p:spPr>
      </p:pic>
      <p:sp>
        <p:nvSpPr>
          <p:cNvPr id="3" name="TextBox 2"/>
          <p:cNvSpPr txBox="1"/>
          <p:nvPr/>
        </p:nvSpPr>
        <p:spPr>
          <a:xfrm>
            <a:off x="2057400" y="5410200"/>
            <a:ext cx="1371600" cy="369332"/>
          </a:xfrm>
          <a:prstGeom prst="rect">
            <a:avLst/>
          </a:prstGeom>
          <a:noFill/>
        </p:spPr>
        <p:txBody>
          <a:bodyPr wrap="square" rtlCol="0">
            <a:spAutoFit/>
          </a:bodyPr>
          <a:lstStyle/>
          <a:p>
            <a:endParaRPr lang="en-US" dirty="0"/>
          </a:p>
        </p:txBody>
      </p:sp>
      <p:sp>
        <p:nvSpPr>
          <p:cNvPr id="4" name="TextBox 3"/>
          <p:cNvSpPr txBox="1"/>
          <p:nvPr/>
        </p:nvSpPr>
        <p:spPr>
          <a:xfrm>
            <a:off x="2133600" y="5725180"/>
            <a:ext cx="2743200" cy="523220"/>
          </a:xfrm>
          <a:prstGeom prst="rect">
            <a:avLst/>
          </a:prstGeom>
          <a:solidFill>
            <a:srgbClr val="92D050"/>
          </a:solidFill>
        </p:spPr>
        <p:txBody>
          <a:bodyPr wrap="square" rtlCol="0">
            <a:spAutoFit/>
          </a:bodyPr>
          <a:lstStyle/>
          <a:p>
            <a:r>
              <a:rPr lang="en-US" sz="2800" dirty="0" smtClean="0"/>
              <a:t>Destitute people</a:t>
            </a:r>
            <a:endParaRPr lang="en-US" sz="2800" dirty="0"/>
          </a:p>
        </p:txBody>
      </p:sp>
      <p:sp>
        <p:nvSpPr>
          <p:cNvPr id="5" name="TextBox 4"/>
          <p:cNvSpPr txBox="1"/>
          <p:nvPr/>
        </p:nvSpPr>
        <p:spPr>
          <a:xfrm>
            <a:off x="1828800" y="381000"/>
            <a:ext cx="5334000" cy="523220"/>
          </a:xfrm>
          <a:prstGeom prst="rect">
            <a:avLst/>
          </a:prstGeom>
          <a:solidFill>
            <a:schemeClr val="tx2">
              <a:lumMod val="60000"/>
              <a:lumOff val="40000"/>
            </a:schemeClr>
          </a:solidFill>
        </p:spPr>
        <p:txBody>
          <a:bodyPr wrap="square" rtlCol="0">
            <a:spAutoFit/>
          </a:bodyPr>
          <a:lstStyle/>
          <a:p>
            <a:r>
              <a:rPr lang="en-US" sz="2800" dirty="0" smtClean="0"/>
              <a:t>What type of people did She serve?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839200" cy="646331"/>
          </a:xfrm>
          <a:prstGeom prst="rect">
            <a:avLst/>
          </a:prstGeom>
          <a:solidFill>
            <a:srgbClr val="00B050"/>
          </a:solidFill>
          <a:ln w="57150">
            <a:solidFill>
              <a:srgbClr val="FF0000"/>
            </a:solidFill>
          </a:ln>
        </p:spPr>
        <p:txBody>
          <a:bodyPr wrap="square" rtlCol="0">
            <a:spAutoFit/>
          </a:bodyPr>
          <a:lstStyle/>
          <a:p>
            <a:r>
              <a:rPr lang="en-US" sz="3600" dirty="0" smtClean="0"/>
              <a:t> Look the following words and make sentences</a:t>
            </a:r>
            <a:endParaRPr lang="en-US" sz="3600" dirty="0"/>
          </a:p>
        </p:txBody>
      </p:sp>
      <p:sp>
        <p:nvSpPr>
          <p:cNvPr id="3" name="TextBox 2"/>
          <p:cNvSpPr txBox="1"/>
          <p:nvPr/>
        </p:nvSpPr>
        <p:spPr>
          <a:xfrm>
            <a:off x="457200" y="1066800"/>
            <a:ext cx="2057400" cy="646331"/>
          </a:xfrm>
          <a:prstGeom prst="rect">
            <a:avLst/>
          </a:prstGeom>
          <a:solidFill>
            <a:srgbClr val="FFFF00"/>
          </a:solidFill>
          <a:ln w="57150">
            <a:solidFill>
              <a:srgbClr val="00B050"/>
            </a:solidFill>
          </a:ln>
        </p:spPr>
        <p:txBody>
          <a:bodyPr wrap="square" rtlCol="0">
            <a:spAutoFit/>
          </a:bodyPr>
          <a:lstStyle/>
          <a:p>
            <a:r>
              <a:rPr lang="en-US" sz="3600" dirty="0" smtClean="0"/>
              <a:t>Humanity            </a:t>
            </a:r>
            <a:endParaRPr lang="en-US" sz="3600" dirty="0"/>
          </a:p>
        </p:txBody>
      </p:sp>
      <p:sp>
        <p:nvSpPr>
          <p:cNvPr id="4" name="Right Arrow 3"/>
          <p:cNvSpPr/>
          <p:nvPr/>
        </p:nvSpPr>
        <p:spPr>
          <a:xfrm>
            <a:off x="3352800" y="1219200"/>
            <a:ext cx="914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29200" y="1066800"/>
            <a:ext cx="1447800" cy="646331"/>
          </a:xfrm>
          <a:prstGeom prst="rect">
            <a:avLst/>
          </a:prstGeom>
          <a:solidFill>
            <a:srgbClr val="FFFF00"/>
          </a:solidFill>
          <a:ln w="57150">
            <a:solidFill>
              <a:srgbClr val="00B050"/>
            </a:solidFill>
          </a:ln>
        </p:spPr>
        <p:txBody>
          <a:bodyPr wrap="square" rtlCol="0">
            <a:spAutoFit/>
          </a:bodyPr>
          <a:lstStyle/>
          <a:p>
            <a:r>
              <a:rPr lang="en-US" sz="3600" dirty="0" smtClean="0"/>
              <a:t>Mercy</a:t>
            </a:r>
            <a:endParaRPr lang="en-US" sz="3600" dirty="0"/>
          </a:p>
        </p:txBody>
      </p:sp>
      <p:sp>
        <p:nvSpPr>
          <p:cNvPr id="6" name="TextBox 5"/>
          <p:cNvSpPr txBox="1"/>
          <p:nvPr/>
        </p:nvSpPr>
        <p:spPr>
          <a:xfrm>
            <a:off x="457200" y="1981200"/>
            <a:ext cx="1676400" cy="646331"/>
          </a:xfrm>
          <a:prstGeom prst="rect">
            <a:avLst/>
          </a:prstGeom>
          <a:solidFill>
            <a:srgbClr val="00B050"/>
          </a:solidFill>
          <a:ln w="57150">
            <a:solidFill>
              <a:srgbClr val="FFFF00"/>
            </a:solidFill>
          </a:ln>
        </p:spPr>
        <p:txBody>
          <a:bodyPr wrap="square" rtlCol="0">
            <a:spAutoFit/>
          </a:bodyPr>
          <a:lstStyle/>
          <a:p>
            <a:r>
              <a:rPr lang="en-US" sz="3600" dirty="0" smtClean="0"/>
              <a:t>Devote</a:t>
            </a:r>
            <a:endParaRPr lang="en-US" sz="3600" dirty="0"/>
          </a:p>
        </p:txBody>
      </p:sp>
      <p:sp>
        <p:nvSpPr>
          <p:cNvPr id="7" name="Right Arrow 6"/>
          <p:cNvSpPr/>
          <p:nvPr/>
        </p:nvSpPr>
        <p:spPr>
          <a:xfrm>
            <a:off x="3200400" y="22098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953000" y="1905000"/>
            <a:ext cx="1676400" cy="646331"/>
          </a:xfrm>
          <a:prstGeom prst="rect">
            <a:avLst/>
          </a:prstGeom>
          <a:solidFill>
            <a:srgbClr val="00B050"/>
          </a:solidFill>
          <a:ln w="57150">
            <a:solidFill>
              <a:srgbClr val="FFFF00"/>
            </a:solidFill>
          </a:ln>
        </p:spPr>
        <p:txBody>
          <a:bodyPr wrap="square" rtlCol="0">
            <a:spAutoFit/>
          </a:bodyPr>
          <a:lstStyle/>
          <a:p>
            <a:r>
              <a:rPr lang="en-US" sz="3600" dirty="0" smtClean="0"/>
              <a:t>Destine</a:t>
            </a:r>
            <a:endParaRPr lang="en-US" sz="3600" dirty="0"/>
          </a:p>
        </p:txBody>
      </p:sp>
      <p:sp>
        <p:nvSpPr>
          <p:cNvPr id="9" name="TextBox 8"/>
          <p:cNvSpPr txBox="1"/>
          <p:nvPr/>
        </p:nvSpPr>
        <p:spPr>
          <a:xfrm>
            <a:off x="533400" y="2819400"/>
            <a:ext cx="1600200" cy="523220"/>
          </a:xfrm>
          <a:prstGeom prst="rect">
            <a:avLst/>
          </a:prstGeom>
          <a:solidFill>
            <a:srgbClr val="92D050"/>
          </a:solidFill>
          <a:ln w="57150">
            <a:solidFill>
              <a:srgbClr val="7030A0"/>
            </a:solidFill>
          </a:ln>
        </p:spPr>
        <p:txBody>
          <a:bodyPr wrap="square" rtlCol="0">
            <a:spAutoFit/>
          </a:bodyPr>
          <a:lstStyle/>
          <a:p>
            <a:r>
              <a:rPr lang="en-US" sz="2800" dirty="0" smtClean="0"/>
              <a:t>Destitute</a:t>
            </a:r>
            <a:endParaRPr lang="en-US" sz="2800" dirty="0"/>
          </a:p>
        </p:txBody>
      </p:sp>
      <p:sp>
        <p:nvSpPr>
          <p:cNvPr id="10" name="Right Arrow 9"/>
          <p:cNvSpPr/>
          <p:nvPr/>
        </p:nvSpPr>
        <p:spPr>
          <a:xfrm>
            <a:off x="3124200" y="2895600"/>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876800" y="2743200"/>
            <a:ext cx="1524000" cy="584775"/>
          </a:xfrm>
          <a:prstGeom prst="rect">
            <a:avLst/>
          </a:prstGeom>
          <a:solidFill>
            <a:srgbClr val="92D050"/>
          </a:solidFill>
          <a:ln w="57150">
            <a:solidFill>
              <a:srgbClr val="7030A0"/>
            </a:solidFill>
          </a:ln>
        </p:spPr>
        <p:txBody>
          <a:bodyPr wrap="square" rtlCol="0">
            <a:spAutoFit/>
          </a:bodyPr>
          <a:lstStyle/>
          <a:p>
            <a:r>
              <a:rPr lang="en-US" sz="3200" dirty="0" smtClean="0"/>
              <a:t>Poor</a:t>
            </a:r>
            <a:endParaRPr lang="en-US" sz="3200" dirty="0"/>
          </a:p>
        </p:txBody>
      </p:sp>
      <p:sp>
        <p:nvSpPr>
          <p:cNvPr id="12" name="TextBox 11"/>
          <p:cNvSpPr txBox="1"/>
          <p:nvPr/>
        </p:nvSpPr>
        <p:spPr>
          <a:xfrm>
            <a:off x="533400" y="3810000"/>
            <a:ext cx="5105400" cy="533400"/>
          </a:xfrm>
          <a:prstGeom prst="rect">
            <a:avLst/>
          </a:prstGeom>
          <a:solidFill>
            <a:schemeClr val="tx2">
              <a:lumMod val="60000"/>
              <a:lumOff val="40000"/>
            </a:schemeClr>
          </a:solidFill>
          <a:ln w="57150">
            <a:solidFill>
              <a:srgbClr val="FFFF00"/>
            </a:solidFill>
          </a:ln>
        </p:spPr>
        <p:txBody>
          <a:bodyPr wrap="square" rtlCol="0">
            <a:spAutoFit/>
          </a:bodyPr>
          <a:lstStyle/>
          <a:p>
            <a:r>
              <a:rPr lang="en-US" sz="2800" dirty="0" smtClean="0"/>
              <a:t>She was the mother of humanity.</a:t>
            </a:r>
            <a:endParaRPr lang="en-US" sz="2800" dirty="0"/>
          </a:p>
        </p:txBody>
      </p:sp>
      <p:sp>
        <p:nvSpPr>
          <p:cNvPr id="13" name="TextBox 12"/>
          <p:cNvSpPr txBox="1"/>
          <p:nvPr/>
        </p:nvSpPr>
        <p:spPr>
          <a:xfrm>
            <a:off x="533400" y="4749225"/>
            <a:ext cx="6629400" cy="584775"/>
          </a:xfrm>
          <a:prstGeom prst="rect">
            <a:avLst/>
          </a:prstGeom>
          <a:solidFill>
            <a:schemeClr val="accent2">
              <a:lumMod val="60000"/>
              <a:lumOff val="40000"/>
            </a:schemeClr>
          </a:solidFill>
          <a:ln w="57150">
            <a:solidFill>
              <a:srgbClr val="00B050"/>
            </a:solidFill>
          </a:ln>
        </p:spPr>
        <p:txBody>
          <a:bodyPr wrap="square" rtlCol="0">
            <a:spAutoFit/>
          </a:bodyPr>
          <a:lstStyle/>
          <a:p>
            <a:r>
              <a:rPr lang="en-US" sz="3200" dirty="0" smtClean="0"/>
              <a:t>She devoted herself to serve the poor.</a:t>
            </a:r>
            <a:endParaRPr lang="en-US" sz="3200" dirty="0"/>
          </a:p>
        </p:txBody>
      </p:sp>
      <p:sp>
        <p:nvSpPr>
          <p:cNvPr id="14" name="TextBox 13"/>
          <p:cNvSpPr txBox="1"/>
          <p:nvPr/>
        </p:nvSpPr>
        <p:spPr>
          <a:xfrm>
            <a:off x="533400" y="5801380"/>
            <a:ext cx="5257800" cy="523220"/>
          </a:xfrm>
          <a:prstGeom prst="rect">
            <a:avLst/>
          </a:prstGeom>
          <a:solidFill>
            <a:srgbClr val="FFC000"/>
          </a:solidFill>
          <a:ln w="57150">
            <a:solidFill>
              <a:srgbClr val="00B0F0"/>
            </a:solidFill>
          </a:ln>
        </p:spPr>
        <p:txBody>
          <a:bodyPr wrap="square" rtlCol="0">
            <a:spAutoFit/>
          </a:bodyPr>
          <a:lstStyle/>
          <a:p>
            <a:r>
              <a:rPr lang="en-US" sz="2800" dirty="0" smtClean="0"/>
              <a:t>She worked for destitute people.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ircle(in)">
                                      <p:cBhvr>
                                        <p:cTn id="52" dur="20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circle(in)">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wheel(4)">
                                      <p:cBhvr>
                                        <p:cTn id="6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y-and-siblings.jpg"/>
          <p:cNvPicPr>
            <a:picLocks noChangeAspect="1"/>
          </p:cNvPicPr>
          <p:nvPr/>
        </p:nvPicPr>
        <p:blipFill>
          <a:blip r:embed="rId2" cstate="print"/>
          <a:stretch>
            <a:fillRect/>
          </a:stretch>
        </p:blipFill>
        <p:spPr>
          <a:xfrm>
            <a:off x="0" y="0"/>
            <a:ext cx="9144000" cy="6858000"/>
          </a:xfrm>
          <a:prstGeom prst="rect">
            <a:avLst/>
          </a:prstGeom>
          <a:ln w="76200">
            <a:solidFill>
              <a:srgbClr val="7030A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mother teresa\TAOLife-Mother-Teresa-Love-your-family-795x1024.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21891_mother-teresa.jpeg"/>
          <p:cNvPicPr>
            <a:picLocks noChangeAspect="1"/>
          </p:cNvPicPr>
          <p:nvPr/>
        </p:nvPicPr>
        <p:blipFill>
          <a:blip r:embed="rId2" cstate="print"/>
          <a:stretch>
            <a:fillRect/>
          </a:stretch>
        </p:blipFill>
        <p:spPr>
          <a:xfrm>
            <a:off x="0" y="0"/>
            <a:ext cx="9144000" cy="68580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mother teresa\teresa 5.png"/>
          <p:cNvPicPr>
            <a:picLocks noChangeAspect="1" noChangeArrowheads="1"/>
          </p:cNvPicPr>
          <p:nvPr/>
        </p:nvPicPr>
        <p:blipFill>
          <a:blip r:embed="rId2" cstate="print"/>
          <a:srcRect/>
          <a:stretch>
            <a:fillRect/>
          </a:stretch>
        </p:blipFill>
        <p:spPr bwMode="auto">
          <a:xfrm>
            <a:off x="0" y="0"/>
            <a:ext cx="4495800" cy="6858000"/>
          </a:xfrm>
          <a:prstGeom prst="rect">
            <a:avLst/>
          </a:prstGeom>
          <a:noFill/>
          <a:ln w="76200">
            <a:solidFill>
              <a:srgbClr val="00B050"/>
            </a:solidFill>
          </a:ln>
        </p:spPr>
      </p:pic>
      <p:pic>
        <p:nvPicPr>
          <p:cNvPr id="6147" name="Picture 3" descr="F:\mother teresa\mother_teresa_of_calcutta_02.jpg"/>
          <p:cNvPicPr>
            <a:picLocks noChangeAspect="1" noChangeArrowheads="1"/>
          </p:cNvPicPr>
          <p:nvPr/>
        </p:nvPicPr>
        <p:blipFill>
          <a:blip r:embed="rId3" cstate="print"/>
          <a:srcRect/>
          <a:stretch>
            <a:fillRect/>
          </a:stretch>
        </p:blipFill>
        <p:spPr bwMode="auto">
          <a:xfrm>
            <a:off x="4495800" y="0"/>
            <a:ext cx="4648200" cy="6858000"/>
          </a:xfrm>
          <a:prstGeom prst="rect">
            <a:avLst/>
          </a:prstGeom>
          <a:noFill/>
          <a:ln w="76200">
            <a:solidFill>
              <a:srgbClr val="00B05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images-526904840-1-1566485794.jpg"/>
          <p:cNvPicPr>
            <a:picLocks noChangeAspect="1"/>
          </p:cNvPicPr>
          <p:nvPr/>
        </p:nvPicPr>
        <p:blipFill>
          <a:blip r:embed="rId2" cstate="print"/>
          <a:stretch>
            <a:fillRect/>
          </a:stretch>
        </p:blipFill>
        <p:spPr>
          <a:xfrm>
            <a:off x="0" y="0"/>
            <a:ext cx="9144000" cy="6858000"/>
          </a:xfrm>
          <a:prstGeom prst="rect">
            <a:avLst/>
          </a:prstGeom>
          <a:ln w="76200">
            <a:solidFill>
              <a:srgbClr val="00B050"/>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cstate="print"/>
          <a:stretch>
            <a:fillRect/>
          </a:stretch>
        </p:blipFill>
        <p:spPr>
          <a:xfrm>
            <a:off x="0" y="1"/>
            <a:ext cx="9144000" cy="6858000"/>
          </a:xfrm>
          <a:prstGeom prst="rect">
            <a:avLst/>
          </a:prstGeom>
          <a:ln w="76200">
            <a:solidFill>
              <a:srgbClr val="0000FF"/>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39882"/>
            <a:ext cx="8534400" cy="3970318"/>
          </a:xfrm>
          <a:prstGeom prst="rect">
            <a:avLst/>
          </a:prstGeom>
          <a:solidFill>
            <a:schemeClr val="accent6">
              <a:lumMod val="60000"/>
              <a:lumOff val="40000"/>
            </a:schemeClr>
          </a:solidFill>
          <a:ln w="76200">
            <a:solidFill>
              <a:srgbClr val="00B050"/>
            </a:solidFill>
          </a:ln>
        </p:spPr>
        <p:txBody>
          <a:bodyPr wrap="square">
            <a:spAutoFit/>
          </a:bodyPr>
          <a:lstStyle/>
          <a:p>
            <a:r>
              <a:rPr lang="en-US" sz="2800" dirty="0" smtClean="0"/>
              <a:t>It was Autumn. August 26, 1910. A little girl was born to an Albanian descent, rich Catholic merchant’s family in a small town called Skopje, Macedonia. She was the youngest of the three siblings and was named Agnes </a:t>
            </a:r>
            <a:r>
              <a:rPr lang="en-US" sz="2800" dirty="0" err="1" smtClean="0"/>
              <a:t>Gonxha</a:t>
            </a:r>
            <a:r>
              <a:rPr lang="en-US" sz="2800" dirty="0" smtClean="0"/>
              <a:t> </a:t>
            </a:r>
            <a:r>
              <a:rPr lang="en-US" sz="2800" dirty="0" err="1" smtClean="0"/>
              <a:t>Bojaxhiu</a:t>
            </a:r>
            <a:r>
              <a:rPr lang="en-US" sz="2800" dirty="0" smtClean="0"/>
              <a:t>. Who had known that this tiny, little girl would one day become the servant of humanity– love and serve the poorest of the poor and become the mother of humanity. Yes, we are talking about none other than Mother Teresa.</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20160130_173327.jpg"/>
          <p:cNvPicPr>
            <a:picLocks noChangeAspect="1"/>
          </p:cNvPicPr>
          <p:nvPr/>
        </p:nvPicPr>
        <p:blipFill>
          <a:blip r:embed="rId2" cstate="print"/>
          <a:stretch>
            <a:fillRect/>
          </a:stretch>
        </p:blipFill>
        <p:spPr>
          <a:xfrm>
            <a:off x="5133975" y="228600"/>
            <a:ext cx="3857625" cy="6400800"/>
          </a:xfrm>
          <a:prstGeom prst="rect">
            <a:avLst/>
          </a:prstGeom>
          <a:ln w="88900" cap="sq" cmpd="thickThin">
            <a:solidFill>
              <a:srgbClr val="FF0000"/>
            </a:solidFill>
            <a:prstDash val="solid"/>
            <a:miter lim="800000"/>
          </a:ln>
          <a:effectLst>
            <a:innerShdw blurRad="76200">
              <a:srgbClr val="000000"/>
            </a:innerShdw>
          </a:effectLst>
        </p:spPr>
      </p:pic>
      <p:sp>
        <p:nvSpPr>
          <p:cNvPr id="7" name="TextBox 6"/>
          <p:cNvSpPr txBox="1"/>
          <p:nvPr/>
        </p:nvSpPr>
        <p:spPr>
          <a:xfrm>
            <a:off x="76200" y="152400"/>
            <a:ext cx="4876800" cy="2308324"/>
          </a:xfrm>
          <a:prstGeom prst="rect">
            <a:avLst/>
          </a:prstGeom>
          <a:solidFill>
            <a:srgbClr val="92D050"/>
          </a:solidFill>
          <a:ln w="76200">
            <a:solidFill>
              <a:srgbClr val="FF0000"/>
            </a:solidFill>
          </a:ln>
        </p:spPr>
        <p:txBody>
          <a:bodyPr wrap="square" rtlCol="0">
            <a:spAutoFit/>
          </a:bodyPr>
          <a:lstStyle/>
          <a:p>
            <a:r>
              <a:rPr lang="en-US" sz="2400" dirty="0" smtClean="0"/>
              <a:t>UJJAL KUMAR GHOSH</a:t>
            </a:r>
          </a:p>
          <a:p>
            <a:r>
              <a:rPr lang="en-US" sz="2400" dirty="0" smtClean="0"/>
              <a:t>Assistant Teacher(English)</a:t>
            </a:r>
          </a:p>
          <a:p>
            <a:r>
              <a:rPr lang="en-US" sz="2400" dirty="0" err="1" smtClean="0"/>
              <a:t>Chuadanga</a:t>
            </a:r>
            <a:r>
              <a:rPr lang="en-US" sz="2400" dirty="0" smtClean="0"/>
              <a:t> </a:t>
            </a:r>
            <a:r>
              <a:rPr lang="en-US" sz="2400" dirty="0" err="1" smtClean="0"/>
              <a:t>Krishnanagor</a:t>
            </a:r>
            <a:r>
              <a:rPr lang="en-US" sz="2400" dirty="0" smtClean="0"/>
              <a:t> High School</a:t>
            </a:r>
          </a:p>
          <a:p>
            <a:r>
              <a:rPr lang="en-US" sz="2400" dirty="0" err="1" smtClean="0"/>
              <a:t>Panjia,Keshabpur</a:t>
            </a:r>
            <a:r>
              <a:rPr lang="en-US" sz="2400" dirty="0" smtClean="0"/>
              <a:t> </a:t>
            </a:r>
            <a:r>
              <a:rPr lang="en-US" sz="2400" dirty="0" err="1" smtClean="0"/>
              <a:t>Jassore</a:t>
            </a:r>
            <a:r>
              <a:rPr lang="en-US" sz="2400" dirty="0" smtClean="0"/>
              <a:t>.</a:t>
            </a:r>
          </a:p>
          <a:p>
            <a:r>
              <a:rPr lang="en-US" sz="2400" dirty="0" smtClean="0"/>
              <a:t>Email:ujjalkumar106@gmail.com</a:t>
            </a:r>
          </a:p>
          <a:p>
            <a:endParaRPr lang="en-US" sz="2400" dirty="0"/>
          </a:p>
        </p:txBody>
      </p:sp>
      <p:pic>
        <p:nvPicPr>
          <p:cNvPr id="8" name="Picture 7" descr="48d25bb160cb06820f189f25baa37db5.jpg"/>
          <p:cNvPicPr>
            <a:picLocks noChangeAspect="1"/>
          </p:cNvPicPr>
          <p:nvPr/>
        </p:nvPicPr>
        <p:blipFill>
          <a:blip r:embed="rId3" cstate="print"/>
          <a:stretch>
            <a:fillRect/>
          </a:stretch>
        </p:blipFill>
        <p:spPr>
          <a:xfrm>
            <a:off x="152400" y="2667000"/>
            <a:ext cx="4724400" cy="3962400"/>
          </a:xfrm>
          <a:prstGeom prst="rect">
            <a:avLst/>
          </a:prstGeom>
          <a:ln w="7620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71600"/>
            <a:ext cx="8763000" cy="3970318"/>
          </a:xfrm>
          <a:prstGeom prst="rect">
            <a:avLst/>
          </a:prstGeom>
          <a:solidFill>
            <a:schemeClr val="accent6">
              <a:lumMod val="60000"/>
              <a:lumOff val="40000"/>
            </a:schemeClr>
          </a:solidFill>
          <a:ln w="76200">
            <a:solidFill>
              <a:schemeClr val="accent6">
                <a:lumMod val="75000"/>
              </a:schemeClr>
            </a:solidFill>
          </a:ln>
        </p:spPr>
        <p:txBody>
          <a:bodyPr wrap="square">
            <a:spAutoFit/>
          </a:bodyPr>
          <a:lstStyle/>
          <a:p>
            <a:pPr algn="just"/>
            <a:r>
              <a:rPr lang="en-US" sz="3600" dirty="0" smtClean="0"/>
              <a:t>At the age of 12, she heard a voice from within her that urged her to spread the love of Christ. She decided that she would be a missionary. At the age of 18 she left her parental home. She then joined an Irish community of nuns called the Sisters of Loreto, which had missions in India.</a:t>
            </a:r>
            <a:endParaRPr lang="en-US"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images-515124511-1566485687.jpg"/>
          <p:cNvPicPr>
            <a:picLocks noChangeAspect="1"/>
          </p:cNvPicPr>
          <p:nvPr/>
        </p:nvPicPr>
        <p:blipFill>
          <a:blip r:embed="rId2" cstate="print"/>
          <a:stretch>
            <a:fillRect/>
          </a:stretch>
        </p:blipFill>
        <p:spPr>
          <a:xfrm>
            <a:off x="0" y="0"/>
            <a:ext cx="9144000" cy="68580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mother teresa\360_mother_teresa_tout.jpg"/>
          <p:cNvPicPr>
            <a:picLocks noChangeAspect="1" noChangeArrowheads="1"/>
          </p:cNvPicPr>
          <p:nvPr/>
        </p:nvPicPr>
        <p:blipFill>
          <a:blip r:embed="rId2" cstate="print"/>
          <a:srcRect/>
          <a:stretch>
            <a:fillRect/>
          </a:stretch>
        </p:blipFill>
        <p:spPr bwMode="auto">
          <a:xfrm>
            <a:off x="152400" y="228600"/>
            <a:ext cx="8763000" cy="6400799"/>
          </a:xfrm>
          <a:prstGeom prst="rect">
            <a:avLst/>
          </a:prstGeom>
          <a:noFill/>
          <a:ln w="76200">
            <a:solidFill>
              <a:srgbClr val="00B050"/>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mother teresa\motherteresanewhope.jpg"/>
          <p:cNvPicPr>
            <a:picLocks noChangeAspect="1" noChangeArrowheads="1"/>
          </p:cNvPicPr>
          <p:nvPr/>
        </p:nvPicPr>
        <p:blipFill>
          <a:blip r:embed="rId2" cstate="print"/>
          <a:srcRect/>
          <a:stretch>
            <a:fillRect/>
          </a:stretch>
        </p:blipFill>
        <p:spPr bwMode="auto">
          <a:xfrm>
            <a:off x="152400" y="152400"/>
            <a:ext cx="8839200" cy="6553200"/>
          </a:xfrm>
          <a:prstGeom prst="rect">
            <a:avLst/>
          </a:prstGeom>
          <a:noFill/>
          <a:ln w="57150">
            <a:solidFill>
              <a:srgbClr val="00B050"/>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named.jpg"/>
          <p:cNvPicPr>
            <a:picLocks noChangeAspect="1"/>
          </p:cNvPicPr>
          <p:nvPr/>
        </p:nvPicPr>
        <p:blipFill>
          <a:blip r:embed="rId2" cstate="print"/>
          <a:stretch>
            <a:fillRect/>
          </a:stretch>
        </p:blipFill>
        <p:spPr>
          <a:xfrm>
            <a:off x="0" y="0"/>
            <a:ext cx="9144000" cy="6857999"/>
          </a:xfrm>
          <a:prstGeom prst="rect">
            <a:avLst/>
          </a:prstGeom>
          <a:ln w="76200">
            <a:solidFill>
              <a:schemeClr val="tx1"/>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mother teresa\Mother Teresa Missionaries.jpg"/>
          <p:cNvPicPr>
            <a:picLocks noChangeAspect="1" noChangeArrowheads="1"/>
          </p:cNvPicPr>
          <p:nvPr/>
        </p:nvPicPr>
        <p:blipFill>
          <a:blip r:embed="rId2" cstate="print"/>
          <a:srcRect/>
          <a:stretch>
            <a:fillRect/>
          </a:stretch>
        </p:blipFill>
        <p:spPr bwMode="auto">
          <a:xfrm>
            <a:off x="228600" y="228600"/>
            <a:ext cx="8762999" cy="6477000"/>
          </a:xfrm>
          <a:prstGeom prst="rect">
            <a:avLst/>
          </a:prstGeom>
          <a:noFill/>
          <a:ln w="76200">
            <a:solidFill>
              <a:srgbClr val="00B0F0"/>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91008325_gettyimages-166452832.jpg"/>
          <p:cNvPicPr>
            <a:picLocks noChangeAspect="1"/>
          </p:cNvPicPr>
          <p:nvPr/>
        </p:nvPicPr>
        <p:blipFill>
          <a:blip r:embed="rId2" cstate="print"/>
          <a:stretch>
            <a:fillRect/>
          </a:stretch>
        </p:blipFill>
        <p:spPr>
          <a:xfrm>
            <a:off x="0" y="0"/>
            <a:ext cx="9144000" cy="68580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mother teresa\B_Id_169240_Mother_Teresa.jpg"/>
          <p:cNvPicPr>
            <a:picLocks noChangeAspect="1" noChangeArrowheads="1"/>
          </p:cNvPicPr>
          <p:nvPr/>
        </p:nvPicPr>
        <p:blipFill>
          <a:blip r:embed="rId2" cstate="print"/>
          <a:srcRect/>
          <a:stretch>
            <a:fillRect/>
          </a:stretch>
        </p:blipFill>
        <p:spPr bwMode="auto">
          <a:xfrm>
            <a:off x="228600" y="152400"/>
            <a:ext cx="8763000" cy="6553200"/>
          </a:xfrm>
          <a:prstGeom prst="rect">
            <a:avLst/>
          </a:prstGeom>
          <a:noFill/>
          <a:ln w="76200">
            <a:solidFill>
              <a:srgbClr val="0000FF"/>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nded+Nirmol+Hridoy.jpg"/>
          <p:cNvPicPr>
            <a:picLocks noChangeAspect="1"/>
          </p:cNvPicPr>
          <p:nvPr/>
        </p:nvPicPr>
        <p:blipFill>
          <a:blip r:embed="rId2" cstate="print"/>
          <a:stretch>
            <a:fillRect/>
          </a:stretch>
        </p:blipFill>
        <p:spPr>
          <a:xfrm>
            <a:off x="0" y="0"/>
            <a:ext cx="9144000" cy="68580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ther_Teresa_House_Macedonia.JPG"/>
          <p:cNvPicPr>
            <a:picLocks noChangeAspect="1"/>
          </p:cNvPicPr>
          <p:nvPr/>
        </p:nvPicPr>
        <p:blipFill>
          <a:blip r:embed="rId2" cstate="print"/>
          <a:stretch>
            <a:fillRect/>
          </a:stretch>
        </p:blipFill>
        <p:spPr>
          <a:xfrm>
            <a:off x="0" y="0"/>
            <a:ext cx="9144000" cy="68580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picture border\christenBorder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77" name="Picture 5" descr="D:\mogulartic\zoynul\cul01.jpg"/>
          <p:cNvPicPr>
            <a:picLocks noChangeAspect="1" noChangeArrowheads="1"/>
          </p:cNvPicPr>
          <p:nvPr/>
        </p:nvPicPr>
        <p:blipFill>
          <a:blip r:embed="rId3" cstate="print"/>
          <a:srcRect/>
          <a:stretch>
            <a:fillRect/>
          </a:stretch>
        </p:blipFill>
        <p:spPr bwMode="auto">
          <a:xfrm>
            <a:off x="914400" y="533400"/>
            <a:ext cx="7315199" cy="5410200"/>
          </a:xfrm>
          <a:prstGeom prst="rect">
            <a:avLst/>
          </a:prstGeom>
          <a:noFill/>
        </p:spPr>
      </p:pic>
      <p:sp>
        <p:nvSpPr>
          <p:cNvPr id="4" name="TextBox 3"/>
          <p:cNvSpPr txBox="1"/>
          <p:nvPr/>
        </p:nvSpPr>
        <p:spPr>
          <a:xfrm>
            <a:off x="914400" y="5257800"/>
            <a:ext cx="7162800" cy="646331"/>
          </a:xfrm>
          <a:prstGeom prst="rect">
            <a:avLst/>
          </a:prstGeom>
          <a:solidFill>
            <a:srgbClr val="00B050"/>
          </a:solidFill>
          <a:ln w="57150">
            <a:solidFill>
              <a:srgbClr val="FF0000"/>
            </a:solidFill>
          </a:ln>
        </p:spPr>
        <p:txBody>
          <a:bodyPr wrap="square" rtlCol="0">
            <a:spAutoFit/>
          </a:bodyPr>
          <a:lstStyle/>
          <a:p>
            <a:r>
              <a:rPr lang="en-US" sz="3600" dirty="0" smtClean="0"/>
              <a:t>What are you looking In the picture?</a:t>
            </a:r>
            <a:endParaRPr lang="en-US" sz="3600" dirty="0"/>
          </a:p>
        </p:txBody>
      </p:sp>
      <p:sp>
        <p:nvSpPr>
          <p:cNvPr id="5" name="TextBox 4"/>
          <p:cNvSpPr txBox="1"/>
          <p:nvPr/>
        </p:nvSpPr>
        <p:spPr>
          <a:xfrm>
            <a:off x="5486400" y="685800"/>
            <a:ext cx="2743200" cy="461665"/>
          </a:xfrm>
          <a:prstGeom prst="rect">
            <a:avLst/>
          </a:prstGeom>
          <a:solidFill>
            <a:schemeClr val="accent2">
              <a:lumMod val="60000"/>
              <a:lumOff val="40000"/>
            </a:schemeClr>
          </a:solidFill>
          <a:ln w="57150">
            <a:solidFill>
              <a:schemeClr val="tx2">
                <a:lumMod val="60000"/>
                <a:lumOff val="40000"/>
              </a:schemeClr>
            </a:solidFill>
          </a:ln>
        </p:spPr>
        <p:txBody>
          <a:bodyPr wrap="square" rtlCol="0">
            <a:spAutoFit/>
          </a:bodyPr>
          <a:lstStyle/>
          <a:p>
            <a:r>
              <a:rPr lang="en-US" sz="2400" dirty="0" smtClean="0"/>
              <a:t>Affection of Mother</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amond(in)">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blinds(horizontal)">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37595"/>
            <a:ext cx="8686800" cy="4401205"/>
          </a:xfrm>
          <a:prstGeom prst="rect">
            <a:avLst/>
          </a:prstGeom>
          <a:solidFill>
            <a:schemeClr val="accent6">
              <a:lumMod val="60000"/>
              <a:lumOff val="40000"/>
            </a:schemeClr>
          </a:solidFill>
          <a:ln w="76200">
            <a:solidFill>
              <a:schemeClr val="accent6">
                <a:lumMod val="75000"/>
              </a:schemeClr>
            </a:solidFill>
          </a:ln>
        </p:spPr>
        <p:txBody>
          <a:bodyPr wrap="square">
            <a:spAutoFit/>
          </a:bodyPr>
          <a:lstStyle/>
          <a:p>
            <a:r>
              <a:rPr lang="en-US" sz="2800" dirty="0" smtClean="0"/>
              <a:t>After a few months of training at the Institute of the Blessed Virgin Mary in </a:t>
            </a:r>
            <a:r>
              <a:rPr lang="en-US" sz="2800" dirty="0" err="1" smtClean="0"/>
              <a:t>Dublin,Mother</a:t>
            </a:r>
            <a:r>
              <a:rPr lang="en-US" sz="2800" dirty="0" smtClean="0"/>
              <a:t> Teresa came to India. On May 24, 1931, she took her initial vows as a nun.</a:t>
            </a:r>
          </a:p>
          <a:p>
            <a:r>
              <a:rPr lang="en-US" sz="2800" dirty="0" smtClean="0"/>
              <a:t>From 1931 to 1948, Mother Teresa taught geography and catechism (religious instruction) at St. Mary's High School in Kolkata (then Calcutta). However, the prevailing poverty in Kolkata had a deep impact on Mother Teresa's mind, and in 1948 she received permission from her superiors to leave the convent and devote herself to work among the poorest of the poor in the slums of Kolkata.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49959"/>
            <a:ext cx="8915400" cy="6555641"/>
          </a:xfrm>
          <a:prstGeom prst="rect">
            <a:avLst/>
          </a:prstGeom>
          <a:solidFill>
            <a:schemeClr val="accent6">
              <a:lumMod val="60000"/>
              <a:lumOff val="40000"/>
            </a:schemeClr>
          </a:solidFill>
          <a:ln w="76200">
            <a:solidFill>
              <a:srgbClr val="0000FF"/>
            </a:solidFill>
          </a:ln>
        </p:spPr>
        <p:txBody>
          <a:bodyPr wrap="square">
            <a:spAutoFit/>
          </a:bodyPr>
          <a:lstStyle/>
          <a:p>
            <a:pPr algn="just"/>
            <a:r>
              <a:rPr lang="en-US" sz="2800" dirty="0" smtClean="0"/>
              <a:t>Mother Teresa was moved by the presence of the sick and dying on the streets of Kolkata. She founded the home for the dying destitute and named it ‘</a:t>
            </a:r>
            <a:r>
              <a:rPr lang="en-US" sz="2800" dirty="0" err="1" smtClean="0"/>
              <a:t>NirmalHridoy</a:t>
            </a:r>
            <a:r>
              <a:rPr lang="en-US" sz="2800" dirty="0" smtClean="0"/>
              <a:t>’, meaning ‘Pure Heart’. She and her fellow nuns gathered the dying people off the streets of Kolkata and brought them to this home. They were lovingly looked after and cared for. Since then men, women and children have been taken from the streets and carried to </a:t>
            </a:r>
            <a:r>
              <a:rPr lang="en-US" sz="2800" dirty="0" err="1" smtClean="0"/>
              <a:t>NirmolHridoy</a:t>
            </a:r>
            <a:r>
              <a:rPr lang="en-US" sz="2800" dirty="0" smtClean="0"/>
              <a:t>. These unloved and uncared for people get an opportunity to die in an environment of kindness and love. In their last hours they get human and Divine love, and can feel they are also children of God.  The Missionaries of Charity try to find jobs for Those who survive, or send them to homes where they can live happily for some more years in a caring environment. </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686800" cy="3539430"/>
          </a:xfrm>
          <a:prstGeom prst="rect">
            <a:avLst/>
          </a:prstGeom>
          <a:solidFill>
            <a:schemeClr val="accent6">
              <a:lumMod val="60000"/>
              <a:lumOff val="40000"/>
            </a:schemeClr>
          </a:solidFill>
          <a:ln w="76200">
            <a:solidFill>
              <a:schemeClr val="accent6">
                <a:lumMod val="75000"/>
              </a:schemeClr>
            </a:solidFill>
          </a:ln>
        </p:spPr>
        <p:txBody>
          <a:bodyPr wrap="square">
            <a:spAutoFit/>
          </a:bodyPr>
          <a:lstStyle/>
          <a:p>
            <a:r>
              <a:rPr lang="en-US" sz="2800" dirty="0" smtClean="0"/>
              <a:t>Regarding commitment to family, Mother Teresa said, “ Maybe in our own family, we have somebody, who is feeling lonely, who is feeling sick, who is feeling worried. Are we there? Are we willing to give until it hurts in order to be with our families, or do we put our interest first? We must remember that love begins at home and we must also remember that future of humanity passes through the family”.</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mother teresa\mother-Teresa-and-Pope.jpg"/>
          <p:cNvPicPr>
            <a:picLocks noChangeAspect="1" noChangeArrowheads="1"/>
          </p:cNvPicPr>
          <p:nvPr/>
        </p:nvPicPr>
        <p:blipFill>
          <a:blip r:embed="rId2" cstate="print"/>
          <a:srcRect/>
          <a:stretch>
            <a:fillRect/>
          </a:stretch>
        </p:blipFill>
        <p:spPr bwMode="auto">
          <a:xfrm>
            <a:off x="152400" y="152401"/>
            <a:ext cx="8839200" cy="6553200"/>
          </a:xfrm>
          <a:prstGeom prst="rect">
            <a:avLst/>
          </a:prstGeom>
          <a:noFill/>
          <a:ln w="57150">
            <a:solidFill>
              <a:srgbClr val="FF0000"/>
            </a:solid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4928-yslgdzisnf-1552283133.jpg"/>
          <p:cNvPicPr>
            <a:picLocks noChangeAspect="1"/>
          </p:cNvPicPr>
          <p:nvPr/>
        </p:nvPicPr>
        <p:blipFill>
          <a:blip r:embed="rId2" cstate="print"/>
          <a:stretch>
            <a:fillRect/>
          </a:stretch>
        </p:blipFill>
        <p:spPr>
          <a:xfrm>
            <a:off x="152400" y="152400"/>
            <a:ext cx="8839200" cy="65532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px-Sri-Chinmoy-and-Mother-Teresa.jpg"/>
          <p:cNvPicPr>
            <a:picLocks noChangeAspect="1"/>
          </p:cNvPicPr>
          <p:nvPr/>
        </p:nvPicPr>
        <p:blipFill>
          <a:blip r:embed="rId2" cstate="print"/>
          <a:stretch>
            <a:fillRect/>
          </a:stretch>
        </p:blipFill>
        <p:spPr>
          <a:xfrm>
            <a:off x="152400" y="152400"/>
            <a:ext cx="8839200" cy="65532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dex.jpg"/>
          <p:cNvPicPr>
            <a:picLocks noChangeAspect="1"/>
          </p:cNvPicPr>
          <p:nvPr/>
        </p:nvPicPr>
        <p:blipFill>
          <a:blip r:embed="rId2" cstate="print"/>
          <a:stretch>
            <a:fillRect/>
          </a:stretch>
        </p:blipFill>
        <p:spPr>
          <a:xfrm>
            <a:off x="0" y="0"/>
            <a:ext cx="9143999" cy="6858000"/>
          </a:xfrm>
          <a:prstGeom prst="rect">
            <a:avLst/>
          </a:prstGeom>
          <a:ln w="76200">
            <a:solidFill>
              <a:srgbClr val="00B0F0"/>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ther-Teresa-Bharat-Ratna-1980-01-25.jpg"/>
          <p:cNvPicPr>
            <a:picLocks noChangeAspect="1"/>
          </p:cNvPicPr>
          <p:nvPr/>
        </p:nvPicPr>
        <p:blipFill>
          <a:blip r:embed="rId2" cstate="print"/>
          <a:stretch>
            <a:fillRect/>
          </a:stretch>
        </p:blipFill>
        <p:spPr>
          <a:xfrm>
            <a:off x="0" y="0"/>
            <a:ext cx="9144000" cy="6858000"/>
          </a:xfrm>
          <a:prstGeom prst="rect">
            <a:avLst/>
          </a:prstGeom>
          <a:ln w="76200">
            <a:solidFill>
              <a:srgbClr val="FF0000"/>
            </a:solid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pe-john.jpg"/>
          <p:cNvPicPr>
            <a:picLocks noChangeAspect="1"/>
          </p:cNvPicPr>
          <p:nvPr/>
        </p:nvPicPr>
        <p:blipFill>
          <a:blip r:embed="rId2" cstate="print"/>
          <a:stretch>
            <a:fillRect/>
          </a:stretch>
        </p:blipFill>
        <p:spPr>
          <a:xfrm>
            <a:off x="0" y="0"/>
            <a:ext cx="9144000" cy="6858000"/>
          </a:xfrm>
          <a:prstGeom prst="rect">
            <a:avLst/>
          </a:prstGeom>
          <a:ln w="76200">
            <a:solidFill>
              <a:srgbClr val="00B050"/>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ace.prize.jpg"/>
          <p:cNvPicPr>
            <a:picLocks noChangeAspect="1"/>
          </p:cNvPicPr>
          <p:nvPr/>
        </p:nvPicPr>
        <p:blipFill>
          <a:blip r:embed="rId2" cstate="print"/>
          <a:stretch>
            <a:fillRect/>
          </a:stretch>
        </p:blipFill>
        <p:spPr>
          <a:xfrm>
            <a:off x="0" y="0"/>
            <a:ext cx="9144000" cy="6858000"/>
          </a:xfrm>
          <a:prstGeom prst="rect">
            <a:avLst/>
          </a:prstGeom>
          <a:ln w="76200">
            <a:solidFill>
              <a:srgbClr val="00B05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ttyImages-56799974-e1535208949780.jpg"/>
          <p:cNvPicPr>
            <a:picLocks noChangeAspect="1"/>
          </p:cNvPicPr>
          <p:nvPr/>
        </p:nvPicPr>
        <p:blipFill>
          <a:blip r:embed="rId2" cstate="print"/>
          <a:stretch>
            <a:fillRect/>
          </a:stretch>
        </p:blipFill>
        <p:spPr>
          <a:xfrm>
            <a:off x="0" y="0"/>
            <a:ext cx="9067800" cy="6858000"/>
          </a:xfrm>
          <a:prstGeom prst="rect">
            <a:avLst/>
          </a:prstGeom>
          <a:ln w="76200">
            <a:solidFill>
              <a:srgbClr val="0000FF"/>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110831_401.jpg"/>
          <p:cNvPicPr>
            <a:picLocks noChangeAspect="1"/>
          </p:cNvPicPr>
          <p:nvPr/>
        </p:nvPicPr>
        <p:blipFill>
          <a:blip r:embed="rId2" cstate="print"/>
          <a:stretch>
            <a:fillRect/>
          </a:stretch>
        </p:blipFill>
        <p:spPr>
          <a:xfrm>
            <a:off x="152400" y="228600"/>
            <a:ext cx="8839200" cy="64008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110831_401.jpg"/>
          <p:cNvPicPr>
            <a:picLocks noChangeAspect="1"/>
          </p:cNvPicPr>
          <p:nvPr/>
        </p:nvPicPr>
        <p:blipFill>
          <a:blip r:embed="rId2" cstate="print"/>
          <a:stretch>
            <a:fillRect/>
          </a:stretch>
        </p:blipFill>
        <p:spPr>
          <a:xfrm>
            <a:off x="152400" y="152400"/>
            <a:ext cx="8839200" cy="6553200"/>
          </a:xfrm>
          <a:prstGeom prst="rect">
            <a:avLst/>
          </a:prstGeom>
          <a:ln w="76200">
            <a:solidFill>
              <a:schemeClr val="accent6">
                <a:lumMod val="75000"/>
              </a:schemeClr>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mother teresa\mother-teresa-1-638.jpg"/>
          <p:cNvPicPr>
            <a:picLocks noChangeAspect="1" noChangeArrowheads="1"/>
          </p:cNvPicPr>
          <p:nvPr/>
        </p:nvPicPr>
        <p:blipFill>
          <a:blip r:embed="rId2" cstate="print"/>
          <a:srcRect/>
          <a:stretch>
            <a:fillRect/>
          </a:stretch>
        </p:blipFill>
        <p:spPr bwMode="auto">
          <a:xfrm>
            <a:off x="76200" y="0"/>
            <a:ext cx="8991600" cy="6858000"/>
          </a:xfrm>
          <a:prstGeom prst="rect">
            <a:avLst/>
          </a:prstGeom>
          <a:noFill/>
          <a:ln w="76200">
            <a:solidFill>
              <a:srgbClr val="00B050"/>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06934"/>
            <a:ext cx="8763000" cy="5693866"/>
          </a:xfrm>
          <a:prstGeom prst="rect">
            <a:avLst/>
          </a:prstGeom>
          <a:solidFill>
            <a:schemeClr val="accent6">
              <a:lumMod val="60000"/>
              <a:lumOff val="40000"/>
            </a:schemeClr>
          </a:solidFill>
          <a:ln w="76200">
            <a:solidFill>
              <a:srgbClr val="0000FF"/>
            </a:solidFill>
          </a:ln>
        </p:spPr>
        <p:txBody>
          <a:bodyPr wrap="square">
            <a:spAutoFit/>
          </a:bodyPr>
          <a:lstStyle/>
          <a:p>
            <a:pPr algn="just"/>
            <a:r>
              <a:rPr lang="en-US" sz="2800" dirty="0" smtClean="0"/>
              <a:t>Mother Teresa's work has been </a:t>
            </a:r>
            <a:r>
              <a:rPr lang="en-US" sz="2800" dirty="0" err="1" smtClean="0"/>
              <a:t>recognised</a:t>
            </a:r>
            <a:r>
              <a:rPr lang="en-US" sz="2800" dirty="0" smtClean="0"/>
              <a:t> throughout the world and she has received a number of awards. These include the Pope John XXIII Peace Prize (1971), the Nehru Prize for Promotion of International Peace &amp; Understanding (1972), the </a:t>
            </a:r>
            <a:r>
              <a:rPr lang="en-US" sz="2800" dirty="0" err="1" smtClean="0"/>
              <a:t>Balzan</a:t>
            </a:r>
            <a:r>
              <a:rPr lang="en-US" sz="2800" dirty="0" smtClean="0"/>
              <a:t> Prize (1978), the Nobel Peace Prize (1979) and the Bharat </a:t>
            </a:r>
            <a:r>
              <a:rPr lang="en-US" sz="2800" dirty="0" err="1" smtClean="0"/>
              <a:t>Ratna</a:t>
            </a:r>
            <a:r>
              <a:rPr lang="en-US" sz="2800" dirty="0" smtClean="0"/>
              <a:t> (1980).</a:t>
            </a:r>
          </a:p>
          <a:p>
            <a:pPr algn="just"/>
            <a:r>
              <a:rPr lang="en-US" sz="2800" dirty="0" smtClean="0"/>
              <a:t>Mother Teresa died at the age of 87, on 5 September 1997.The world salutes her for her love and compassion for humanity. She has taught us how to extend our hand towards those who need our love and support irrespective of creed, caste and religion. Draped in a white and blue-bordered sari, wrinkled face, ever soft eyes and a saintly smile, is the picture of Mother Teresa in our mind.</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18821"/>
            <a:ext cx="8610600" cy="5262979"/>
          </a:xfrm>
          <a:prstGeom prst="rect">
            <a:avLst/>
          </a:prstGeom>
          <a:solidFill>
            <a:schemeClr val="accent3">
              <a:lumMod val="60000"/>
              <a:lumOff val="40000"/>
            </a:schemeClr>
          </a:solidFill>
          <a:ln w="76200">
            <a:solidFill>
              <a:schemeClr val="accent6">
                <a:lumMod val="75000"/>
              </a:schemeClr>
            </a:solidFill>
          </a:ln>
        </p:spPr>
        <p:txBody>
          <a:bodyPr wrap="square">
            <a:spAutoFit/>
          </a:bodyPr>
          <a:lstStyle/>
          <a:p>
            <a:r>
              <a:rPr lang="en-US" sz="2800" dirty="0" smtClean="0"/>
              <a:t>1. What does ‘servant of humanity’ mean in the text?</a:t>
            </a:r>
          </a:p>
          <a:p>
            <a:r>
              <a:rPr lang="en-US" sz="2800" dirty="0" smtClean="0"/>
              <a:t>a) becoming a slave.</a:t>
            </a:r>
          </a:p>
          <a:p>
            <a:r>
              <a:rPr lang="en-US" sz="2800" dirty="0" smtClean="0"/>
              <a:t>b) to work in other people’s house.</a:t>
            </a:r>
          </a:p>
          <a:p>
            <a:r>
              <a:rPr lang="en-US" sz="2800" dirty="0" smtClean="0"/>
              <a:t>c) to be oppressed by others.</a:t>
            </a:r>
          </a:p>
          <a:p>
            <a:r>
              <a:rPr lang="en-US" sz="2800" dirty="0" smtClean="0"/>
              <a:t>d) to serve the needy.</a:t>
            </a:r>
          </a:p>
          <a:p>
            <a:r>
              <a:rPr lang="en-US" sz="2800" dirty="0" smtClean="0"/>
              <a:t>2. Why did Mother Teresa want to be a missionary?</a:t>
            </a:r>
          </a:p>
          <a:p>
            <a:r>
              <a:rPr lang="en-US" sz="2800" dirty="0" smtClean="0"/>
              <a:t>Because she heard</a:t>
            </a:r>
          </a:p>
          <a:p>
            <a:r>
              <a:rPr lang="en-US" sz="2800" dirty="0" smtClean="0"/>
              <a:t>a) the voice of her </a:t>
            </a:r>
            <a:r>
              <a:rPr lang="en-US" sz="2800" dirty="0" err="1" smtClean="0"/>
              <a:t>neighbours</a:t>
            </a:r>
            <a:r>
              <a:rPr lang="en-US" sz="2800" dirty="0" smtClean="0"/>
              <a:t> discussing it.</a:t>
            </a:r>
          </a:p>
          <a:p>
            <a:r>
              <a:rPr lang="en-US" sz="2800" dirty="0" smtClean="0"/>
              <a:t>b) a voice in her dream.</a:t>
            </a:r>
          </a:p>
          <a:p>
            <a:r>
              <a:rPr lang="en-US" sz="2800" dirty="0" smtClean="0"/>
              <a:t>c) heard a voice within herself.</a:t>
            </a:r>
          </a:p>
          <a:p>
            <a:r>
              <a:rPr lang="en-US" sz="2800" dirty="0" smtClean="0"/>
              <a:t>d) heard the voice of her parents talking about it.</a:t>
            </a:r>
          </a:p>
          <a:p>
            <a:endParaRPr lang="en-US" sz="2800" dirty="0"/>
          </a:p>
        </p:txBody>
      </p:sp>
      <p:sp>
        <p:nvSpPr>
          <p:cNvPr id="3" name="TextBox 2"/>
          <p:cNvSpPr txBox="1"/>
          <p:nvPr/>
        </p:nvSpPr>
        <p:spPr>
          <a:xfrm>
            <a:off x="3200400" y="152400"/>
            <a:ext cx="1905000" cy="584775"/>
          </a:xfrm>
          <a:prstGeom prst="rect">
            <a:avLst/>
          </a:prstGeom>
          <a:solidFill>
            <a:schemeClr val="accent6">
              <a:lumMod val="60000"/>
              <a:lumOff val="40000"/>
            </a:schemeClr>
          </a:solidFill>
          <a:ln w="76200">
            <a:solidFill>
              <a:schemeClr val="accent6">
                <a:lumMod val="75000"/>
              </a:schemeClr>
            </a:solidFill>
          </a:ln>
        </p:spPr>
        <p:txBody>
          <a:bodyPr wrap="square" rtlCol="0">
            <a:spAutoFit/>
          </a:bodyPr>
          <a:lstStyle/>
          <a:p>
            <a:r>
              <a:rPr lang="en-US" sz="3200" dirty="0" smtClean="0"/>
              <a:t>Pair Work</a:t>
            </a:r>
            <a:endParaRPr lang="en-US" sz="3200" dirty="0"/>
          </a:p>
        </p:txBody>
      </p:sp>
      <p:sp>
        <p:nvSpPr>
          <p:cNvPr id="4" name="Rectangle 3"/>
          <p:cNvSpPr/>
          <p:nvPr/>
        </p:nvSpPr>
        <p:spPr>
          <a:xfrm>
            <a:off x="228600" y="909935"/>
            <a:ext cx="6553200" cy="461665"/>
          </a:xfrm>
          <a:prstGeom prst="rect">
            <a:avLst/>
          </a:prstGeom>
          <a:solidFill>
            <a:schemeClr val="accent6">
              <a:lumMod val="60000"/>
              <a:lumOff val="40000"/>
            </a:schemeClr>
          </a:solidFill>
          <a:ln w="76200">
            <a:solidFill>
              <a:srgbClr val="00B0F0"/>
            </a:solidFill>
          </a:ln>
        </p:spPr>
        <p:txBody>
          <a:bodyPr wrap="square">
            <a:spAutoFit/>
          </a:bodyPr>
          <a:lstStyle/>
          <a:p>
            <a:r>
              <a:rPr lang="en-US" sz="2400" dirty="0" smtClean="0"/>
              <a:t>Choose the correct answer from the alternative: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10600" cy="3539430"/>
          </a:xfrm>
          <a:prstGeom prst="rect">
            <a:avLst/>
          </a:prstGeom>
          <a:solidFill>
            <a:srgbClr val="00B0F0"/>
          </a:solidFill>
          <a:ln w="76200">
            <a:solidFill>
              <a:schemeClr val="accent6">
                <a:lumMod val="75000"/>
              </a:schemeClr>
            </a:solidFill>
          </a:ln>
        </p:spPr>
        <p:txBody>
          <a:bodyPr wrap="square">
            <a:spAutoFit/>
          </a:bodyPr>
          <a:lstStyle/>
          <a:p>
            <a:r>
              <a:rPr lang="en-US" sz="3200" dirty="0" smtClean="0"/>
              <a:t>3 Mother Teresa set out to join the missionary of the Sisters of Loreto in the year</a:t>
            </a:r>
          </a:p>
          <a:p>
            <a:r>
              <a:rPr lang="en-US" sz="3200" dirty="0" smtClean="0"/>
              <a:t>a 1927. b. 1928.</a:t>
            </a:r>
          </a:p>
          <a:p>
            <a:r>
              <a:rPr lang="en-US" sz="3200" dirty="0" smtClean="0"/>
              <a:t>c 1929 d. 1930.</a:t>
            </a:r>
          </a:p>
          <a:p>
            <a:r>
              <a:rPr lang="en-US" sz="3200" dirty="0" smtClean="0"/>
              <a:t>4 Mother Teresa took her first vows at the age of</a:t>
            </a:r>
          </a:p>
          <a:p>
            <a:r>
              <a:rPr lang="en-US" sz="3200" dirty="0" smtClean="0"/>
              <a:t>a 18. b. 19.</a:t>
            </a:r>
          </a:p>
          <a:p>
            <a:r>
              <a:rPr lang="en-US" sz="3200" dirty="0" smtClean="0"/>
              <a:t>c 20. d. 21.</a:t>
            </a:r>
            <a:endParaRPr lang="en-US" sz="3200" dirty="0"/>
          </a:p>
        </p:txBody>
      </p:sp>
      <p:sp>
        <p:nvSpPr>
          <p:cNvPr id="3" name="TextBox 2"/>
          <p:cNvSpPr txBox="1"/>
          <p:nvPr/>
        </p:nvSpPr>
        <p:spPr>
          <a:xfrm>
            <a:off x="228600" y="3810000"/>
            <a:ext cx="8610600" cy="2862322"/>
          </a:xfrm>
          <a:prstGeom prst="rect">
            <a:avLst/>
          </a:prstGeom>
          <a:solidFill>
            <a:srgbClr val="92D050"/>
          </a:solidFill>
          <a:ln w="76200">
            <a:solidFill>
              <a:schemeClr val="accent6">
                <a:lumMod val="75000"/>
              </a:schemeClr>
            </a:solidFill>
          </a:ln>
        </p:spPr>
        <p:txBody>
          <a:bodyPr wrap="square" rtlCol="0">
            <a:spAutoFit/>
          </a:bodyPr>
          <a:lstStyle/>
          <a:p>
            <a:r>
              <a:rPr lang="en-US" sz="3600" dirty="0" smtClean="0"/>
              <a:t>Answer:</a:t>
            </a:r>
          </a:p>
          <a:p>
            <a:r>
              <a:rPr lang="en-US" sz="3600" dirty="0" smtClean="0"/>
              <a:t>1. d) to serve the needy.</a:t>
            </a:r>
          </a:p>
          <a:p>
            <a:r>
              <a:rPr lang="en-US" sz="3600" dirty="0" smtClean="0"/>
              <a:t>  2. c) heard a voice within herself.</a:t>
            </a:r>
          </a:p>
          <a:p>
            <a:r>
              <a:rPr lang="en-US" sz="3600" dirty="0" smtClean="0"/>
              <a:t>  3. b. 1928. </a:t>
            </a:r>
          </a:p>
          <a:p>
            <a:r>
              <a:rPr lang="en-US" sz="3600" dirty="0" smtClean="0"/>
              <a:t> 4. d. 21.</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11734"/>
            <a:ext cx="8686800" cy="5693866"/>
          </a:xfrm>
          <a:prstGeom prst="rect">
            <a:avLst/>
          </a:prstGeom>
          <a:solidFill>
            <a:srgbClr val="92D050"/>
          </a:solidFill>
          <a:ln w="76200">
            <a:solidFill>
              <a:srgbClr val="00B0F0"/>
            </a:solidFill>
          </a:ln>
        </p:spPr>
        <p:txBody>
          <a:bodyPr wrap="square">
            <a:spAutoFit/>
          </a:bodyPr>
          <a:lstStyle/>
          <a:p>
            <a:r>
              <a:rPr lang="en-US" sz="2800" b="1" dirty="0" smtClean="0"/>
              <a:t>B Read the completed text and say if the following statements are true or</a:t>
            </a:r>
          </a:p>
          <a:p>
            <a:r>
              <a:rPr lang="en-US" sz="2800" b="1" dirty="0" smtClean="0"/>
              <a:t>false? If false give the correct information.</a:t>
            </a:r>
          </a:p>
          <a:p>
            <a:r>
              <a:rPr lang="en-US" sz="2800" dirty="0" smtClean="0"/>
              <a:t>1. </a:t>
            </a:r>
            <a:r>
              <a:rPr lang="en-US" sz="2800" dirty="0" smtClean="0"/>
              <a:t>Mother Teresa took a thorough medical training from the USA.</a:t>
            </a:r>
          </a:p>
          <a:p>
            <a:r>
              <a:rPr lang="en-US" sz="2800" dirty="0" smtClean="0"/>
              <a:t>2. </a:t>
            </a:r>
            <a:r>
              <a:rPr lang="en-US" sz="2800" dirty="0" smtClean="0"/>
              <a:t>At first she collected children from the streets and gave them food and</a:t>
            </a:r>
          </a:p>
          <a:p>
            <a:r>
              <a:rPr lang="en-US" sz="2800" dirty="0" smtClean="0"/>
              <a:t>clothing.</a:t>
            </a:r>
          </a:p>
          <a:p>
            <a:r>
              <a:rPr lang="en-US" sz="2800" dirty="0" smtClean="0"/>
              <a:t>3.</a:t>
            </a:r>
            <a:r>
              <a:rPr lang="en-US" sz="2800" dirty="0" smtClean="0"/>
              <a:t> </a:t>
            </a:r>
            <a:r>
              <a:rPr lang="en-US" sz="2800" dirty="0" smtClean="0"/>
              <a:t>She and her group started to look after and care for the lepers.</a:t>
            </a:r>
          </a:p>
          <a:p>
            <a:r>
              <a:rPr lang="en-US" sz="2800" dirty="0" smtClean="0"/>
              <a:t>4. </a:t>
            </a:r>
            <a:r>
              <a:rPr lang="en-US" sz="2800" dirty="0" smtClean="0"/>
              <a:t>It took them a long time to go to other cities of India.</a:t>
            </a:r>
          </a:p>
          <a:p>
            <a:r>
              <a:rPr lang="en-US" sz="2800" dirty="0" smtClean="0"/>
              <a:t>5. </a:t>
            </a:r>
            <a:r>
              <a:rPr lang="en-US" sz="2800" dirty="0" smtClean="0"/>
              <a:t>Mother Teresa went to several countries.</a:t>
            </a:r>
          </a:p>
          <a:p>
            <a:endParaRPr lang="en-US" sz="2800" dirty="0"/>
          </a:p>
        </p:txBody>
      </p:sp>
      <p:sp>
        <p:nvSpPr>
          <p:cNvPr id="3" name="TextBox 2"/>
          <p:cNvSpPr txBox="1"/>
          <p:nvPr/>
        </p:nvSpPr>
        <p:spPr>
          <a:xfrm>
            <a:off x="2895600" y="152400"/>
            <a:ext cx="3124200" cy="646331"/>
          </a:xfrm>
          <a:prstGeom prst="rect">
            <a:avLst/>
          </a:prstGeom>
          <a:solidFill>
            <a:schemeClr val="accent2">
              <a:lumMod val="60000"/>
              <a:lumOff val="40000"/>
            </a:schemeClr>
          </a:solidFill>
          <a:ln w="76200">
            <a:solidFill>
              <a:schemeClr val="accent6">
                <a:lumMod val="75000"/>
              </a:schemeClr>
            </a:solidFill>
          </a:ln>
        </p:spPr>
        <p:txBody>
          <a:bodyPr wrap="square" rtlCol="0">
            <a:spAutoFit/>
          </a:bodyPr>
          <a:lstStyle/>
          <a:p>
            <a:r>
              <a:rPr lang="en-US" sz="3600" dirty="0" smtClean="0"/>
              <a:t>Individual Work</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0999" y="685800"/>
          <a:ext cx="8458201" cy="5943600"/>
        </p:xfrm>
        <a:graphic>
          <a:graphicData uri="http://schemas.openxmlformats.org/drawingml/2006/table">
            <a:tbl>
              <a:tblPr firstRow="1" bandRow="1">
                <a:tableStyleId>{5C22544A-7EE6-4342-B048-85BDC9FD1C3A}</a:tableStyleId>
              </a:tblPr>
              <a:tblGrid>
                <a:gridCol w="2220278"/>
                <a:gridCol w="6237923"/>
              </a:tblGrid>
              <a:tr h="785004">
                <a:tc>
                  <a:txBody>
                    <a:bodyPr/>
                    <a:lstStyle/>
                    <a:p>
                      <a:r>
                        <a:rPr lang="en-US" sz="3600" dirty="0" smtClean="0"/>
                        <a:t>Dates</a:t>
                      </a:r>
                      <a:endParaRPr lang="en-US" sz="3600" dirty="0"/>
                    </a:p>
                  </a:txBody>
                  <a:tcPr/>
                </a:tc>
                <a:tc>
                  <a:txBody>
                    <a:bodyPr/>
                    <a:lstStyle/>
                    <a:p>
                      <a:r>
                        <a:rPr lang="en-US" sz="3600" dirty="0" smtClean="0"/>
                        <a:t>Events</a:t>
                      </a:r>
                      <a:endParaRPr lang="en-US" sz="3600" dirty="0"/>
                    </a:p>
                  </a:txBody>
                  <a:tcPr/>
                </a:tc>
              </a:tr>
              <a:tr h="1457864">
                <a:tc>
                  <a:txBody>
                    <a:bodyPr/>
                    <a:lstStyle/>
                    <a:p>
                      <a:r>
                        <a:rPr lang="en-US" sz="3600" dirty="0" smtClean="0"/>
                        <a:t>1950</a:t>
                      </a:r>
                      <a:endParaRPr lang="en-US" sz="3600" dirty="0"/>
                    </a:p>
                  </a:txBody>
                  <a:tcPr>
                    <a:solidFill>
                      <a:srgbClr val="FFC000"/>
                    </a:solidFill>
                  </a:tcPr>
                </a:tc>
                <a:tc>
                  <a:txBody>
                    <a:bodyPr/>
                    <a:lstStyle/>
                    <a:p>
                      <a:endParaRPr lang="en-US" sz="3600" dirty="0"/>
                    </a:p>
                  </a:txBody>
                  <a:tcPr/>
                </a:tc>
              </a:tr>
              <a:tr h="785004">
                <a:tc>
                  <a:txBody>
                    <a:bodyPr/>
                    <a:lstStyle/>
                    <a:p>
                      <a:r>
                        <a:rPr lang="en-US" sz="3600" dirty="0" smtClean="0"/>
                        <a:t>1957</a:t>
                      </a:r>
                      <a:endParaRPr lang="en-US" sz="3600" dirty="0"/>
                    </a:p>
                  </a:txBody>
                  <a:tcPr>
                    <a:solidFill>
                      <a:srgbClr val="92D050"/>
                    </a:solidFill>
                  </a:tcPr>
                </a:tc>
                <a:tc>
                  <a:txBody>
                    <a:bodyPr/>
                    <a:lstStyle/>
                    <a:p>
                      <a:endParaRPr lang="en-US" sz="3600" dirty="0"/>
                    </a:p>
                  </a:txBody>
                  <a:tcPr/>
                </a:tc>
              </a:tr>
              <a:tr h="1457864">
                <a:tc>
                  <a:txBody>
                    <a:bodyPr/>
                    <a:lstStyle/>
                    <a:p>
                      <a:r>
                        <a:rPr lang="en-US" sz="3600" dirty="0" smtClean="0"/>
                        <a:t>1970</a:t>
                      </a:r>
                      <a:endParaRPr lang="en-US" sz="3600" dirty="0"/>
                    </a:p>
                  </a:txBody>
                  <a:tcPr>
                    <a:solidFill>
                      <a:srgbClr val="00B0F0"/>
                    </a:solidFill>
                  </a:tcPr>
                </a:tc>
                <a:tc>
                  <a:txBody>
                    <a:bodyPr/>
                    <a:lstStyle/>
                    <a:p>
                      <a:endParaRPr lang="en-US" sz="3600" dirty="0"/>
                    </a:p>
                  </a:txBody>
                  <a:tcPr/>
                </a:tc>
              </a:tr>
              <a:tr h="1457864">
                <a:tc>
                  <a:txBody>
                    <a:bodyPr/>
                    <a:lstStyle/>
                    <a:p>
                      <a:r>
                        <a:rPr lang="en-US" sz="3600" dirty="0" smtClean="0"/>
                        <a:t>1979</a:t>
                      </a:r>
                      <a:endParaRPr lang="en-US" sz="3600" dirty="0"/>
                    </a:p>
                  </a:txBody>
                  <a:tcPr>
                    <a:solidFill>
                      <a:srgbClr val="0070C0"/>
                    </a:solidFill>
                  </a:tcPr>
                </a:tc>
                <a:tc>
                  <a:txBody>
                    <a:bodyPr/>
                    <a:lstStyle/>
                    <a:p>
                      <a:endParaRPr lang="en-US" sz="3600" dirty="0"/>
                    </a:p>
                  </a:txBody>
                  <a:tcPr/>
                </a:tc>
              </a:tr>
            </a:tbl>
          </a:graphicData>
        </a:graphic>
      </p:graphicFrame>
      <p:sp>
        <p:nvSpPr>
          <p:cNvPr id="3" name="TextBox 2"/>
          <p:cNvSpPr txBox="1"/>
          <p:nvPr/>
        </p:nvSpPr>
        <p:spPr>
          <a:xfrm>
            <a:off x="2667000" y="1447800"/>
            <a:ext cx="6172200" cy="1446550"/>
          </a:xfrm>
          <a:prstGeom prst="rect">
            <a:avLst/>
          </a:prstGeom>
          <a:solidFill>
            <a:srgbClr val="FFC000"/>
          </a:solidFill>
        </p:spPr>
        <p:txBody>
          <a:bodyPr wrap="square" rtlCol="0">
            <a:spAutoFit/>
          </a:bodyPr>
          <a:lstStyle/>
          <a:p>
            <a:r>
              <a:rPr lang="en-US" sz="4400" dirty="0" smtClean="0"/>
              <a:t>Called the missionary of charity.</a:t>
            </a:r>
            <a:endParaRPr lang="en-US" sz="4400" dirty="0"/>
          </a:p>
        </p:txBody>
      </p:sp>
      <p:sp>
        <p:nvSpPr>
          <p:cNvPr id="4" name="TextBox 3"/>
          <p:cNvSpPr txBox="1"/>
          <p:nvPr/>
        </p:nvSpPr>
        <p:spPr>
          <a:xfrm>
            <a:off x="2667000" y="2971800"/>
            <a:ext cx="6172200" cy="646331"/>
          </a:xfrm>
          <a:prstGeom prst="rect">
            <a:avLst/>
          </a:prstGeom>
          <a:solidFill>
            <a:srgbClr val="92D050"/>
          </a:solidFill>
        </p:spPr>
        <p:txBody>
          <a:bodyPr wrap="square" rtlCol="0">
            <a:spAutoFit/>
          </a:bodyPr>
          <a:lstStyle/>
          <a:p>
            <a:r>
              <a:rPr lang="en-US" sz="3600" dirty="0" smtClean="0"/>
              <a:t>They began to work with lepers.</a:t>
            </a:r>
            <a:endParaRPr lang="en-US" sz="3600" dirty="0"/>
          </a:p>
        </p:txBody>
      </p:sp>
      <p:sp>
        <p:nvSpPr>
          <p:cNvPr id="6" name="TextBox 5"/>
          <p:cNvSpPr txBox="1"/>
          <p:nvPr/>
        </p:nvSpPr>
        <p:spPr>
          <a:xfrm>
            <a:off x="2667000" y="3810000"/>
            <a:ext cx="6172200" cy="1200329"/>
          </a:xfrm>
          <a:prstGeom prst="rect">
            <a:avLst/>
          </a:prstGeom>
          <a:solidFill>
            <a:srgbClr val="00B0F0"/>
          </a:solidFill>
        </p:spPr>
        <p:txBody>
          <a:bodyPr wrap="square" rtlCol="0">
            <a:spAutoFit/>
          </a:bodyPr>
          <a:lstStyle/>
          <a:p>
            <a:r>
              <a:rPr lang="en-US" sz="3600" dirty="0" smtClean="0"/>
              <a:t>They continued to expand their missionaries</a:t>
            </a:r>
            <a:endParaRPr lang="en-US" sz="3600" dirty="0"/>
          </a:p>
        </p:txBody>
      </p:sp>
      <p:sp>
        <p:nvSpPr>
          <p:cNvPr id="7" name="TextBox 6"/>
          <p:cNvSpPr txBox="1"/>
          <p:nvPr/>
        </p:nvSpPr>
        <p:spPr>
          <a:xfrm>
            <a:off x="2743200" y="5257800"/>
            <a:ext cx="6096000" cy="1200329"/>
          </a:xfrm>
          <a:prstGeom prst="rect">
            <a:avLst/>
          </a:prstGeom>
          <a:solidFill>
            <a:srgbClr val="0070C0"/>
          </a:solidFill>
        </p:spPr>
        <p:txBody>
          <a:bodyPr wrap="square" rtlCol="0">
            <a:spAutoFit/>
          </a:bodyPr>
          <a:lstStyle/>
          <a:p>
            <a:r>
              <a:rPr lang="en-US" sz="3600" dirty="0" smtClean="0"/>
              <a:t>They worked in over twenty five countries</a:t>
            </a:r>
            <a:endParaRPr lang="en-US" sz="3600" dirty="0"/>
          </a:p>
        </p:txBody>
      </p:sp>
      <p:sp>
        <p:nvSpPr>
          <p:cNvPr id="8" name="TextBox 7"/>
          <p:cNvSpPr txBox="1"/>
          <p:nvPr/>
        </p:nvSpPr>
        <p:spPr>
          <a:xfrm>
            <a:off x="381000" y="76200"/>
            <a:ext cx="2362200" cy="523220"/>
          </a:xfrm>
          <a:prstGeom prst="rect">
            <a:avLst/>
          </a:prstGeom>
          <a:solidFill>
            <a:srgbClr val="00B050"/>
          </a:solidFill>
        </p:spPr>
        <p:txBody>
          <a:bodyPr wrap="square" rtlCol="0">
            <a:spAutoFit/>
          </a:bodyPr>
          <a:lstStyle/>
          <a:p>
            <a:r>
              <a:rPr lang="en-US" sz="2800" dirty="0" smtClean="0"/>
              <a:t>Fill in the chart</a:t>
            </a:r>
            <a:endParaRPr lang="en-US" sz="2800" dirty="0"/>
          </a:p>
        </p:txBody>
      </p:sp>
      <p:sp>
        <p:nvSpPr>
          <p:cNvPr id="9" name="TextBox 8"/>
          <p:cNvSpPr txBox="1"/>
          <p:nvPr/>
        </p:nvSpPr>
        <p:spPr>
          <a:xfrm>
            <a:off x="3886200" y="76200"/>
            <a:ext cx="3962400" cy="461665"/>
          </a:xfrm>
          <a:prstGeom prst="rect">
            <a:avLst/>
          </a:prstGeom>
          <a:solidFill>
            <a:srgbClr val="92D050"/>
          </a:solidFill>
        </p:spPr>
        <p:txBody>
          <a:bodyPr wrap="square" rtlCol="0">
            <a:spAutoFit/>
          </a:bodyPr>
          <a:lstStyle/>
          <a:p>
            <a:r>
              <a:rPr lang="en-US" sz="2400" dirty="0" smtClean="0"/>
              <a:t>Group work(Time-10 minutes)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4)">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4)">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4)">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heel(4)">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4)">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152400"/>
            <a:ext cx="2286000" cy="646331"/>
          </a:xfrm>
          <a:prstGeom prst="rect">
            <a:avLst/>
          </a:prstGeom>
          <a:solidFill>
            <a:srgbClr val="00B050"/>
          </a:solidFill>
          <a:ln w="76200">
            <a:solidFill>
              <a:schemeClr val="accent2">
                <a:lumMod val="60000"/>
                <a:lumOff val="40000"/>
              </a:schemeClr>
            </a:solidFill>
          </a:ln>
        </p:spPr>
        <p:txBody>
          <a:bodyPr wrap="square" rtlCol="0">
            <a:spAutoFit/>
          </a:bodyPr>
          <a:lstStyle/>
          <a:p>
            <a:r>
              <a:rPr lang="en-US" sz="3600" dirty="0" smtClean="0"/>
              <a:t>Homework</a:t>
            </a:r>
            <a:endParaRPr lang="en-US" sz="3600" dirty="0"/>
          </a:p>
        </p:txBody>
      </p:sp>
      <p:sp>
        <p:nvSpPr>
          <p:cNvPr id="3" name="TextBox 2"/>
          <p:cNvSpPr txBox="1"/>
          <p:nvPr/>
        </p:nvSpPr>
        <p:spPr>
          <a:xfrm>
            <a:off x="0" y="4951274"/>
            <a:ext cx="9144000" cy="1754326"/>
          </a:xfrm>
          <a:prstGeom prst="rect">
            <a:avLst/>
          </a:prstGeom>
          <a:solidFill>
            <a:srgbClr val="00B050"/>
          </a:solidFill>
          <a:ln w="57150">
            <a:solidFill>
              <a:srgbClr val="FFFF00"/>
            </a:solidFill>
          </a:ln>
        </p:spPr>
        <p:txBody>
          <a:bodyPr wrap="square" rtlCol="0">
            <a:spAutoFit/>
          </a:bodyPr>
          <a:lstStyle/>
          <a:p>
            <a:r>
              <a:rPr lang="en-US" sz="3600" dirty="0" smtClean="0"/>
              <a:t>Do you know anyone in your locality , who helps the needy and does so to make others happy? Write a paragraph about him/her.</a:t>
            </a:r>
            <a:endParaRPr lang="en-US" sz="3600" dirty="0"/>
          </a:p>
        </p:txBody>
      </p:sp>
      <p:pic>
        <p:nvPicPr>
          <p:cNvPr id="4" name="Picture 3" descr="images.png"/>
          <p:cNvPicPr>
            <a:picLocks noChangeAspect="1"/>
          </p:cNvPicPr>
          <p:nvPr/>
        </p:nvPicPr>
        <p:blipFill>
          <a:blip r:embed="rId2" cstate="print"/>
          <a:stretch>
            <a:fillRect/>
          </a:stretch>
        </p:blipFill>
        <p:spPr>
          <a:xfrm>
            <a:off x="1219200" y="1066800"/>
            <a:ext cx="6629400" cy="3271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5_011.jpg"/>
          <p:cNvPicPr>
            <a:picLocks noChangeAspect="1"/>
          </p:cNvPicPr>
          <p:nvPr/>
        </p:nvPicPr>
        <p:blipFill>
          <a:blip r:embed="rId2" cstate="print"/>
          <a:stretch>
            <a:fillRect/>
          </a:stretch>
        </p:blipFill>
        <p:spPr>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304800" y="5334000"/>
            <a:ext cx="3048000" cy="1015663"/>
          </a:xfrm>
          <a:prstGeom prst="rect">
            <a:avLst/>
          </a:prstGeom>
          <a:noFill/>
        </p:spPr>
        <p:txBody>
          <a:bodyPr wrap="square" rtlCol="0">
            <a:spAutoFit/>
          </a:bodyPr>
          <a:lstStyle/>
          <a:p>
            <a:r>
              <a:rPr lang="en-US" sz="6000" dirty="0" smtClean="0"/>
              <a:t>Goodbye</a:t>
            </a:r>
            <a:endParaRPr lang="en-US"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mogulartic\zoynul\imagemteresa.jpg"/>
          <p:cNvPicPr>
            <a:picLocks noChangeAspect="1" noChangeArrowheads="1"/>
          </p:cNvPicPr>
          <p:nvPr/>
        </p:nvPicPr>
        <p:blipFill>
          <a:blip r:embed="rId2" cstate="print"/>
          <a:srcRect/>
          <a:stretch>
            <a:fillRect/>
          </a:stretch>
        </p:blipFill>
        <p:spPr bwMode="auto">
          <a:xfrm>
            <a:off x="228600" y="152400"/>
            <a:ext cx="8643630" cy="6497363"/>
          </a:xfrm>
          <a:prstGeom prst="rect">
            <a:avLst/>
          </a:prstGeom>
          <a:noFill/>
          <a:ln w="76200">
            <a:solidFill>
              <a:srgbClr val="FF0000"/>
            </a:solidFill>
          </a:ln>
        </p:spPr>
      </p:pic>
      <p:sp>
        <p:nvSpPr>
          <p:cNvPr id="3" name="TextBox 2"/>
          <p:cNvSpPr txBox="1"/>
          <p:nvPr/>
        </p:nvSpPr>
        <p:spPr>
          <a:xfrm>
            <a:off x="5105400" y="685800"/>
            <a:ext cx="3733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Who is this person?</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5943600" y="5816025"/>
            <a:ext cx="2819400" cy="584775"/>
          </a:xfrm>
          <a:prstGeom prst="rect">
            <a:avLst/>
          </a:prstGeom>
          <a:noFill/>
        </p:spPr>
        <p:txBody>
          <a:bodyPr wrap="square" rtlCol="0">
            <a:spAutoFit/>
          </a:bodyPr>
          <a:lstStyle/>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Mother Teresa</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4)">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4)">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mogulartic\zoynul\mother-teresa.jpg"/>
          <p:cNvPicPr>
            <a:picLocks noChangeAspect="1" noChangeArrowheads="1"/>
          </p:cNvPicPr>
          <p:nvPr/>
        </p:nvPicPr>
        <p:blipFill>
          <a:blip r:embed="rId2" cstate="print"/>
          <a:srcRect/>
          <a:stretch>
            <a:fillRect/>
          </a:stretch>
        </p:blipFill>
        <p:spPr bwMode="auto">
          <a:xfrm>
            <a:off x="304801" y="228600"/>
            <a:ext cx="8485908" cy="6437585"/>
          </a:xfrm>
          <a:prstGeom prst="rect">
            <a:avLst/>
          </a:prstGeom>
          <a:noFill/>
          <a:ln w="76200">
            <a:solidFill>
              <a:srgbClr val="FF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533400"/>
            <a:ext cx="2819400" cy="646331"/>
          </a:xfrm>
          <a:prstGeom prst="rect">
            <a:avLst/>
          </a:prstGeom>
          <a:solidFill>
            <a:srgbClr val="FFC000"/>
          </a:solidFill>
          <a:ln w="76200">
            <a:solidFill>
              <a:srgbClr val="0000FF"/>
            </a:solidFill>
          </a:ln>
        </p:spPr>
        <p:txBody>
          <a:bodyPr wrap="square" rtlCol="0">
            <a:spAutoFit/>
          </a:bodyPr>
          <a:lstStyle/>
          <a:p>
            <a:r>
              <a:rPr lang="en-US" sz="3600" dirty="0" smtClean="0"/>
              <a:t>Today’s lesson</a:t>
            </a:r>
            <a:endParaRPr lang="en-US" sz="3600" dirty="0"/>
          </a:p>
        </p:txBody>
      </p:sp>
      <p:sp>
        <p:nvSpPr>
          <p:cNvPr id="4" name="TextBox 3"/>
          <p:cNvSpPr txBox="1"/>
          <p:nvPr/>
        </p:nvSpPr>
        <p:spPr>
          <a:xfrm>
            <a:off x="1295400" y="5754469"/>
            <a:ext cx="6553200" cy="646331"/>
          </a:xfrm>
          <a:prstGeom prst="rect">
            <a:avLst/>
          </a:prstGeom>
          <a:solidFill>
            <a:srgbClr val="92D050"/>
          </a:solidFill>
          <a:ln w="57150">
            <a:solidFill>
              <a:srgbClr val="FF0000"/>
            </a:solidFill>
          </a:ln>
        </p:spPr>
        <p:txBody>
          <a:bodyPr wrap="square" rtlCol="0">
            <a:spAutoFit/>
          </a:bodyPr>
          <a:lstStyle/>
          <a:p>
            <a:r>
              <a:rPr lang="en-US" sz="3600" dirty="0" smtClean="0"/>
              <a:t>The beginning and the Missionary</a:t>
            </a:r>
            <a:endParaRPr lang="en-US" sz="3600" dirty="0"/>
          </a:p>
        </p:txBody>
      </p:sp>
      <p:pic>
        <p:nvPicPr>
          <p:cNvPr id="1026" name="Picture 2" descr="F:\mother teresa\B_Id_169240_Mother_Teresa.jpg"/>
          <p:cNvPicPr>
            <a:picLocks noChangeAspect="1" noChangeArrowheads="1"/>
          </p:cNvPicPr>
          <p:nvPr/>
        </p:nvPicPr>
        <p:blipFill>
          <a:blip r:embed="rId2" cstate="print"/>
          <a:srcRect/>
          <a:stretch>
            <a:fillRect/>
          </a:stretch>
        </p:blipFill>
        <p:spPr bwMode="auto">
          <a:xfrm>
            <a:off x="304800" y="1524000"/>
            <a:ext cx="7924800" cy="3810000"/>
          </a:xfrm>
          <a:prstGeom prst="rect">
            <a:avLst/>
          </a:prstGeom>
          <a:noFill/>
          <a:ln w="5715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572869"/>
            <a:ext cx="3962400" cy="646331"/>
          </a:xfrm>
          <a:prstGeom prst="rect">
            <a:avLst/>
          </a:prstGeom>
          <a:solidFill>
            <a:srgbClr val="FFFF00"/>
          </a:solidFill>
          <a:ln w="57150">
            <a:solidFill>
              <a:srgbClr val="FF0000"/>
            </a:solidFill>
          </a:ln>
        </p:spPr>
        <p:txBody>
          <a:bodyPr wrap="square" rtlCol="0">
            <a:spAutoFit/>
          </a:bodyPr>
          <a:lstStyle/>
          <a:p>
            <a:r>
              <a:rPr lang="en-US" sz="3600" dirty="0" smtClean="0"/>
              <a:t>Lesson introduction</a:t>
            </a:r>
            <a:endParaRPr lang="en-US" sz="3600" dirty="0"/>
          </a:p>
        </p:txBody>
      </p:sp>
      <p:sp>
        <p:nvSpPr>
          <p:cNvPr id="3" name="TextBox 2"/>
          <p:cNvSpPr txBox="1"/>
          <p:nvPr/>
        </p:nvSpPr>
        <p:spPr>
          <a:xfrm>
            <a:off x="1066800" y="2020669"/>
            <a:ext cx="3505200" cy="646331"/>
          </a:xfrm>
          <a:prstGeom prst="rect">
            <a:avLst/>
          </a:prstGeom>
          <a:solidFill>
            <a:srgbClr val="92D050"/>
          </a:solidFill>
          <a:ln w="57150">
            <a:solidFill>
              <a:srgbClr val="0070C0"/>
            </a:solidFill>
          </a:ln>
        </p:spPr>
        <p:txBody>
          <a:bodyPr wrap="square" rtlCol="0">
            <a:spAutoFit/>
          </a:bodyPr>
          <a:lstStyle/>
          <a:p>
            <a:r>
              <a:rPr lang="en-US" sz="3600" dirty="0" smtClean="0"/>
              <a:t>English For Today</a:t>
            </a:r>
            <a:endParaRPr lang="en-US" sz="3600" dirty="0"/>
          </a:p>
        </p:txBody>
      </p:sp>
      <p:sp>
        <p:nvSpPr>
          <p:cNvPr id="4" name="TextBox 3"/>
          <p:cNvSpPr txBox="1"/>
          <p:nvPr/>
        </p:nvSpPr>
        <p:spPr>
          <a:xfrm>
            <a:off x="1066800" y="3163669"/>
            <a:ext cx="2743200" cy="646331"/>
          </a:xfrm>
          <a:prstGeom prst="rect">
            <a:avLst/>
          </a:prstGeom>
          <a:solidFill>
            <a:srgbClr val="00B050"/>
          </a:solidFill>
          <a:ln w="57150">
            <a:solidFill>
              <a:srgbClr val="FFFF00"/>
            </a:solidFill>
          </a:ln>
        </p:spPr>
        <p:txBody>
          <a:bodyPr wrap="square" rtlCol="0">
            <a:spAutoFit/>
          </a:bodyPr>
          <a:lstStyle/>
          <a:p>
            <a:r>
              <a:rPr lang="en-US" sz="3600" dirty="0" smtClean="0"/>
              <a:t>Unite -Seven</a:t>
            </a:r>
            <a:endParaRPr lang="en-US" sz="3600" dirty="0"/>
          </a:p>
        </p:txBody>
      </p:sp>
      <p:sp>
        <p:nvSpPr>
          <p:cNvPr id="5" name="TextBox 4"/>
          <p:cNvSpPr txBox="1"/>
          <p:nvPr/>
        </p:nvSpPr>
        <p:spPr>
          <a:xfrm>
            <a:off x="1066800" y="4306669"/>
            <a:ext cx="4114800" cy="646331"/>
          </a:xfrm>
          <a:prstGeom prst="rect">
            <a:avLst/>
          </a:prstGeom>
          <a:solidFill>
            <a:srgbClr val="FFC000"/>
          </a:solidFill>
          <a:ln w="57150">
            <a:solidFill>
              <a:srgbClr val="7030A0"/>
            </a:solidFill>
          </a:ln>
        </p:spPr>
        <p:txBody>
          <a:bodyPr wrap="square" rtlCol="0">
            <a:spAutoFit/>
          </a:bodyPr>
          <a:lstStyle/>
          <a:p>
            <a:r>
              <a:rPr lang="en-US" sz="3600" dirty="0" smtClean="0"/>
              <a:t>Lesson-Four , Five</a:t>
            </a:r>
            <a:endParaRPr lang="en-US" sz="3600" dirty="0"/>
          </a:p>
        </p:txBody>
      </p:sp>
      <p:sp>
        <p:nvSpPr>
          <p:cNvPr id="6" name="TextBox 5"/>
          <p:cNvSpPr txBox="1"/>
          <p:nvPr/>
        </p:nvSpPr>
        <p:spPr>
          <a:xfrm>
            <a:off x="1143000" y="5449669"/>
            <a:ext cx="6629400" cy="646331"/>
          </a:xfrm>
          <a:prstGeom prst="rect">
            <a:avLst/>
          </a:prstGeom>
          <a:solidFill>
            <a:srgbClr val="0070C0"/>
          </a:solidFill>
          <a:ln w="57150">
            <a:solidFill>
              <a:schemeClr val="accent4">
                <a:lumMod val="60000"/>
                <a:lumOff val="40000"/>
              </a:schemeClr>
            </a:solidFill>
          </a:ln>
        </p:spPr>
        <p:txBody>
          <a:bodyPr wrap="square" rtlCol="0">
            <a:spAutoFit/>
          </a:bodyPr>
          <a:lstStyle/>
          <a:p>
            <a:r>
              <a:rPr lang="en-US" sz="3600" dirty="0" smtClean="0"/>
              <a:t>The beginning and the Missionary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52400"/>
            <a:ext cx="3810000" cy="646331"/>
          </a:xfrm>
          <a:prstGeom prst="rect">
            <a:avLst/>
          </a:prstGeom>
          <a:solidFill>
            <a:srgbClr val="00B050"/>
          </a:solidFill>
          <a:ln w="57150">
            <a:solidFill>
              <a:srgbClr val="7030A0"/>
            </a:solidFill>
          </a:ln>
        </p:spPr>
        <p:txBody>
          <a:bodyPr wrap="square" rtlCol="0">
            <a:spAutoFit/>
          </a:bodyPr>
          <a:lstStyle/>
          <a:p>
            <a:r>
              <a:rPr lang="en-US" sz="3600" dirty="0" smtClean="0"/>
              <a:t>Learning outcomes</a:t>
            </a:r>
            <a:endParaRPr lang="en-US" sz="3600" dirty="0"/>
          </a:p>
        </p:txBody>
      </p:sp>
      <p:sp>
        <p:nvSpPr>
          <p:cNvPr id="3" name="TextBox 2"/>
          <p:cNvSpPr txBox="1"/>
          <p:nvPr/>
        </p:nvSpPr>
        <p:spPr>
          <a:xfrm>
            <a:off x="533400" y="990600"/>
            <a:ext cx="7620000" cy="1200329"/>
          </a:xfrm>
          <a:prstGeom prst="rect">
            <a:avLst/>
          </a:prstGeom>
          <a:solidFill>
            <a:srgbClr val="92D050"/>
          </a:solidFill>
          <a:ln w="57150">
            <a:solidFill>
              <a:srgbClr val="00B050"/>
            </a:solidFill>
          </a:ln>
        </p:spPr>
        <p:txBody>
          <a:bodyPr wrap="square" rtlCol="0">
            <a:spAutoFit/>
          </a:bodyPr>
          <a:lstStyle/>
          <a:p>
            <a:r>
              <a:rPr lang="en-US" sz="3600" dirty="0" smtClean="0"/>
              <a:t>By the end of the lesson learning will be able to</a:t>
            </a:r>
            <a:endParaRPr lang="en-US" sz="3600" dirty="0"/>
          </a:p>
        </p:txBody>
      </p:sp>
      <p:sp>
        <p:nvSpPr>
          <p:cNvPr id="4" name="TextBox 3"/>
          <p:cNvSpPr txBox="1"/>
          <p:nvPr/>
        </p:nvSpPr>
        <p:spPr>
          <a:xfrm>
            <a:off x="533400" y="2438400"/>
            <a:ext cx="7924800" cy="3970318"/>
          </a:xfrm>
          <a:prstGeom prst="rect">
            <a:avLst/>
          </a:prstGeom>
          <a:solidFill>
            <a:srgbClr val="FFC000"/>
          </a:solidFill>
          <a:ln w="57150">
            <a:solidFill>
              <a:srgbClr val="0070C0"/>
            </a:solidFill>
          </a:ln>
        </p:spPr>
        <p:txBody>
          <a:bodyPr wrap="square" rtlCol="0">
            <a:spAutoFit/>
          </a:bodyPr>
          <a:lstStyle/>
          <a:p>
            <a:pPr>
              <a:buFont typeface="Wingdings" pitchFamily="2" charset="2"/>
              <a:buChar char="v"/>
            </a:pPr>
            <a:r>
              <a:rPr lang="en-US" sz="3600" dirty="0" smtClean="0"/>
              <a:t>Talk about the picture</a:t>
            </a:r>
          </a:p>
          <a:p>
            <a:pPr>
              <a:buFont typeface="Wingdings" pitchFamily="2" charset="2"/>
              <a:buChar char="v"/>
            </a:pPr>
            <a:r>
              <a:rPr lang="en-US" sz="3600" dirty="0" smtClean="0"/>
              <a:t>Use new words and make sentences</a:t>
            </a:r>
          </a:p>
          <a:p>
            <a:pPr>
              <a:buFont typeface="Wingdings" pitchFamily="2" charset="2"/>
              <a:buChar char="v"/>
            </a:pPr>
            <a:r>
              <a:rPr lang="en-US" sz="3600" dirty="0" smtClean="0"/>
              <a:t>Choose the correct answer from the alternative</a:t>
            </a:r>
          </a:p>
          <a:p>
            <a:pPr>
              <a:buFont typeface="Wingdings" pitchFamily="2" charset="2"/>
              <a:buChar char="v"/>
            </a:pPr>
            <a:r>
              <a:rPr lang="en-US" sz="3600" dirty="0" smtClean="0"/>
              <a:t>Complete the chart</a:t>
            </a:r>
          </a:p>
          <a:p>
            <a:pPr>
              <a:buFont typeface="Wingdings" pitchFamily="2" charset="2"/>
              <a:buChar char="v"/>
            </a:pPr>
            <a:r>
              <a:rPr lang="en-US" sz="3600" dirty="0" smtClean="0"/>
              <a:t>Write a paragraph</a:t>
            </a:r>
          </a:p>
          <a:p>
            <a:pPr>
              <a:buFont typeface="Wingdings" pitchFamily="2" charset="2"/>
              <a:buChar char="v"/>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TotalTime>
  <Words>1153</Words>
  <Application>Microsoft Office PowerPoint</Application>
  <PresentationFormat>On-screen Show (4:3)</PresentationFormat>
  <Paragraphs>93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148</cp:revision>
  <dcterms:created xsi:type="dcterms:W3CDTF">2015-03-30T14:07:39Z</dcterms:created>
  <dcterms:modified xsi:type="dcterms:W3CDTF">2020-08-19T15:16:00Z</dcterms:modified>
</cp:coreProperties>
</file>