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0" r:id="rId7"/>
    <p:sldId id="274" r:id="rId8"/>
    <p:sldId id="275" r:id="rId9"/>
    <p:sldId id="262" r:id="rId10"/>
    <p:sldId id="268" r:id="rId11"/>
    <p:sldId id="264" r:id="rId12"/>
    <p:sldId id="269" r:id="rId13"/>
    <p:sldId id="272" r:id="rId14"/>
    <p:sldId id="263" r:id="rId15"/>
    <p:sldId id="267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920" autoAdjust="0"/>
  </p:normalViewPr>
  <p:slideViewPr>
    <p:cSldViewPr snapToGrid="0">
      <p:cViewPr>
        <p:scale>
          <a:sx n="70" d="100"/>
          <a:sy n="70" d="100"/>
        </p:scale>
        <p:origin x="-21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C0B3F-C450-4B48-92AB-4728500C364C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15BB9-E973-4F76-B13E-2D12607B5E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659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65A9-7665-4CFF-A041-930BD3E8E13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308C-7FBC-46A5-A5AF-B7A3B0DF8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637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65A9-7665-4CFF-A041-930BD3E8E13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308C-7FBC-46A5-A5AF-B7A3B0DF8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120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65A9-7665-4CFF-A041-930BD3E8E13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308C-7FBC-46A5-A5AF-B7A3B0DF8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303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65A9-7665-4CFF-A041-930BD3E8E13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308C-7FBC-46A5-A5AF-B7A3B0DF8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556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65A9-7665-4CFF-A041-930BD3E8E13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308C-7FBC-46A5-A5AF-B7A3B0DF8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565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65A9-7665-4CFF-A041-930BD3E8E13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308C-7FBC-46A5-A5AF-B7A3B0DF8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49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65A9-7665-4CFF-A041-930BD3E8E13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308C-7FBC-46A5-A5AF-B7A3B0DF8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820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65A9-7665-4CFF-A041-930BD3E8E13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308C-7FBC-46A5-A5AF-B7A3B0DF8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991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65A9-7665-4CFF-A041-930BD3E8E13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308C-7FBC-46A5-A5AF-B7A3B0DF8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08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65A9-7665-4CFF-A041-930BD3E8E13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308C-7FBC-46A5-A5AF-B7A3B0DF8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802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65A9-7665-4CFF-A041-930BD3E8E13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308C-7FBC-46A5-A5AF-B7A3B0DF8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618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D65A9-7665-4CFF-A041-930BD3E8E13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2308C-7FBC-46A5-A5AF-B7A3B0DF8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243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748640" y="36738"/>
            <a:ext cx="6411686" cy="1480457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>
                <a:solidFill>
                  <a:srgbClr val="7030A0"/>
                </a:solidFill>
              </a:rPr>
              <a:t>اهلا و سهلا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1517195"/>
            <a:ext cx="8447315" cy="5279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36" r="49587" b="4243"/>
          <a:stretch/>
        </p:blipFill>
        <p:spPr>
          <a:xfrm flipH="1">
            <a:off x="4984594" y="0"/>
            <a:ext cx="7207405" cy="6821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36" r="49587" b="4243"/>
          <a:stretch/>
        </p:blipFill>
        <p:spPr>
          <a:xfrm>
            <a:off x="-2524087" y="0"/>
            <a:ext cx="7508681" cy="68212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927100" y="152399"/>
            <a:ext cx="12954000" cy="6553201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CC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600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629" y="527854"/>
            <a:ext cx="10515600" cy="758825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ar-SA" sz="4800" b="1" dirty="0" smtClean="0">
                <a:solidFill>
                  <a:srgbClr val="7030A0"/>
                </a:solidFill>
              </a:rPr>
              <a:t>المفردات الهامة مع الجمع و استخدامه في الجمل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8168" y="1642383"/>
            <a:ext cx="3385457" cy="661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الجمع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2972488"/>
            <a:ext cx="5410193" cy="661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خلقت الجنات للمومنين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3639801"/>
            <a:ext cx="5410193" cy="700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الرجال مشرفوا الأسرة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916" y="4357125"/>
            <a:ext cx="5415647" cy="6687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اقوال العلماء مقبولة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521" y="5037240"/>
            <a:ext cx="5393872" cy="6681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الانبياء معصوم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15401" y="3690142"/>
            <a:ext cx="3124200" cy="661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رجل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15400" y="4367214"/>
            <a:ext cx="3124200" cy="661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قول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393" y="2329082"/>
            <a:ext cx="3429007" cy="6628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أبناء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8169" y="2970355"/>
            <a:ext cx="3385457" cy="663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الجنات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08168" y="3658139"/>
            <a:ext cx="3385457" cy="6810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رجال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08168" y="4362740"/>
            <a:ext cx="3385457" cy="6575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أقوال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15401" y="5045948"/>
            <a:ext cx="3124200" cy="661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نبي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08172" y="5045948"/>
            <a:ext cx="3385457" cy="661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انبياء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2315714"/>
            <a:ext cx="5421081" cy="661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الأبناء يطيعون اٰباءهم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312" y="1642383"/>
            <a:ext cx="5421081" cy="661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الجملة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915400" y="3003443"/>
            <a:ext cx="3124200" cy="661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الجنة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15400" y="2330167"/>
            <a:ext cx="3124200" cy="661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إبن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915400" y="1642383"/>
            <a:ext cx="3124200" cy="661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rgbClr val="7030A0"/>
                </a:solidFill>
              </a:rPr>
              <a:t>المفرد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856" y="38099"/>
            <a:ext cx="11918044" cy="6553201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CC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7169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566" y="1872343"/>
            <a:ext cx="6751322" cy="71845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الجملة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79772" y="1869508"/>
            <a:ext cx="2460171" cy="71845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المفرد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39943" y="1872343"/>
            <a:ext cx="2449286" cy="71845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الجمع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39943" y="2585131"/>
            <a:ext cx="2449286" cy="412917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2800" b="1" dirty="0" smtClean="0">
                <a:solidFill>
                  <a:srgbClr val="7030A0"/>
                </a:solidFill>
              </a:rPr>
              <a:t>الخلفاء</a:t>
            </a:r>
          </a:p>
          <a:p>
            <a:pPr algn="ctr">
              <a:lnSpc>
                <a:spcPct val="150000"/>
              </a:lnSpc>
            </a:pPr>
            <a:r>
              <a:rPr lang="ar-SA" sz="2800" b="1" dirty="0" smtClean="0">
                <a:solidFill>
                  <a:srgbClr val="7030A0"/>
                </a:solidFill>
              </a:rPr>
              <a:t>الدعاة</a:t>
            </a:r>
          </a:p>
          <a:p>
            <a:pPr algn="ctr">
              <a:lnSpc>
                <a:spcPct val="150000"/>
              </a:lnSpc>
            </a:pPr>
            <a:r>
              <a:rPr lang="ar-SA" sz="2800" b="1" dirty="0" smtClean="0">
                <a:solidFill>
                  <a:srgbClr val="7030A0"/>
                </a:solidFill>
              </a:rPr>
              <a:t>الجيوش</a:t>
            </a:r>
          </a:p>
          <a:p>
            <a:pPr algn="ctr">
              <a:lnSpc>
                <a:spcPct val="150000"/>
              </a:lnSpc>
            </a:pPr>
            <a:r>
              <a:rPr lang="ar-SA" sz="2800" b="1" dirty="0" smtClean="0">
                <a:solidFill>
                  <a:srgbClr val="7030A0"/>
                </a:solidFill>
              </a:rPr>
              <a:t>العلماء</a:t>
            </a:r>
          </a:p>
          <a:p>
            <a:pPr algn="ctr">
              <a:lnSpc>
                <a:spcPct val="150000"/>
              </a:lnSpc>
            </a:pPr>
            <a:r>
              <a:rPr lang="ar-SA" sz="2800" b="1" dirty="0" smtClean="0">
                <a:solidFill>
                  <a:srgbClr val="7030A0"/>
                </a:solidFill>
              </a:rPr>
              <a:t>المؤمنون</a:t>
            </a:r>
          </a:p>
        </p:txBody>
      </p:sp>
      <p:sp>
        <p:nvSpPr>
          <p:cNvPr id="9" name="Rectangle 8"/>
          <p:cNvSpPr/>
          <p:nvPr/>
        </p:nvSpPr>
        <p:spPr>
          <a:xfrm>
            <a:off x="6868888" y="2585129"/>
            <a:ext cx="2460171" cy="412918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2800" b="1" dirty="0" smtClean="0">
                <a:solidFill>
                  <a:srgbClr val="7030A0"/>
                </a:solidFill>
              </a:rPr>
              <a:t>الخلفية</a:t>
            </a:r>
          </a:p>
          <a:p>
            <a:pPr algn="ctr">
              <a:lnSpc>
                <a:spcPct val="150000"/>
              </a:lnSpc>
            </a:pPr>
            <a:r>
              <a:rPr lang="ar-SA" sz="2800" b="1" dirty="0" smtClean="0">
                <a:solidFill>
                  <a:srgbClr val="7030A0"/>
                </a:solidFill>
              </a:rPr>
              <a:t>الداعي</a:t>
            </a:r>
          </a:p>
          <a:p>
            <a:pPr algn="ctr">
              <a:lnSpc>
                <a:spcPct val="150000"/>
              </a:lnSpc>
            </a:pPr>
            <a:r>
              <a:rPr lang="ar-SA" sz="2800" b="1" dirty="0" smtClean="0">
                <a:solidFill>
                  <a:srgbClr val="7030A0"/>
                </a:solidFill>
              </a:rPr>
              <a:t>الجيش</a:t>
            </a:r>
          </a:p>
          <a:p>
            <a:pPr algn="ctr">
              <a:lnSpc>
                <a:spcPct val="150000"/>
              </a:lnSpc>
            </a:pPr>
            <a:r>
              <a:rPr lang="ar-SA" sz="2800" b="1" dirty="0" smtClean="0">
                <a:solidFill>
                  <a:srgbClr val="7030A0"/>
                </a:solidFill>
              </a:rPr>
              <a:t>العالم</a:t>
            </a:r>
          </a:p>
          <a:p>
            <a:pPr algn="ctr">
              <a:lnSpc>
                <a:spcPct val="150000"/>
              </a:lnSpc>
            </a:pPr>
            <a:r>
              <a:rPr lang="ar-SA" sz="2800" b="1" dirty="0" smtClean="0">
                <a:solidFill>
                  <a:srgbClr val="7030A0"/>
                </a:solidFill>
              </a:rPr>
              <a:t>المؤمن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682" y="2585129"/>
            <a:ext cx="6762206" cy="417793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ar-SA" sz="2800" b="1" dirty="0" smtClean="0">
                <a:solidFill>
                  <a:srgbClr val="7030A0"/>
                </a:solidFill>
              </a:rPr>
              <a:t>كان عمر بن الخطاب (رضي) الخليفة الثانية في الإسلام</a:t>
            </a:r>
          </a:p>
          <a:p>
            <a:pPr algn="r">
              <a:lnSpc>
                <a:spcPct val="150000"/>
              </a:lnSpc>
            </a:pPr>
            <a:r>
              <a:rPr lang="ar-SA" sz="2800" b="1" dirty="0" smtClean="0">
                <a:solidFill>
                  <a:srgbClr val="7030A0"/>
                </a:solidFill>
              </a:rPr>
              <a:t>الداعي أفضل الخلق علي الأرض</a:t>
            </a:r>
          </a:p>
          <a:p>
            <a:pPr algn="r">
              <a:lnSpc>
                <a:spcPct val="150000"/>
              </a:lnSpc>
            </a:pPr>
            <a:r>
              <a:rPr lang="ar-SA" sz="2800" b="1" dirty="0" smtClean="0">
                <a:solidFill>
                  <a:srgbClr val="7030A0"/>
                </a:solidFill>
              </a:rPr>
              <a:t>يسعي الجيش المسلم في سبيل الله لإقامة الدين</a:t>
            </a:r>
          </a:p>
          <a:p>
            <a:pPr algn="r">
              <a:lnSpc>
                <a:spcPct val="150000"/>
              </a:lnSpc>
            </a:pPr>
            <a:r>
              <a:rPr lang="ar-SA" sz="2800" b="1" dirty="0" smtClean="0">
                <a:solidFill>
                  <a:srgbClr val="7030A0"/>
                </a:solidFill>
              </a:rPr>
              <a:t>نوم العالم خير من عبادة الجاهل</a:t>
            </a:r>
          </a:p>
          <a:p>
            <a:pPr algn="r">
              <a:lnSpc>
                <a:spcPct val="150000"/>
              </a:lnSpc>
            </a:pPr>
            <a:r>
              <a:rPr lang="ar-SA" sz="2800" b="1" dirty="0" smtClean="0">
                <a:solidFill>
                  <a:srgbClr val="7030A0"/>
                </a:solidFill>
              </a:rPr>
              <a:t>اتقوا فراسة المؤمن فإنه ينظر بنور الله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92629" y="527854"/>
            <a:ext cx="10515600" cy="758825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ar-SA" sz="4800" b="1" dirty="0" smtClean="0">
                <a:solidFill>
                  <a:srgbClr val="7030A0"/>
                </a:solidFill>
              </a:rPr>
              <a:t>الجمع الهام مع المفرد و استخدامه في الجمل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856" y="152399"/>
            <a:ext cx="11918044" cy="6553201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CC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4099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2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ar-SA" sz="4800" b="1" dirty="0" smtClean="0">
                <a:solidFill>
                  <a:srgbClr val="7030A0"/>
                </a:solidFill>
              </a:rPr>
              <a:t>الكلمات المرادفات</a:t>
            </a:r>
            <a:endParaRPr lang="en-US" sz="48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33743815"/>
              </p:ext>
            </p:extLst>
          </p:nvPr>
        </p:nvGraphicFramePr>
        <p:xfrm>
          <a:off x="1534885" y="2692402"/>
          <a:ext cx="9427028" cy="3735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3514"/>
                <a:gridCol w="4713514"/>
              </a:tblGrid>
              <a:tr h="8282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b="1" dirty="0" smtClean="0">
                          <a:solidFill>
                            <a:srgbClr val="7030A0"/>
                          </a:solidFill>
                        </a:rPr>
                        <a:t>الاحسان</a:t>
                      </a:r>
                      <a:endParaRPr lang="en-US" sz="36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b="1" dirty="0" smtClean="0">
                          <a:solidFill>
                            <a:srgbClr val="7030A0"/>
                          </a:solidFill>
                        </a:rPr>
                        <a:t>الخير</a:t>
                      </a:r>
                      <a:endParaRPr lang="en-US" sz="36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6920"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>
                          <a:solidFill>
                            <a:srgbClr val="7030A0"/>
                          </a:solidFill>
                        </a:rPr>
                        <a:t>مستقل</a:t>
                      </a:r>
                      <a:endParaRPr lang="en-US" sz="3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>
                          <a:solidFill>
                            <a:srgbClr val="7030A0"/>
                          </a:solidFill>
                        </a:rPr>
                        <a:t>فرد</a:t>
                      </a:r>
                      <a:endParaRPr lang="en-US" sz="3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6920"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>
                          <a:solidFill>
                            <a:srgbClr val="7030A0"/>
                          </a:solidFill>
                        </a:rPr>
                        <a:t>الفلاح</a:t>
                      </a:r>
                      <a:endParaRPr lang="en-US" sz="3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>
                          <a:solidFill>
                            <a:srgbClr val="7030A0"/>
                          </a:solidFill>
                        </a:rPr>
                        <a:t>الفوز</a:t>
                      </a:r>
                      <a:endParaRPr lang="en-US" sz="3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6920"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>
                          <a:solidFill>
                            <a:srgbClr val="7030A0"/>
                          </a:solidFill>
                        </a:rPr>
                        <a:t>موت</a:t>
                      </a:r>
                      <a:endParaRPr lang="en-US" sz="3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>
                          <a:solidFill>
                            <a:srgbClr val="7030A0"/>
                          </a:solidFill>
                        </a:rPr>
                        <a:t>نحب</a:t>
                      </a:r>
                      <a:endParaRPr lang="en-US" sz="3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6920"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>
                          <a:solidFill>
                            <a:srgbClr val="7030A0"/>
                          </a:solidFill>
                        </a:rPr>
                        <a:t>كلام</a:t>
                      </a:r>
                      <a:endParaRPr lang="en-US" sz="3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>
                          <a:solidFill>
                            <a:srgbClr val="7030A0"/>
                          </a:solidFill>
                        </a:rPr>
                        <a:t>قول</a:t>
                      </a:r>
                      <a:endParaRPr lang="en-US" sz="3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5920195"/>
              </p:ext>
            </p:extLst>
          </p:nvPr>
        </p:nvGraphicFramePr>
        <p:xfrm>
          <a:off x="1524001" y="1877560"/>
          <a:ext cx="9437914" cy="769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8957"/>
                <a:gridCol w="4718957"/>
              </a:tblGrid>
              <a:tr h="7694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dirty="0" smtClean="0">
                          <a:solidFill>
                            <a:srgbClr val="7030A0"/>
                          </a:solidFill>
                        </a:rPr>
                        <a:t>الكلمة المرادفة</a:t>
                      </a:r>
                      <a:endParaRPr lang="en-US" sz="3600" dirty="0" smtClean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dirty="0" smtClean="0">
                          <a:solidFill>
                            <a:srgbClr val="7030A0"/>
                          </a:solidFill>
                        </a:rPr>
                        <a:t> الكلمة الاصلي</a:t>
                      </a:r>
                      <a:endParaRPr lang="en-US" sz="3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8856" y="152399"/>
            <a:ext cx="11918044" cy="6553201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CC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370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582562" y="148281"/>
            <a:ext cx="7475837" cy="1742303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rgbClr val="7030A0"/>
                </a:solidFill>
              </a:rPr>
              <a:t>صياغ الماضي و المضارع</a:t>
            </a:r>
            <a:endParaRPr lang="en-US" sz="48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1209326"/>
              </p:ext>
            </p:extLst>
          </p:nvPr>
        </p:nvGraphicFramePr>
        <p:xfrm>
          <a:off x="2169235" y="1857758"/>
          <a:ext cx="8128000" cy="45225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/>
                <a:gridCol w="4064000"/>
              </a:tblGrid>
              <a:tr h="753762"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المضارع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الماضي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753762"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يكون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كان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753762"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يربى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ربى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753762"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يصف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>
                          <a:solidFill>
                            <a:srgbClr val="7030A0"/>
                          </a:solidFill>
                        </a:rPr>
                        <a:t>وصف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753762"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يقضى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>
                          <a:solidFill>
                            <a:srgbClr val="7030A0"/>
                          </a:solidFill>
                        </a:rPr>
                        <a:t>قضى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753762"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يكفى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/>
                        <a:t>كفى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8856" y="152399"/>
            <a:ext cx="11918044" cy="6553201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CC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458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7546" y="1571990"/>
            <a:ext cx="9905377" cy="70757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rgbClr val="7030A0"/>
                </a:solidFill>
              </a:rPr>
              <a:t>صل بين الكلمتين </a:t>
            </a:r>
            <a:r>
              <a:rPr lang="ar-SA" sz="4000" b="1" dirty="0" smtClean="0">
                <a:solidFill>
                  <a:srgbClr val="7030A0"/>
                </a:solidFill>
              </a:rPr>
              <a:t>المرادفتين 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7547" y="2362637"/>
            <a:ext cx="4925786" cy="51163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المجموعة  (ب)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87138" y="2342783"/>
            <a:ext cx="4925786" cy="51163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المجموعة  (أ)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2780120" y="139970"/>
            <a:ext cx="7883611" cy="140038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>
                <a:solidFill>
                  <a:srgbClr val="7030A0"/>
                </a:solidFill>
              </a:rPr>
              <a:t>تقييم</a:t>
            </a:r>
            <a:endParaRPr lang="en-US" sz="60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73717" y="2905922"/>
            <a:ext cx="2663472" cy="779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 بطولة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7883815" y="3677118"/>
            <a:ext cx="2663472" cy="68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العدل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71426" y="5889037"/>
            <a:ext cx="2652584" cy="72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الإنصاف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59069" y="5195468"/>
            <a:ext cx="2652584" cy="774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لا يخفي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59069" y="4448363"/>
            <a:ext cx="2652584" cy="725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شجاعة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65174" y="3740928"/>
            <a:ext cx="2652584" cy="686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الفطنة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65174" y="2968324"/>
            <a:ext cx="2652584" cy="741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الجند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952125" y="5160158"/>
            <a:ext cx="2652584" cy="716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 الرأي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106680" y="4348295"/>
            <a:ext cx="2320209" cy="716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الجيش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952125" y="5799758"/>
            <a:ext cx="2652584" cy="798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    لا يخشي</a:t>
            </a:r>
            <a:endParaRPr lang="en-US" sz="3600" b="1" dirty="0">
              <a:solidFill>
                <a:srgbClr val="7030A0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3602773" y="3293124"/>
            <a:ext cx="5222533" cy="15086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613274" y="3327135"/>
            <a:ext cx="4766451" cy="132675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589361" y="5513696"/>
            <a:ext cx="4944732" cy="67734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684896" y="3976587"/>
            <a:ext cx="5266560" cy="219220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382196" y="4072189"/>
            <a:ext cx="5525734" cy="150789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08856" y="152399"/>
            <a:ext cx="11918044" cy="6553201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CC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4690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/>
      <p:bldP spid="13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0" y="1488554"/>
            <a:ext cx="7099300" cy="2877702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3390899" y="226198"/>
            <a:ext cx="5590059" cy="1196202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rgbClr val="7030A0"/>
                </a:solidFill>
              </a:rPr>
              <a:t>الواجب المنزلي</a:t>
            </a:r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856" y="152399"/>
            <a:ext cx="11918044" cy="6553201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CC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55995" y="4659004"/>
            <a:ext cx="102616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4400" b="1" dirty="0" smtClean="0">
                <a:solidFill>
                  <a:srgbClr val="7030A0"/>
                </a:solidFill>
              </a:rPr>
              <a:t>اكتب بعض صفات عن عمر رضي الله تعالي عنه </a:t>
            </a:r>
          </a:p>
        </p:txBody>
      </p:sp>
    </p:spTree>
    <p:extLst>
      <p:ext uri="{BB962C8B-B14F-4D97-AF65-F5344CB8AC3E}">
        <p14:creationId xmlns:p14="http://schemas.microsoft.com/office/powerpoint/2010/main" xmlns="" val="3904957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746828" y="464024"/>
            <a:ext cx="7241059" cy="1396313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rgbClr val="7030A0"/>
                </a:solidFill>
              </a:rPr>
              <a:t>شكرا جزيلا ولكم العافية 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108856" y="152399"/>
            <a:ext cx="11918044" cy="6553201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CC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 descr="11-03-39-9k=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993" y="1753610"/>
            <a:ext cx="8584443" cy="4101279"/>
          </a:xfrm>
          <a:prstGeom prst="rect">
            <a:avLst/>
          </a:prstGeom>
        </p:spPr>
      </p:pic>
      <p:pic>
        <p:nvPicPr>
          <p:cNvPr id="8" name="Picture 7" descr="13-07-11-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731" y="2470741"/>
            <a:ext cx="3300058" cy="33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5137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183743" y="2256718"/>
            <a:ext cx="7347857" cy="409505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r"/>
            <a:r>
              <a:rPr lang="ar-SA" sz="36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محمد جعفر على</a:t>
            </a:r>
          </a:p>
          <a:p>
            <a:pPr algn="r"/>
            <a:r>
              <a:rPr lang="ar-SA" sz="36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  محاضر اللغة العربية</a:t>
            </a:r>
          </a:p>
          <a:p>
            <a:pPr algn="r"/>
            <a:r>
              <a:rPr lang="ar-SA" sz="36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المدرسة العالم الادرش برامبور</a:t>
            </a:r>
          </a:p>
          <a:p>
            <a:pPr algn="r"/>
            <a:r>
              <a:rPr lang="ar-SA" sz="36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ساندبور سادار, ساندبورـ</a:t>
            </a:r>
          </a:p>
          <a:p>
            <a:pPr algn="r"/>
            <a:r>
              <a:rPr lang="ar-SA" sz="3600" b="1" dirty="0" smtClean="0">
                <a:solidFill>
                  <a:srgbClr val="7030A0"/>
                </a:solidFill>
              </a:rPr>
              <a:t>  رقم الجوال:01814241162 </a:t>
            </a:r>
          </a:p>
          <a:p>
            <a:pPr algn="r"/>
            <a:r>
              <a:rPr lang="en-US" sz="3600" b="1" dirty="0" smtClean="0">
                <a:solidFill>
                  <a:srgbClr val="7030A0"/>
                </a:solidFill>
              </a:rPr>
              <a:t>Email:mmzafar62gmail.com</a:t>
            </a:r>
            <a:r>
              <a:rPr lang="ar-SA" sz="3600" b="1" dirty="0" smtClean="0">
                <a:solidFill>
                  <a:srgbClr val="7030A0"/>
                </a:solidFill>
              </a:rPr>
              <a:t> </a:t>
            </a:r>
            <a:endParaRPr lang="bn-BD" sz="3600" b="1" dirty="0">
              <a:solidFill>
                <a:srgbClr val="7030A0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767016" y="86497"/>
            <a:ext cx="8081319" cy="1643449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59142" y="413950"/>
            <a:ext cx="5906529" cy="9885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تعريف المدرس</a:t>
            </a:r>
            <a:endParaRPr lang="en-US" dirty="0">
              <a:solidFill>
                <a:srgbClr val="7030A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856" y="152399"/>
            <a:ext cx="11918044" cy="6553201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CC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9" descr="ei_1594689057205-removebg-preview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2319337"/>
            <a:ext cx="3978587" cy="38147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6370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68800" y="1651000"/>
            <a:ext cx="7277100" cy="47938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48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  </a:t>
            </a:r>
            <a:r>
              <a:rPr lang="ar-SA" sz="48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   الصف التاسع من الداخل</a:t>
            </a:r>
          </a:p>
          <a:p>
            <a:pPr algn="r" rtl="1"/>
            <a:r>
              <a:rPr lang="ar-SA" sz="48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     المادة: اللغة العربية 		  	الإتصالية</a:t>
            </a:r>
          </a:p>
          <a:p>
            <a:pPr algn="r" rtl="1"/>
            <a:r>
              <a:rPr lang="ar-SA" sz="48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     الوحدة الثانية</a:t>
            </a:r>
          </a:p>
          <a:p>
            <a:pPr algn="r" rtl="1"/>
            <a:r>
              <a:rPr lang="ar-SA" sz="48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     الدرس الأول</a:t>
            </a:r>
          </a:p>
          <a:p>
            <a:pPr algn="r" rtl="1"/>
            <a:r>
              <a:rPr lang="ar-SA" sz="4800" b="1" dirty="0" smtClean="0">
                <a:solidFill>
                  <a:srgbClr val="7030A0"/>
                </a:solidFill>
              </a:rPr>
              <a:t>     التاريخ: 25\08\2020</a:t>
            </a:r>
            <a:r>
              <a:rPr lang="ar-SA" sz="48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م</a:t>
            </a:r>
            <a:r>
              <a:rPr lang="ar-SA" sz="4800" b="1" dirty="0" smtClean="0">
                <a:solidFill>
                  <a:srgbClr val="7030A0"/>
                </a:solidFill>
              </a:rPr>
              <a:t> 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979714" y="0"/>
            <a:ext cx="9296400" cy="1690688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>
                <a:solidFill>
                  <a:srgbClr val="7030A0"/>
                </a:solidFill>
              </a:rPr>
              <a:t>تعريف الدرس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108856" y="152399"/>
            <a:ext cx="11918044" cy="6553201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CC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 descr="IMG_20200720_0922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53" y="1685924"/>
            <a:ext cx="3584647" cy="47529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802881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 advAuto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156" y="1741714"/>
            <a:ext cx="11255829" cy="511628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5400" b="1" dirty="0" smtClean="0">
                <a:solidFill>
                  <a:srgbClr val="7030A0"/>
                </a:solidFill>
              </a:rPr>
              <a:t>يستطيع الطلاب بعد فراغة الدرس.........  </a:t>
            </a:r>
            <a:endParaRPr lang="en-US" sz="5400" b="1" dirty="0" smtClean="0">
              <a:solidFill>
                <a:srgbClr val="7030A0"/>
              </a:solidFill>
            </a:endParaRPr>
          </a:p>
          <a:p>
            <a:pPr marL="0" indent="0" algn="r">
              <a:buNone/>
            </a:pPr>
            <a:endParaRPr lang="ar-SA" sz="4400" b="1" dirty="0">
              <a:solidFill>
                <a:srgbClr val="7030A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857250" indent="-857250" algn="r" rtl="1">
              <a:buFont typeface="Wingdings" pitchFamily="2" charset="2"/>
              <a:buChar char="q"/>
            </a:pPr>
            <a:r>
              <a:rPr lang="ar-SA" sz="4400" b="1" dirty="0" smtClean="0">
                <a:solidFill>
                  <a:srgbClr val="7030A0"/>
                </a:solidFill>
              </a:rPr>
              <a:t> أن يبين صفة عمر بن الخطاب</a:t>
            </a:r>
          </a:p>
          <a:p>
            <a:pPr marL="857250" indent="-857250" algn="r" rtl="1">
              <a:buFont typeface="Wingdings" pitchFamily="2" charset="2"/>
              <a:buChar char="q"/>
            </a:pPr>
            <a:r>
              <a:rPr lang="ar-SA" sz="4400" b="1" dirty="0" smtClean="0">
                <a:solidFill>
                  <a:srgbClr val="7030A0"/>
                </a:solidFill>
              </a:rPr>
              <a:t>أن يقول معني مفردات الهامة وأن يستخدمه في الجمل</a:t>
            </a:r>
          </a:p>
          <a:p>
            <a:pPr marL="857250" indent="-857250" algn="r" rtl="1">
              <a:buFont typeface="Wingdings" pitchFamily="2" charset="2"/>
              <a:buChar char="q"/>
            </a:pPr>
            <a:r>
              <a:rPr lang="ar-SA" sz="4400" b="1" dirty="0" smtClean="0">
                <a:solidFill>
                  <a:srgbClr val="7030A0"/>
                </a:solidFill>
              </a:rPr>
              <a:t>أن يعين صياغ الماضي و المضارع</a:t>
            </a:r>
          </a:p>
          <a:p>
            <a:pPr marL="857250" indent="-857250" algn="r" rtl="1">
              <a:buFont typeface="Wingdings" pitchFamily="2" charset="2"/>
              <a:buChar char="q"/>
            </a:pPr>
            <a:r>
              <a:rPr lang="ar-SA" sz="4400" b="1" dirty="0" smtClean="0">
                <a:solidFill>
                  <a:srgbClr val="7030A0"/>
                </a:solidFill>
              </a:rPr>
              <a:t>أن يقول الكلمة المرادفة من النص</a:t>
            </a:r>
            <a:r>
              <a:rPr lang="ar-SA" sz="5400" b="1" dirty="0" smtClean="0">
                <a:solidFill>
                  <a:srgbClr val="7030A0"/>
                </a:solidFill>
              </a:rPr>
              <a:t>  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2590799" y="0"/>
            <a:ext cx="8073081" cy="162197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>
                <a:solidFill>
                  <a:srgbClr val="7030A0"/>
                </a:solidFill>
              </a:rPr>
              <a:t>استفادة </a:t>
            </a:r>
            <a:r>
              <a:rPr lang="ar-SA" sz="4800" b="1" dirty="0" smtClean="0">
                <a:solidFill>
                  <a:srgbClr val="7030A0"/>
                </a:solidFill>
              </a:rPr>
              <a:t>الدرس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108856" y="152399"/>
            <a:ext cx="11918044" cy="6553201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CC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9716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6900" y="1167439"/>
            <a:ext cx="8572499" cy="5193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4366" y="1546622"/>
            <a:ext cx="2709069" cy="27090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608" y="4357008"/>
            <a:ext cx="2381250" cy="2381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2550" y="4357008"/>
            <a:ext cx="2381250" cy="2381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3178" y="4357008"/>
            <a:ext cx="2284294" cy="2381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Content Placeholder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878" y="4357008"/>
            <a:ext cx="2209294" cy="21433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Horizontal Scroll 4"/>
          <p:cNvSpPr/>
          <p:nvPr/>
        </p:nvSpPr>
        <p:spPr>
          <a:xfrm>
            <a:off x="2467445" y="49427"/>
            <a:ext cx="7475838" cy="1680519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40659" y="247135"/>
            <a:ext cx="5496697" cy="1188958"/>
          </a:xfrm>
        </p:spPr>
        <p:txBody>
          <a:bodyPr>
            <a:normAutofit/>
          </a:bodyPr>
          <a:lstStyle/>
          <a:p>
            <a:pPr algn="ctr"/>
            <a:r>
              <a:rPr lang="ar-EG" sz="4800" b="1" dirty="0" smtClean="0">
                <a:solidFill>
                  <a:srgbClr val="7030A0"/>
                </a:solidFill>
              </a:rPr>
              <a:t>أنظر</a:t>
            </a:r>
            <a:r>
              <a:rPr lang="ar-SA" sz="4800" b="1" dirty="0" smtClean="0">
                <a:solidFill>
                  <a:srgbClr val="7030A0"/>
                </a:solidFill>
              </a:rPr>
              <a:t>وا</a:t>
            </a:r>
            <a:r>
              <a:rPr lang="ar-EG" sz="4800" b="1" dirty="0" smtClean="0">
                <a:solidFill>
                  <a:srgbClr val="7030A0"/>
                </a:solidFill>
              </a:rPr>
              <a:t> </a:t>
            </a:r>
            <a:r>
              <a:rPr lang="ar-EG" sz="4800" b="1" dirty="0">
                <a:solidFill>
                  <a:srgbClr val="7030A0"/>
                </a:solidFill>
              </a:rPr>
              <a:t>الى </a:t>
            </a:r>
            <a:r>
              <a:rPr lang="ar-EG" sz="4800" b="1" dirty="0" smtClean="0">
                <a:solidFill>
                  <a:srgbClr val="7030A0"/>
                </a:solidFill>
              </a:rPr>
              <a:t>الصور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endParaRPr lang="en-US" sz="4800" b="1" dirty="0"/>
          </a:p>
        </p:txBody>
      </p:sp>
      <p:sp>
        <p:nvSpPr>
          <p:cNvPr id="11" name="Rectangle 10"/>
          <p:cNvSpPr/>
          <p:nvPr/>
        </p:nvSpPr>
        <p:spPr>
          <a:xfrm>
            <a:off x="108856" y="152399"/>
            <a:ext cx="11918044" cy="6553201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CC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4585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468" r="5755"/>
          <a:stretch>
            <a:fillRect/>
          </a:stretch>
        </p:blipFill>
        <p:spPr bwMode="auto">
          <a:xfrm>
            <a:off x="3613757" y="1484515"/>
            <a:ext cx="5047643" cy="3333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ar-SA" sz="7200" b="1" dirty="0" smtClean="0">
                <a:solidFill>
                  <a:srgbClr val="7030A0"/>
                </a:solidFill>
              </a:rPr>
              <a:t>إعلان الدرس</a:t>
            </a:r>
            <a:endParaRPr lang="en-US" sz="72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856" y="152399"/>
            <a:ext cx="11918044" cy="6553201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CC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92201" y="4829366"/>
            <a:ext cx="1033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7200" b="1" u="sng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بطولة عمر (رضي الله تعالي عنه)</a:t>
            </a:r>
            <a:endParaRPr lang="en-US" sz="7200" b="1" u="sng" dirty="0">
              <a:solidFill>
                <a:srgbClr val="7030A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67289" y="5964073"/>
            <a:ext cx="2756848" cy="4913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rgbClr val="FF0000"/>
                </a:solidFill>
              </a:rPr>
              <a:t>الجزء الأول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608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856" y="152399"/>
            <a:ext cx="11918044" cy="6553201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CC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147" y="1511300"/>
            <a:ext cx="11389053" cy="456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3543300" y="469900"/>
            <a:ext cx="4953000" cy="914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 smtClean="0">
                <a:solidFill>
                  <a:srgbClr val="FF0000"/>
                </a:solidFill>
              </a:rPr>
              <a:t>النص المدروس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608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i_1598328025640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578100"/>
            <a:ext cx="11417299" cy="34924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8856" y="152399"/>
            <a:ext cx="11918044" cy="6553201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CC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467" y="1284288"/>
            <a:ext cx="11304167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01608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ar-SA" sz="6600" b="1" dirty="0" smtClean="0">
                <a:solidFill>
                  <a:srgbClr val="7030A0"/>
                </a:solidFill>
              </a:rPr>
              <a:t>تشريح الدرس</a:t>
            </a: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6243" y="1715747"/>
            <a:ext cx="5083629" cy="8490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كان عمر بن الخطاب رضي الله تعالي عنه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952" y="3370715"/>
            <a:ext cx="8741229" cy="7293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800" b="1" dirty="0" smtClean="0">
                <a:solidFill>
                  <a:srgbClr val="7030A0"/>
                </a:solidFill>
              </a:rPr>
              <a:t>                        أحد العشرة المبشرة بالجنة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7952" y="2596582"/>
            <a:ext cx="8741229" cy="7293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800" b="1" dirty="0" smtClean="0">
                <a:solidFill>
                  <a:srgbClr val="7030A0"/>
                </a:solidFill>
              </a:rPr>
              <a:t>                        ثاني الخلفاء الراشدين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7952" y="4130221"/>
            <a:ext cx="8741229" cy="7293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800" b="1" dirty="0" smtClean="0">
                <a:solidFill>
                  <a:srgbClr val="7030A0"/>
                </a:solidFill>
              </a:rPr>
              <a:t>                        مثال الشجاعة و الشماهة و العدل و الإنصاف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7952" y="4919889"/>
            <a:ext cx="8741229" cy="7293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800" b="1" dirty="0" smtClean="0">
                <a:solidFill>
                  <a:srgbClr val="7030A0"/>
                </a:solidFill>
              </a:rPr>
              <a:t>                       حياته قدوة للدعاة و العلماء و السياسيين و رج</a:t>
            </a:r>
            <a:r>
              <a:rPr lang="ar-SA" sz="2800" b="1" dirty="0">
                <a:solidFill>
                  <a:srgbClr val="7030A0"/>
                </a:solidFill>
              </a:rPr>
              <a:t>ا</a:t>
            </a:r>
            <a:r>
              <a:rPr lang="ar-SA" sz="2800" b="1" dirty="0" smtClean="0">
                <a:solidFill>
                  <a:srgbClr val="7030A0"/>
                </a:solidFill>
              </a:rPr>
              <a:t>ل الفكر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956" y="5708650"/>
            <a:ext cx="8741229" cy="7293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800" b="1" dirty="0" smtClean="0">
                <a:solidFill>
                  <a:srgbClr val="7030A0"/>
                </a:solidFill>
              </a:rPr>
              <a:t>                       إنه كان رجلا ربانيا لا يخشي الا الله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856" y="152399"/>
            <a:ext cx="11918044" cy="6553201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CC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2001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307</Words>
  <Application>Microsoft Office PowerPoint</Application>
  <PresentationFormat>Custom</PresentationFormat>
  <Paragraphs>114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أنظروا الى الصور </vt:lpstr>
      <vt:lpstr>إعلان الدرس</vt:lpstr>
      <vt:lpstr>Slide 7</vt:lpstr>
      <vt:lpstr>Slide 8</vt:lpstr>
      <vt:lpstr>تشريح الدرس</vt:lpstr>
      <vt:lpstr>المفردات الهامة مع الجمع و استخدامه في الجمل</vt:lpstr>
      <vt:lpstr>الجمع الهام مع المفرد و استخدامه في الجمل</vt:lpstr>
      <vt:lpstr>الكلمات المرادفات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اهلا و سهلا</dc:title>
  <dc:creator>Nurul haque</dc:creator>
  <cp:lastModifiedBy>wdrruyeu43ip</cp:lastModifiedBy>
  <cp:revision>212</cp:revision>
  <dcterms:created xsi:type="dcterms:W3CDTF">2017-11-02T18:36:48Z</dcterms:created>
  <dcterms:modified xsi:type="dcterms:W3CDTF">2020-09-01T10:46:05Z</dcterms:modified>
</cp:coreProperties>
</file>