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6" r:id="rId4"/>
    <p:sldId id="267" r:id="rId5"/>
    <p:sldId id="268" r:id="rId6"/>
    <p:sldId id="269" r:id="rId7"/>
    <p:sldId id="263" r:id="rId8"/>
    <p:sldId id="259" r:id="rId9"/>
    <p:sldId id="260" r:id="rId10"/>
    <p:sldId id="261" r:id="rId11"/>
    <p:sldId id="264" r:id="rId12"/>
    <p:sldId id="265" r:id="rId13"/>
  </p:sldIdLst>
  <p:sldSz cx="13716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94" y="-102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8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8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1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1"/>
            <a:ext cx="60579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1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6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1"/>
            <a:ext cx="12344400" cy="603461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4"/>
            <a:ext cx="32004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9B73-5D10-4A76-A8F8-6025BD8C35FE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4"/>
            <a:ext cx="43434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4"/>
            <a:ext cx="32004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B3A8-23F6-4E6D-8648-E79587FA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5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81000"/>
            <a:ext cx="128778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মাদারীপুর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অনলাইন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স্কুলে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স্বাগতম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" y="0"/>
            <a:ext cx="13703559" cy="91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s-IN" sz="3600" dirty="0"/>
              <a:t>শ্যামল ট্রেডার্স-এর ২০১৯ সালের জানুয়ারি মাসের </a:t>
            </a:r>
            <a:r>
              <a:rPr lang="as-IN" sz="3600" dirty="0" smtClean="0"/>
              <a:t>লেনদেনগু</a:t>
            </a:r>
            <a:r>
              <a:rPr lang="en-US" sz="3600" dirty="0" err="1" smtClean="0"/>
              <a:t>লেোর</a:t>
            </a:r>
            <a:r>
              <a:rPr lang="as-IN" sz="3600" dirty="0" smtClean="0"/>
              <a:t> </a:t>
            </a:r>
            <a:r>
              <a:rPr lang="as-IN" sz="3600" dirty="0"/>
              <a:t>প্রভাব হিসাব সমীকরণে </a:t>
            </a:r>
            <a:r>
              <a:rPr lang="as-IN" sz="3600" dirty="0" smtClean="0"/>
              <a:t>দেখা</a:t>
            </a:r>
            <a:r>
              <a:rPr lang="en-US" sz="3600" dirty="0" err="1" smtClean="0"/>
              <a:t>নো</a:t>
            </a:r>
            <a:r>
              <a:rPr lang="en-US" sz="3600" dirty="0" smtClean="0"/>
              <a:t> </a:t>
            </a:r>
            <a:r>
              <a:rPr lang="en-US" sz="3600" dirty="0" err="1" smtClean="0"/>
              <a:t>হল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51509"/>
              </p:ext>
            </p:extLst>
          </p:nvPr>
        </p:nvGraphicFramePr>
        <p:xfrm>
          <a:off x="0" y="2844800"/>
          <a:ext cx="13716000" cy="788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104900"/>
                <a:gridCol w="1943100"/>
                <a:gridCol w="1752600"/>
                <a:gridCol w="1600200"/>
                <a:gridCol w="457200"/>
                <a:gridCol w="1676400"/>
                <a:gridCol w="533400"/>
                <a:gridCol w="1981200"/>
                <a:gridCol w="1600200"/>
              </a:tblGrid>
              <a:tr h="609600">
                <a:tc rowSpan="2">
                  <a:txBody>
                    <a:bodyPr/>
                    <a:lstStyle/>
                    <a:p>
                      <a:r>
                        <a:rPr lang="en-US" sz="1900" dirty="0" err="1" smtClean="0"/>
                        <a:t>তারিখ</a:t>
                      </a:r>
                      <a:endParaRPr lang="en-US" sz="1900" dirty="0"/>
                    </a:p>
                  </a:txBody>
                  <a:tcPr marL="137160" marR="13716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1900" dirty="0" err="1" smtClean="0"/>
                        <a:t>উদৃত্তি</a:t>
                      </a:r>
                      <a:endParaRPr lang="en-US" sz="1900" dirty="0"/>
                    </a:p>
                  </a:txBody>
                  <a:tcPr marL="137160" marR="137160" marT="60960" marB="60960"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                   </a:t>
                      </a:r>
                      <a:r>
                        <a:rPr lang="en-US" sz="2400" dirty="0" err="1" smtClean="0"/>
                        <a:t>সম্পদ</a:t>
                      </a:r>
                      <a:endParaRPr lang="en-US" sz="2400" dirty="0"/>
                    </a:p>
                  </a:txBody>
                  <a:tcPr marL="137160" marR="13716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দায়</a:t>
                      </a:r>
                      <a:endParaRPr lang="en-US" sz="2400" dirty="0"/>
                    </a:p>
                  </a:txBody>
                  <a:tcPr marL="137160" marR="13716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2400" dirty="0" err="1" smtClean="0"/>
                        <a:t>মালিকানা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স্বত্ব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 rowSpan="2">
                  <a:txBody>
                    <a:bodyPr/>
                    <a:lstStyle/>
                    <a:p>
                      <a:r>
                        <a:rPr lang="en-US" sz="1900" dirty="0" err="1" smtClean="0"/>
                        <a:t>মন্তব</a:t>
                      </a:r>
                      <a:endParaRPr lang="en-US" sz="1900" dirty="0"/>
                    </a:p>
                  </a:txBody>
                  <a:tcPr marL="137160" marR="137160" marT="60960" marB="60960"/>
                </a:tc>
              </a:tr>
              <a:tr h="772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নগদ</a:t>
                      </a:r>
                      <a:endParaRPr lang="en-US" sz="21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আসবাব</a:t>
                      </a:r>
                      <a:r>
                        <a:rPr lang="en-US" sz="2100" baseline="0" dirty="0" smtClean="0"/>
                        <a:t> </a:t>
                      </a:r>
                      <a:r>
                        <a:rPr lang="en-US" sz="2100" baseline="0" dirty="0" err="1" smtClean="0"/>
                        <a:t>পত্র</a:t>
                      </a:r>
                      <a:endParaRPr lang="en-US" sz="21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as-IN" sz="2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ব্যাংক</a:t>
                      </a:r>
                      <a:endParaRPr lang="en-US" sz="21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পাওনাদার</a:t>
                      </a:r>
                      <a:endParaRPr lang="en-US" sz="21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২০১৯</a:t>
                      </a:r>
                    </a:p>
                    <a:p>
                      <a:r>
                        <a:rPr lang="en-US" sz="2100" dirty="0" smtClean="0"/>
                        <a:t>জানু-১</a:t>
                      </a:r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২,৫০,০০০/=</a:t>
                      </a:r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২৫,০০০/=</a:t>
                      </a:r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=</a:t>
                      </a:r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</a:p>
                    <a:p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২,৭৫০০০/=</a:t>
                      </a:r>
                      <a:endParaRPr lang="en-US" sz="21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/>
                        <a:t>মূলধন</a:t>
                      </a:r>
                      <a:r>
                        <a:rPr lang="en-US" sz="2100" dirty="0" smtClean="0"/>
                        <a:t> </a:t>
                      </a:r>
                      <a:r>
                        <a:rPr lang="en-US" sz="2100" dirty="0" err="1" smtClean="0"/>
                        <a:t>আনয়ন</a:t>
                      </a:r>
                      <a:endParaRPr lang="en-US" sz="2100" dirty="0"/>
                    </a:p>
                  </a:txBody>
                  <a:tcPr marL="137160" marR="137160" marT="60960" marB="60960"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৫</a:t>
                      </a:r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err="1" smtClean="0"/>
                        <a:t>উদৃত্তি</a:t>
                      </a:r>
                      <a:endParaRPr lang="en-US" sz="2100" dirty="0" smtClean="0"/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২,৫০,০০০/=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২৫,০০০/=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৭০,০০০/=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২৭৫,০০০/=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(৭০,০০০/=)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ক্রয়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খরচ</a:t>
                      </a:r>
                      <a:endParaRPr lang="en-US" sz="2400" dirty="0" smtClean="0"/>
                    </a:p>
                  </a:txBody>
                  <a:tcPr marL="137160" marR="137160" marT="60960" marB="60960"/>
                </a:tc>
              </a:tr>
              <a:tr h="1219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১৫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উদৃত্তি</a:t>
                      </a:r>
                      <a:endParaRPr lang="en-US" sz="2000" dirty="0" smtClean="0"/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২,৫০,০০০/=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  (১০,০০০/=)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২৫,০০০/=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১০,০০০/=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৭০,০০০/=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২.০৫,০০০/=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২৫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উদৃত্তি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২৪০,০০০/=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২৫০০০/=</a:t>
                      </a:r>
                    </a:p>
                    <a:p>
                      <a:r>
                        <a:rPr lang="en-US" sz="2400" dirty="0" smtClean="0"/>
                        <a:t>   (১৫০০/=)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৭০,০০০/=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২,০৫,০০০/=</a:t>
                      </a:r>
                    </a:p>
                    <a:p>
                      <a:r>
                        <a:rPr lang="en-US" sz="2400" dirty="0" smtClean="0"/>
                        <a:t>    (১৫,০০/=)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অবচয়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খরচ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</a:tr>
              <a:tr h="4944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উদৃত্তি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২৪০,০০০/=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২৩,৫০০/=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১০,০০০/=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৭০,০০০/=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+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২.০৩,৫০০/=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</a:tr>
              <a:tr h="494453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মোট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                     ২,৭৩,৫০০/=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/>
                </a:tc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               ২.৭৩,৫০০/=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7160" marR="13716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94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as-IN" dirty="0"/>
              <a:t>, </a:t>
            </a:r>
            <a:r>
              <a:rPr lang="as-IN" sz="5800" dirty="0"/>
              <a:t>সাদিয়া এর ব্যবসায়ে ২০১৯ সালের জুন মাসে নিম্নলিখিত </a:t>
            </a:r>
            <a:r>
              <a:rPr lang="as-IN" sz="5800" dirty="0" smtClean="0"/>
              <a:t>ঘটনাগু</a:t>
            </a:r>
            <a:r>
              <a:rPr lang="en-US" sz="5800" dirty="0" err="1" smtClean="0"/>
              <a:t>লো</a:t>
            </a:r>
            <a:r>
              <a:rPr lang="as-IN" sz="5800" dirty="0" smtClean="0"/>
              <a:t> </a:t>
            </a:r>
            <a:r>
              <a:rPr lang="as-IN" sz="5800" dirty="0"/>
              <a:t>সংঘটিত হয়; </a:t>
            </a:r>
            <a:endParaRPr lang="en-US" sz="5800" dirty="0" smtClean="0"/>
          </a:p>
          <a:p>
            <a:pPr marL="0" indent="0">
              <a:buNone/>
            </a:pPr>
            <a:r>
              <a:rPr lang="as-IN" sz="5100" dirty="0" smtClean="0"/>
              <a:t>জুন </a:t>
            </a:r>
            <a:r>
              <a:rPr lang="as-IN" sz="5100" dirty="0"/>
              <a:t>১ নগদ ২,০০,০০০ টাকা মূলধন নিয়ে ব্যবসা শুরু করেন</a:t>
            </a:r>
            <a:r>
              <a:rPr lang="as-IN" sz="5100" dirty="0" smtClean="0"/>
              <a:t>।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       </a:t>
            </a:r>
            <a:r>
              <a:rPr lang="as-IN" sz="5100" dirty="0" smtClean="0"/>
              <a:t> </a:t>
            </a:r>
            <a:r>
              <a:rPr lang="as-IN" sz="5100" dirty="0"/>
              <a:t>৪ ব্যক্তিগত </a:t>
            </a:r>
            <a:r>
              <a:rPr lang="as-IN" sz="5100" dirty="0" smtClean="0"/>
              <a:t>প্র</a:t>
            </a:r>
            <a:r>
              <a:rPr lang="en-US" sz="5100" dirty="0" err="1" smtClean="0"/>
              <a:t>য়েো</a:t>
            </a:r>
            <a:r>
              <a:rPr lang="as-IN" sz="5100" dirty="0" smtClean="0"/>
              <a:t>জনে </a:t>
            </a:r>
            <a:r>
              <a:rPr lang="as-IN" sz="5100" dirty="0"/>
              <a:t>ব্যাংক হাতে ঋণ গ্রহণ ৫০,০০০ টাকা। 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       </a:t>
            </a:r>
            <a:r>
              <a:rPr lang="as-IN" sz="5100" dirty="0" smtClean="0"/>
              <a:t>৯ </a:t>
            </a:r>
            <a:r>
              <a:rPr lang="as-IN" sz="5100" dirty="0"/>
              <a:t>মাইশার নিকট হতে পণ্য ক্রয় ৩০,০০০ টাকা</a:t>
            </a:r>
            <a:r>
              <a:rPr lang="as-IN" sz="5100" dirty="0" smtClean="0"/>
              <a:t>।</a:t>
            </a:r>
            <a:endParaRPr lang="en-US" sz="5100" dirty="0" smtClean="0"/>
          </a:p>
          <a:p>
            <a:pPr marL="0" indent="0">
              <a:buNone/>
            </a:pPr>
            <a:r>
              <a:rPr lang="as-IN" sz="5100" dirty="0" smtClean="0"/>
              <a:t> </a:t>
            </a:r>
            <a:r>
              <a:rPr lang="en-US" sz="5100" dirty="0" smtClean="0"/>
              <a:t>     </a:t>
            </a:r>
            <a:r>
              <a:rPr lang="as-IN" sz="5100" dirty="0" smtClean="0"/>
              <a:t>১০ </a:t>
            </a:r>
            <a:r>
              <a:rPr lang="as-IN" sz="5100" dirty="0"/>
              <a:t>ফারজানার নিকট ২% </a:t>
            </a:r>
            <a:r>
              <a:rPr lang="en-US" sz="5100" dirty="0" err="1" smtClean="0"/>
              <a:t>রা</a:t>
            </a:r>
            <a:r>
              <a:rPr lang="as-IN" sz="5100" dirty="0" smtClean="0"/>
              <a:t>ষ্ট্ৰীয় </a:t>
            </a:r>
            <a:r>
              <a:rPr lang="as-IN" sz="5100" dirty="0"/>
              <a:t>চেকে পণ্য বিক্রয় ৪০,০০০ টাকা। </a:t>
            </a:r>
            <a:r>
              <a:rPr lang="en-US" sz="5100" dirty="0" smtClean="0"/>
              <a:t> </a:t>
            </a:r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</a:t>
            </a:r>
            <a:r>
              <a:rPr lang="as-IN" sz="5100" dirty="0" smtClean="0"/>
              <a:t>১৬ </a:t>
            </a:r>
            <a:r>
              <a:rPr lang="as-IN" sz="5100" dirty="0"/>
              <a:t>মালিকের ব্যক্তিগত তহবিল থেকে ছেলের জন্য সাইকেল ক্রয় ৮,০০০ টাকা। </a:t>
            </a:r>
            <a:endParaRPr lang="en-US" sz="5100" dirty="0" smtClean="0"/>
          </a:p>
          <a:p>
            <a:pPr marL="0" indent="0">
              <a:buNone/>
            </a:pPr>
            <a:r>
              <a:rPr lang="as-IN" sz="5100" dirty="0" smtClean="0"/>
              <a:t>৩০ </a:t>
            </a:r>
            <a:r>
              <a:rPr lang="as-IN" sz="5100" dirty="0"/>
              <a:t>অফিস কর্মচারী জনাব আরিফকে বেতন প্রদান ১০,০০০ টাকা</a:t>
            </a:r>
            <a:r>
              <a:rPr lang="as-IN" sz="5100" dirty="0" smtClean="0"/>
              <a:t>।</a:t>
            </a:r>
            <a:endParaRPr lang="en-US" sz="5100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as-IN" dirty="0" smtClean="0"/>
              <a:t> </a:t>
            </a:r>
            <a:r>
              <a:rPr lang="as-IN" sz="5800" dirty="0"/>
              <a:t>ক, ব্যবসায়িক লেনদেন নয়, এমন </a:t>
            </a:r>
            <a:r>
              <a:rPr lang="as-IN" sz="5800" dirty="0" smtClean="0"/>
              <a:t>ঘটনাগু</a:t>
            </a:r>
            <a:r>
              <a:rPr lang="en-US" sz="5800" dirty="0" err="1" smtClean="0"/>
              <a:t>লেো</a:t>
            </a:r>
            <a:r>
              <a:rPr lang="en-US" sz="5800" dirty="0" smtClean="0"/>
              <a:t> </a:t>
            </a:r>
            <a:r>
              <a:rPr lang="en-US" sz="5800" dirty="0" err="1" smtClean="0"/>
              <a:t>চিন্হিত</a:t>
            </a:r>
            <a:r>
              <a:rPr lang="as-IN" sz="5800" dirty="0" smtClean="0"/>
              <a:t> </a:t>
            </a:r>
            <a:r>
              <a:rPr lang="as-IN" sz="5800" dirty="0"/>
              <a:t>করে </a:t>
            </a:r>
            <a:r>
              <a:rPr lang="as-IN" sz="5800" dirty="0" smtClean="0"/>
              <a:t>তার</a:t>
            </a:r>
            <a:r>
              <a:rPr lang="en-US" sz="5800" dirty="0" smtClean="0"/>
              <a:t> </a:t>
            </a:r>
            <a:r>
              <a:rPr lang="en-US" sz="5800" dirty="0" err="1" smtClean="0"/>
              <a:t>মোট</a:t>
            </a:r>
            <a:r>
              <a:rPr lang="as-IN" sz="5800" dirty="0" smtClean="0"/>
              <a:t> </a:t>
            </a:r>
            <a:r>
              <a:rPr lang="as-IN" sz="5800" dirty="0"/>
              <a:t>পরিমাণ নির্ণয় </a:t>
            </a:r>
            <a:r>
              <a:rPr lang="as-IN" sz="5800" dirty="0" smtClean="0"/>
              <a:t>ক</a:t>
            </a:r>
            <a:r>
              <a:rPr lang="en-US" sz="5800" dirty="0" smtClean="0"/>
              <a:t>র</a:t>
            </a:r>
            <a:r>
              <a:rPr lang="as-IN" sz="5800" dirty="0" smtClean="0"/>
              <a:t>। </a:t>
            </a:r>
            <a:endParaRPr lang="en-US" sz="5800" dirty="0" smtClean="0"/>
          </a:p>
          <a:p>
            <a:pPr marL="0" indent="0">
              <a:buNone/>
            </a:pPr>
            <a:r>
              <a:rPr lang="en-US" sz="5800" dirty="0"/>
              <a:t>খ</a:t>
            </a:r>
            <a:r>
              <a:rPr lang="as-IN" sz="5800" dirty="0" smtClean="0"/>
              <a:t>, উপর্য</a:t>
            </a:r>
            <a:r>
              <a:rPr lang="en-US" sz="5800" dirty="0" err="1" smtClean="0"/>
              <a:t>ুক্ত</a:t>
            </a:r>
            <a:r>
              <a:rPr lang="as-IN" sz="5800" dirty="0" smtClean="0"/>
              <a:t> </a:t>
            </a:r>
            <a:r>
              <a:rPr lang="as-IN" sz="5800" dirty="0"/>
              <a:t>লেনদেন হতে সাদিয়ার স্বত্বাধিকারের পরিমাণ নির্ণয় করে। </a:t>
            </a:r>
            <a:endParaRPr lang="en-US" sz="5800" dirty="0" smtClean="0"/>
          </a:p>
          <a:p>
            <a:pPr marL="0" indent="0">
              <a:buNone/>
            </a:pPr>
            <a:r>
              <a:rPr lang="as-IN" sz="5800" dirty="0" smtClean="0"/>
              <a:t>গ</a:t>
            </a:r>
            <a:r>
              <a:rPr lang="as-IN" sz="5800" dirty="0"/>
              <a:t>, বিবরণী ছকে হিসাব সমীকরণের ওপরে লেনদেনের প্রভাব দেখাও। </a:t>
            </a:r>
          </a:p>
          <a:p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3488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9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9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হাওলাদার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জুলিওকুরী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বিদ‌্যালয়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পাকদী,মাদারীপুর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228600"/>
            <a:ext cx="199713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2301658"/>
            <a:ext cx="9144000" cy="1135364"/>
          </a:xfrm>
          <a:prstGeom prst="rect">
            <a:avLst/>
          </a:prstGeom>
          <a:blipFill>
            <a:blip r:embed="rId2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0200" y="3901857"/>
            <a:ext cx="9144000" cy="39467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bn-BD" sz="13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হিসাব বিজ্ঞান </a:t>
            </a:r>
            <a:endParaRPr lang="en-US" sz="13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566076"/>
            <a:ext cx="56007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6961"/>
            <a:ext cx="13716000" cy="137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ছবিতে কী দেখতে পাও? 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1602577"/>
            <a:ext cx="7606881" cy="3374689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>
            <a:off x="339013" y="5053467"/>
            <a:ext cx="6057899" cy="1420134"/>
          </a:xfrm>
          <a:prstGeom prst="bentUpArrow">
            <a:avLst>
              <a:gd name="adj1" fmla="val 44644"/>
              <a:gd name="adj2" fmla="val 14087"/>
              <a:gd name="adj3" fmla="val 2500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দোকানে ক্রয় বিক্রয়  চলছে 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8092363" y="5358355"/>
            <a:ext cx="5143500" cy="1295400"/>
          </a:xfrm>
          <a:prstGeom prst="bentUpArrow">
            <a:avLst>
              <a:gd name="adj1" fmla="val 38075"/>
              <a:gd name="adj2" fmla="val 14104"/>
              <a:gd name="adj3" fmla="val 2500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 টাকা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900" dirty="0" err="1" smtClean="0"/>
              <a:t>লেনদেন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19480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/>
              <a:t>শিখন ফলঃ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6000" dirty="0">
                <a:latin typeface="NikoshBAN" pitchFamily="2" charset="0"/>
                <a:cs typeface="NikoshBAN" pitchFamily="2" charset="0"/>
              </a:rPr>
              <a:t>এই পাঠ শেষে শিক্ষার্থীরা----</a:t>
            </a:r>
          </a:p>
          <a:p>
            <a:r>
              <a:rPr lang="as-IN" sz="6000" dirty="0">
                <a:latin typeface="NikoshBAN" pitchFamily="2" charset="0"/>
                <a:cs typeface="NikoshBAN" pitchFamily="2" charset="0"/>
              </a:rPr>
              <a:t>লেনদেন কি তা বলতে পারবে</a:t>
            </a:r>
          </a:p>
          <a:p>
            <a:r>
              <a:rPr lang="as-IN" sz="6000" dirty="0">
                <a:latin typeface="NikoshBAN" pitchFamily="2" charset="0"/>
                <a:cs typeface="NikoshBAN" pitchFamily="2" charset="0"/>
              </a:rPr>
              <a:t>লেনদেন সম্পর্কিত সমস‌্যা সমাধান করতে পারবে।</a:t>
            </a:r>
          </a:p>
          <a:p>
            <a:endParaRPr lang="en-US" sz="6000" dirty="0"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3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019" y="255348"/>
            <a:ext cx="12344400" cy="1524000"/>
          </a:xfrm>
        </p:spPr>
        <p:txBody>
          <a:bodyPr>
            <a:noAutofit/>
          </a:bodyPr>
          <a:lstStyle/>
          <a:p>
            <a:r>
              <a:rPr lang="as-IN" sz="4800" dirty="0" smtClean="0"/>
              <a:t>শ্যামল</a:t>
            </a:r>
            <a:r>
              <a:rPr lang="en-US" sz="4800" dirty="0" smtClean="0"/>
              <a:t> </a:t>
            </a:r>
            <a:r>
              <a:rPr lang="en-US" sz="4800" dirty="0" err="1" smtClean="0"/>
              <a:t>ট্রেডা</a:t>
            </a:r>
            <a:r>
              <a:rPr lang="as-IN" sz="4800" dirty="0" smtClean="0"/>
              <a:t>র্সের </a:t>
            </a:r>
            <a:r>
              <a:rPr lang="as-IN" sz="4600" dirty="0" smtClean="0"/>
              <a:t>২০১৯ </a:t>
            </a:r>
            <a:r>
              <a:rPr lang="as-IN" sz="4600" dirty="0"/>
              <a:t>সালের জানুয়ারি মাসে নিম্নলিখিত </a:t>
            </a:r>
            <a:r>
              <a:rPr lang="as-IN" sz="4600" dirty="0" smtClean="0"/>
              <a:t>লেনদেনগু</a:t>
            </a:r>
            <a:r>
              <a:rPr lang="en-US" sz="4600" dirty="0" err="1" smtClean="0"/>
              <a:t>লো</a:t>
            </a:r>
            <a:r>
              <a:rPr lang="as-IN" sz="4600" dirty="0" smtClean="0"/>
              <a:t> </a:t>
            </a:r>
            <a:r>
              <a:rPr lang="as-IN" sz="4600" dirty="0"/>
              <a:t>সংঘটিত হয়:</a:t>
            </a:r>
            <a:endParaRPr lang="en-US" sz="4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133601"/>
            <a:ext cx="123444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দ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২,৫০,০০০ টাকা এবং ২৫,০০০ টাকার আসবাবপত্র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ব্যবসা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শুরু হলো।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34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হির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ট্রেডার্সের নিকট থেকে ৭০,০০০ টাকার পণ্য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হল।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৪০,০০০ টাকার পণ্য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বিক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্রয়ের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চুক্তি করা হল।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3400" dirty="0"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ব্যাংকে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জমা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দেও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হল ১০,০০০ টাকা।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34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মাসিক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১৮,০০০ টাকা বেতনে একজন ম্যানেজার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400" dirty="0" err="1" smtClean="0">
                <a:latin typeface="NikoshBAN" pitchFamily="2" charset="0"/>
                <a:cs typeface="NikoshBAN" pitchFamily="2" charset="0"/>
              </a:rPr>
              <a:t>য়োগ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করা হলো। </a:t>
            </a:r>
            <a:endParaRPr lang="en-US" sz="3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আসবাবপত্রের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ওপর 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বচ</a:t>
            </a:r>
            <a:r>
              <a:rPr lang="en-US" sz="3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400" dirty="0">
                <a:latin typeface="NikoshBAN" pitchFamily="2" charset="0"/>
                <a:cs typeface="NikoshBAN" pitchFamily="2" charset="0"/>
              </a:rPr>
              <a:t>ধরা হল ১,৫০০ টাকা</a:t>
            </a:r>
            <a:r>
              <a:rPr lang="as-IN" sz="3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as-IN" sz="2800" dirty="0"/>
              <a:t>ক. লেনদেন নয় এমন ঘটনাসমূহ চিহ্নিত করে </a:t>
            </a:r>
            <a:r>
              <a:rPr lang="en-US" sz="2800" dirty="0" err="1" smtClean="0"/>
              <a:t>মোট</a:t>
            </a:r>
            <a:r>
              <a:rPr lang="as-IN" sz="2800" dirty="0" smtClean="0"/>
              <a:t> </a:t>
            </a:r>
            <a:r>
              <a:rPr lang="as-IN" sz="2800" dirty="0"/>
              <a:t>পরিমাণ নির্ণয় </a:t>
            </a:r>
            <a:r>
              <a:rPr lang="as-IN" sz="2800" dirty="0" smtClean="0"/>
              <a:t>কর।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খ</a:t>
            </a:r>
            <a:r>
              <a:rPr lang="as-IN" sz="2800" dirty="0" smtClean="0"/>
              <a:t>. </a:t>
            </a:r>
            <a:r>
              <a:rPr lang="as-IN" sz="2800" dirty="0"/>
              <a:t>শ্যামল </a:t>
            </a:r>
            <a:r>
              <a:rPr lang="en-US" sz="2800" dirty="0" err="1" smtClean="0"/>
              <a:t>ট্রেডা</a:t>
            </a:r>
            <a:r>
              <a:rPr lang="as-IN" sz="2800" dirty="0" smtClean="0"/>
              <a:t>র্সের লেনদেনগু</a:t>
            </a:r>
            <a:r>
              <a:rPr lang="en-US" sz="2800" dirty="0" err="1" smtClean="0"/>
              <a:t>লেো</a:t>
            </a:r>
            <a:r>
              <a:rPr lang="as-IN" sz="2800" dirty="0" smtClean="0"/>
              <a:t> </a:t>
            </a:r>
            <a:r>
              <a:rPr lang="as-IN" sz="2800" dirty="0"/>
              <a:t>সমীকরণ পদ্ধতিতে কারণসমূহ ব্যাখ্যা </a:t>
            </a:r>
            <a:r>
              <a:rPr lang="as-IN" sz="2800" dirty="0" smtClean="0"/>
              <a:t>কর।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গ.</a:t>
            </a:r>
            <a:r>
              <a:rPr lang="as-IN" sz="2800" dirty="0" smtClean="0"/>
              <a:t>শ্যামল </a:t>
            </a:r>
            <a:r>
              <a:rPr lang="en-US" sz="2800" dirty="0" err="1" smtClean="0"/>
              <a:t>ট্রেডা</a:t>
            </a:r>
            <a:r>
              <a:rPr lang="as-IN" sz="2800" dirty="0" smtClean="0"/>
              <a:t>র্সের লেনদেনগু</a:t>
            </a:r>
            <a:r>
              <a:rPr lang="en-US" sz="2800" dirty="0" err="1" smtClean="0"/>
              <a:t>লো</a:t>
            </a:r>
            <a:r>
              <a:rPr lang="as-IN" sz="2800" dirty="0" smtClean="0"/>
              <a:t> </a:t>
            </a:r>
            <a:r>
              <a:rPr lang="as-IN" sz="2800" dirty="0"/>
              <a:t>দ্বারা হিসাব সমীকরণের ওপর প্রভাব দেখাও।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751670"/>
              </p:ext>
            </p:extLst>
          </p:nvPr>
        </p:nvGraphicFramePr>
        <p:xfrm>
          <a:off x="571500" y="2032000"/>
          <a:ext cx="12573000" cy="293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/>
                <a:gridCol w="5200650"/>
                <a:gridCol w="2057400"/>
                <a:gridCol w="2171700"/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বিবরণ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টাকা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টাকা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</a:tr>
              <a:tr h="195072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২০১৯</a:t>
                      </a: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জানু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১০</a:t>
                      </a: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//  ২০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37160" marR="137160" marT="60960" marB="60960"/>
                </a:tc>
                <a:tc rowSpan="2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পণ্য বিক্রয়ের চুক্তি</a:t>
                      </a:r>
                      <a:endParaRPr lang="en-US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একজন ম্যানেজার নি</a:t>
                      </a:r>
                      <a:r>
                        <a:rPr lang="en-US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য়েোগ</a:t>
                      </a:r>
                      <a:endParaRPr lang="en-US" sz="2400" dirty="0"/>
                    </a:p>
                  </a:txBody>
                  <a:tcPr marL="137160" marR="137160" marT="60960" marB="60960"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৪০,০০০/=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১৮,০০০/=</a:t>
                      </a:r>
                    </a:p>
                    <a:p>
                      <a:endParaRPr lang="en-US" sz="2400" dirty="0"/>
                    </a:p>
                  </a:txBody>
                  <a:tcPr marL="137160" marR="13716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৫৮,০০০০/=</a:t>
                      </a:r>
                    </a:p>
                  </a:txBody>
                  <a:tcPr marL="137160" marR="137160" marT="60960" marB="60960"/>
                </a:tc>
              </a:tr>
              <a:tr h="487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43100" y="914400"/>
            <a:ext cx="10172700" cy="81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ক. </a:t>
            </a:r>
            <a:r>
              <a:rPr lang="as-IN" dirty="0" smtClean="0">
                <a:solidFill>
                  <a:srgbClr val="FF0000"/>
                </a:solidFill>
              </a:rPr>
              <a:t> </a:t>
            </a:r>
            <a:r>
              <a:rPr lang="as-IN" dirty="0">
                <a:solidFill>
                  <a:srgbClr val="FF0000"/>
                </a:solidFill>
              </a:rPr>
              <a:t>লেনদেন নয় এমন ঘটনাসমূহ চিহ্নিত করে </a:t>
            </a:r>
            <a:r>
              <a:rPr lang="en-US" dirty="0" err="1" smtClean="0">
                <a:solidFill>
                  <a:srgbClr val="FF0000"/>
                </a:solidFill>
              </a:rPr>
              <a:t>মোট</a:t>
            </a:r>
            <a:r>
              <a:rPr lang="as-IN" dirty="0" smtClean="0">
                <a:solidFill>
                  <a:srgbClr val="FF0000"/>
                </a:solidFill>
              </a:rPr>
              <a:t> </a:t>
            </a:r>
            <a:r>
              <a:rPr lang="as-IN" dirty="0">
                <a:solidFill>
                  <a:srgbClr val="FF0000"/>
                </a:solidFill>
              </a:rPr>
              <a:t>পরিমাণ নির্ণয়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8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s-IN" sz="3400" dirty="0"/>
              <a:t>খ শ্যামল ট্রেডার্সের লেনদেনগুলো সমীকরণ পদ্ধতিতে কারণসহ ব্যাখ্যা করা হলাে: তারিখ লেনদেন কিনা কারণসহ ব্যাখ্যা।</a:t>
            </a:r>
            <a:endParaRPr lang="en-US" sz="3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73677"/>
              </p:ext>
            </p:extLst>
          </p:nvPr>
        </p:nvGraphicFramePr>
        <p:xfrm>
          <a:off x="-114300" y="1219200"/>
          <a:ext cx="13487400" cy="8078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714500"/>
                <a:gridCol w="10172700"/>
              </a:tblGrid>
              <a:tr h="508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7160" marR="13716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7160" marR="1371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7160" marR="137160" marT="60960" marB="60960"/>
                </a:tc>
              </a:tr>
              <a:tr h="1625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২০১৯</a:t>
                      </a:r>
                    </a:p>
                    <a:p>
                      <a:r>
                        <a:rPr lang="en-US" sz="2400" dirty="0" smtClean="0"/>
                        <a:t>জানু-০১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  </a:t>
                      </a:r>
                    </a:p>
                  </a:txBody>
                  <a:tcPr marL="137160" marR="13716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লেনদেন</a:t>
                      </a:r>
                      <a:endParaRPr lang="en-US" sz="2400" b="1" dirty="0"/>
                    </a:p>
                  </a:txBody>
                  <a:tcPr marL="137160" marR="1371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নগদ অর্থ ও আসবাবপত্র মূলধন স্বরূপ আনয়ন করায় প্রতিষ্ঠানের আর্থিক অবস্থার পরিবর্তন হয়েছে। এক্ষেত্রে,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+ 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হিসাব সমীকরণে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ও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উপাদান উভয়ই বৃদ্ধি পেয়েছে।</a:t>
                      </a:r>
                      <a:endParaRPr lang="en-US" sz="2400" dirty="0"/>
                    </a:p>
                  </a:txBody>
                  <a:tcPr marL="137160" marR="137160" marT="60960" marB="6096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// ০৫</a:t>
                      </a:r>
                      <a:endParaRPr lang="en-US" sz="2400" dirty="0"/>
                    </a:p>
                  </a:txBody>
                  <a:tcPr marL="137160" marR="13716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লেনদেন</a:t>
                      </a:r>
                      <a:endParaRPr lang="en-US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L="137160" marR="1371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পণ্যমূল্য অর্থের মাপকাঠিতে পরিমাণযােগ্য। ধারে পণ্য ক্রয়ের মাধ্যমে প্রতিষ্ঠানের খরচ ও পাওনাদেরর পরিমাণ বৃদি পেয়েছে। এক্ষেত্রে,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A=L+ 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হিসাব সমীকরণের উপাদান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হ্রাস পেয়েছে, ও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বৃদ্ধি পেয়েছে।</a:t>
                      </a:r>
                      <a:endParaRPr lang="en-US" sz="24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8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//১৫</a:t>
                      </a:r>
                      <a:endParaRPr lang="en-US" sz="2400" dirty="0"/>
                    </a:p>
                  </a:txBody>
                  <a:tcPr marL="137160" marR="13716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লেনদেন</a:t>
                      </a:r>
                      <a:endParaRPr lang="en-US" sz="2400" b="1" dirty="0"/>
                    </a:p>
                  </a:txBody>
                  <a:tcPr marL="137160" marR="1371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নগদ অর্থ ব্যাংকে জমা দেওয়ার ফলে একদিকে নগদ টাকা (সম্পদ) হ্রাস পায়। অপরদিকে ব্যাংক হিসাব (সম্পদ) বৃদ্ধি পায়। এক্ষেত্রে,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A=L+ 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হিসাব সমীকরণের উপাদান / হ্রাস-বৃদ্ধি পেয়েছে।</a:t>
                      </a:r>
                      <a:endParaRPr lang="en-US" sz="24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8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//২৫</a:t>
                      </a:r>
                      <a:endParaRPr lang="en-US" sz="2400" dirty="0"/>
                    </a:p>
                  </a:txBody>
                  <a:tcPr marL="137160" marR="13716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লেনদেন </a:t>
                      </a:r>
                      <a:endParaRPr lang="en-US" sz="2400" b="1" dirty="0"/>
                    </a:p>
                  </a:txBody>
                  <a:tcPr marL="137160" marR="13716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স্থায়ী সম্পদের অবচয়ের ফলে প্রতিষ্ঠানের খরচ বৃদ্ধি পায় এবং আসবাবপত্র (সম্পদ) হ্রাস পায়। এক্ষেত্রে,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= | L - 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হিসাব সমীকরণের উপাদান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ও 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উভয়ই হ্রাস পেয়েছে।</a:t>
                      </a:r>
                      <a:endParaRPr lang="en-US" sz="2400" dirty="0"/>
                    </a:p>
                  </a:txBody>
                  <a:tcPr marL="137160" marR="137160" marT="60960" marB="6096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1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622</Words>
  <Application>Microsoft Office PowerPoint</Application>
  <PresentationFormat>Custom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পরিচিতি</vt:lpstr>
      <vt:lpstr>পাঠ পরিচিতি</vt:lpstr>
      <vt:lpstr>PowerPoint Presentation</vt:lpstr>
      <vt:lpstr>আজকের পাঠ</vt:lpstr>
      <vt:lpstr>শিখন ফলঃ</vt:lpstr>
      <vt:lpstr>শ্যামল ট্রেডার্সের ২০১৯ সালের জানুয়ারি মাসে নিম্নলিখিত লেনদেনগুলো সংঘটিত হয়:</vt:lpstr>
      <vt:lpstr>PowerPoint Presentation</vt:lpstr>
      <vt:lpstr>খ শ্যামল ট্রেডার্সের লেনদেনগুলো সমীকরণ পদ্ধতিতে কারণসহ ব্যাখ্যা করা হলাে: তারিখ লেনদেন কিনা কারণসহ ব্যাখ্যা।</vt:lpstr>
      <vt:lpstr>শ্যামল ট্রেডার্স-এর ২০১৯ সালের জানুয়ারি মাসের লেনদেনগুলেোর প্রভাব হিসাব সমীকরণে দেখানো হল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juliokurie</dc:creator>
  <cp:lastModifiedBy>juliokurie</cp:lastModifiedBy>
  <cp:revision>15</cp:revision>
  <dcterms:created xsi:type="dcterms:W3CDTF">2020-08-30T21:52:18Z</dcterms:created>
  <dcterms:modified xsi:type="dcterms:W3CDTF">2020-08-31T19:56:59Z</dcterms:modified>
</cp:coreProperties>
</file>