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6"/>
  </p:notesMasterIdLst>
  <p:sldIdLst>
    <p:sldId id="256" r:id="rId2"/>
    <p:sldId id="259" r:id="rId3"/>
    <p:sldId id="299" r:id="rId4"/>
    <p:sldId id="260" r:id="rId5"/>
    <p:sldId id="261" r:id="rId6"/>
    <p:sldId id="262" r:id="rId7"/>
    <p:sldId id="296" r:id="rId8"/>
    <p:sldId id="297" r:id="rId9"/>
    <p:sldId id="302" r:id="rId10"/>
    <p:sldId id="269" r:id="rId11"/>
    <p:sldId id="270" r:id="rId12"/>
    <p:sldId id="271" r:id="rId13"/>
    <p:sldId id="272" r:id="rId14"/>
    <p:sldId id="298" r:id="rId15"/>
    <p:sldId id="274" r:id="rId16"/>
    <p:sldId id="275" r:id="rId17"/>
    <p:sldId id="278" r:id="rId18"/>
    <p:sldId id="279" r:id="rId19"/>
    <p:sldId id="280" r:id="rId20"/>
    <p:sldId id="295" r:id="rId21"/>
    <p:sldId id="268" r:id="rId22"/>
    <p:sldId id="265" r:id="rId23"/>
    <p:sldId id="266" r:id="rId24"/>
    <p:sldId id="281" r:id="rId25"/>
    <p:sldId id="282" r:id="rId26"/>
    <p:sldId id="283" r:id="rId27"/>
    <p:sldId id="284" r:id="rId28"/>
    <p:sldId id="293" r:id="rId29"/>
    <p:sldId id="285" r:id="rId30"/>
    <p:sldId id="286" r:id="rId31"/>
    <p:sldId id="287" r:id="rId32"/>
    <p:sldId id="290" r:id="rId33"/>
    <p:sldId id="291" r:id="rId34"/>
    <p:sldId id="292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147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6D9F47-DF0D-4BEA-8000-0ECE05747965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7DD841-A307-4F37-8DA9-53B1529C46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000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0649DF33-56B7-4A0B-9196-A0BF4283C580}" type="datetime8">
              <a:rPr lang="bn-BD" smtClean="0"/>
              <a:pPr/>
              <a:t>10 সেপ্টেম্বর., 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bn-BD"/>
              <a:t>মোঃ সাইফুল ইসলাম। সহকারী শিক্ষক, সোনামুখী উচ্চ বিদ্যালয়।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3B102092-5362-49A1-8E5D-0E886C98A170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430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DD841-A307-4F37-8DA9-53B1529C46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451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7DD841-A307-4F37-8DA9-53B1529C46DE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01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71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098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9193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594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39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67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946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12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945423" y="6356351"/>
            <a:ext cx="3360127" cy="365125"/>
          </a:xfrm>
        </p:spPr>
        <p:txBody>
          <a:bodyPr/>
          <a:lstStyle/>
          <a:p>
            <a:r>
              <a:rPr lang="en-US" dirty="0" err="1"/>
              <a:t>মো</a:t>
            </a:r>
            <a:r>
              <a:rPr lang="en-US" dirty="0"/>
              <a:t>. </a:t>
            </a:r>
            <a:r>
              <a:rPr lang="en-US" dirty="0" err="1"/>
              <a:t>নূরুজ্জামান</a:t>
            </a:r>
            <a:r>
              <a:rPr lang="en-US" dirty="0"/>
              <a:t>, </a:t>
            </a:r>
            <a:r>
              <a:rPr lang="en-US" dirty="0" err="1"/>
              <a:t>সহকারী</a:t>
            </a:r>
            <a:r>
              <a:rPr lang="en-US" dirty="0"/>
              <a:t> </a:t>
            </a:r>
            <a:r>
              <a:rPr lang="en-US" dirty="0" err="1"/>
              <a:t>শিক্ষক</a:t>
            </a:r>
            <a:r>
              <a:rPr lang="en-US" dirty="0"/>
              <a:t>, </a:t>
            </a:r>
            <a:r>
              <a:rPr lang="en-US" dirty="0" err="1"/>
              <a:t>খায়রুল্লাহ</a:t>
            </a:r>
            <a:r>
              <a:rPr lang="en-US" dirty="0"/>
              <a:t> </a:t>
            </a:r>
            <a:r>
              <a:rPr lang="en-US" dirty="0" err="1"/>
              <a:t>সরকারি</a:t>
            </a:r>
            <a:r>
              <a:rPr lang="en-US" dirty="0"/>
              <a:t> </a:t>
            </a:r>
            <a:r>
              <a:rPr lang="en-US" dirty="0" err="1"/>
              <a:t>বালিকা</a:t>
            </a:r>
            <a:r>
              <a:rPr lang="en-US" dirty="0"/>
              <a:t> </a:t>
            </a:r>
            <a:r>
              <a:rPr lang="en-US" dirty="0" err="1"/>
              <a:t>উচ্চ</a:t>
            </a:r>
            <a:r>
              <a:rPr lang="en-US" dirty="0"/>
              <a:t> </a:t>
            </a:r>
            <a:r>
              <a:rPr lang="en-US" dirty="0" err="1"/>
              <a:t>বিদ্যালয়</a:t>
            </a:r>
            <a:r>
              <a:rPr lang="en-US" dirty="0"/>
              <a:t>, </a:t>
            </a:r>
            <a:r>
              <a:rPr lang="en-US" dirty="0" err="1"/>
              <a:t>গফরগাঁও</a:t>
            </a:r>
            <a:r>
              <a:rPr lang="en-US" dirty="0"/>
              <a:t>, </a:t>
            </a:r>
            <a:r>
              <a:rPr lang="en-US" dirty="0" err="1"/>
              <a:t>ময়মনসিংহ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AB1F1AB-4114-4ADA-9309-700BE698B3E4}"/>
              </a:ext>
            </a:extLst>
          </p:cNvPr>
          <p:cNvSpPr/>
          <p:nvPr userDrawn="1"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C43D0-F935-4178-92F7-B35356748D58}"/>
              </a:ext>
            </a:extLst>
          </p:cNvPr>
          <p:cNvSpPr/>
          <p:nvPr userDrawn="1"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0822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803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9601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516475-4041-4F33-9344-EE2D10F30E4E}" type="datetimeFigureOut">
              <a:rPr lang="en-US" smtClean="0"/>
              <a:t>9/10/2020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DA30E7-A89D-4005-84B6-4541E9676F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862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chandpurtimes.com/formalin-or-ethiopian/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zeenews.india.com/bengali/kolkata/cheating-racket-in-town-in-the-name-of-friendship-club_166858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7"/>
          <a:stretch/>
        </p:blipFill>
        <p:spPr>
          <a:xfrm>
            <a:off x="214604" y="242593"/>
            <a:ext cx="8633927" cy="6410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8-Point Star 17"/>
          <p:cNvSpPr/>
          <p:nvPr/>
        </p:nvSpPr>
        <p:spPr>
          <a:xfrm>
            <a:off x="304800" y="3657600"/>
            <a:ext cx="2057400" cy="1752600"/>
          </a:xfrm>
          <a:prstGeom prst="star8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স্বা</a:t>
            </a:r>
            <a:r>
              <a:rPr lang="bn-BD" dirty="0"/>
              <a:t> </a:t>
            </a:r>
            <a:endParaRPr lang="en-US" dirty="0"/>
          </a:p>
        </p:txBody>
      </p:sp>
      <p:sp>
        <p:nvSpPr>
          <p:cNvPr id="19" name="12-Point Star 18"/>
          <p:cNvSpPr/>
          <p:nvPr/>
        </p:nvSpPr>
        <p:spPr>
          <a:xfrm>
            <a:off x="2438400" y="3581400"/>
            <a:ext cx="1905000" cy="1737360"/>
          </a:xfrm>
          <a:prstGeom prst="star12">
            <a:avLst/>
          </a:prstGeom>
          <a:solidFill>
            <a:srgbClr val="0066FF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12-Point Star 30"/>
          <p:cNvSpPr/>
          <p:nvPr/>
        </p:nvSpPr>
        <p:spPr>
          <a:xfrm>
            <a:off x="4343400" y="3520440"/>
            <a:ext cx="2057400" cy="1737360"/>
          </a:xfrm>
          <a:prstGeom prst="star12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8-Point Star 31"/>
          <p:cNvSpPr/>
          <p:nvPr/>
        </p:nvSpPr>
        <p:spPr>
          <a:xfrm>
            <a:off x="6400800" y="3391676"/>
            <a:ext cx="2133600" cy="1737360"/>
          </a:xfrm>
          <a:prstGeom prst="star8">
            <a:avLst/>
          </a:prstGeom>
          <a:solidFill>
            <a:srgbClr val="0D95B5"/>
          </a:solidFill>
          <a:ln>
            <a:noFill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bn-BD" sz="115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19900" dirty="0"/>
              <a:t> </a:t>
            </a:r>
            <a:endParaRPr lang="en-US" sz="19900" dirty="0"/>
          </a:p>
        </p:txBody>
      </p:sp>
      <p:sp>
        <p:nvSpPr>
          <p:cNvPr id="2" name="Rounded Rectangle 21">
            <a:extLst>
              <a:ext uri="{FF2B5EF4-FFF2-40B4-BE49-F238E27FC236}">
                <a16:creationId xmlns:a16="http://schemas.microsoft.com/office/drawing/2014/main" id="{711E27EC-5F89-40BD-85EB-828A9A35C066}"/>
              </a:ext>
            </a:extLst>
          </p:cNvPr>
          <p:cNvSpPr/>
          <p:nvPr/>
        </p:nvSpPr>
        <p:spPr>
          <a:xfrm>
            <a:off x="1119673" y="966629"/>
            <a:ext cx="6599854" cy="516938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4400" dirty="0">
                <a:solidFill>
                  <a:schemeClr val="bg1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 পাঠে</a:t>
            </a:r>
            <a:r>
              <a:rPr lang="en-US" sz="4400" dirty="0">
                <a:solidFill>
                  <a:schemeClr val="bg1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chemeClr val="bg1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</a:rPr>
              <a:t>সবাইকে</a:t>
            </a:r>
            <a:r>
              <a:rPr lang="en-US" sz="4000" dirty="0">
                <a:solidFill>
                  <a:schemeClr val="bg1"/>
                </a:solidFill>
                <a:effectLst>
                  <a:glow rad="228600">
                    <a:srgbClr val="0DB35C">
                      <a:alpha val="40000"/>
                    </a:srgbClr>
                  </a:glow>
                </a:effectLst>
              </a:rPr>
              <a:t> 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C99E1A1C-E0EA-4DEC-B1D8-4769335B5FF6}"/>
              </a:ext>
            </a:extLst>
          </p:cNvPr>
          <p:cNvSpPr txBox="1">
            <a:spLocks/>
          </p:cNvSpPr>
          <p:nvPr/>
        </p:nvSpPr>
        <p:spPr>
          <a:xfrm>
            <a:off x="152400" y="6068005"/>
            <a:ext cx="8839200" cy="51007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None/>
            </a:pP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নূরুজ্জামান</a:t>
            </a:r>
            <a:r>
              <a:rPr lang="en-US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খায়রুল্লাহ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2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গফরগাঁও</a:t>
            </a:r>
            <a:r>
              <a:rPr lang="en-US" sz="2000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000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sz="2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3291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3" presetClass="entr" presetSubtype="528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37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38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39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40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41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53FD1-54E0-49C8-802C-AD17E76DD1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u="sng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u="sng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u="sng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002060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131A3A8-CA05-4C22-B5C7-090DC8D040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74441" y="2408238"/>
            <a:ext cx="8217159" cy="3582016"/>
          </a:xfrm>
        </p:spPr>
        <p:txBody>
          <a:bodyPr/>
          <a:lstStyle/>
          <a:p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marL="0" indent="0"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আল্লাহপ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</a:t>
            </a:r>
          </a:p>
          <a:p>
            <a:pPr marL="0" indent="0">
              <a:buNone/>
            </a:pPr>
            <a:r>
              <a:rPr lang="ar-SA" sz="3200" dirty="0">
                <a:solidFill>
                  <a:srgbClr val="002060"/>
                </a:solidFill>
                <a:latin typeface="Arabic Typesetting" panose="03020402040406030203" pitchFamily="66" charset="-78"/>
                <a:cs typeface="+mj-cs"/>
              </a:rPr>
              <a:t> </a:t>
            </a:r>
            <a:r>
              <a:rPr lang="ar-S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وَاللهُ يُشْهَدُ اِنَّ الْمُنٰفِقِيْنَ لَكٰذِبُوْنَ</a:t>
            </a:r>
            <a:endParaRPr lang="en-US" sz="32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-“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আল্লাহ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সাক্ষ্য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মুনা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ী”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4B787D-44BB-493B-8ADE-B415C7E64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35830A5-7237-4A36-8024-2C6F8740C12D}"/>
              </a:ext>
            </a:extLst>
          </p:cNvPr>
          <p:cNvSpPr/>
          <p:nvPr/>
        </p:nvSpPr>
        <p:spPr>
          <a:xfrm>
            <a:off x="0" y="69742"/>
            <a:ext cx="9144000" cy="6864458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B291203-558C-42A8-A0B3-42DB6A906B9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B5E894-D523-47BD-960F-55768C602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457200"/>
            <a:ext cx="7406640" cy="685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u="sng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u="sng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u="sng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002060"/>
              </a:solidFill>
            </a:endParaRPr>
          </a:p>
        </p:txBody>
      </p:sp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414260FE-F673-476D-8E49-9BBB94EB870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35" y="1980597"/>
            <a:ext cx="35052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A5D181EC-77C2-4760-8039-4745589F7C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886200" y="2027237"/>
            <a:ext cx="5486400" cy="4525963"/>
          </a:xfrm>
        </p:spPr>
        <p:txBody>
          <a:bodyPr>
            <a:normAutofit/>
          </a:bodyPr>
          <a:lstStyle/>
          <a:p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ওয়াদা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ভ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ঙ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।</a:t>
            </a:r>
          </a:p>
          <a:p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বলেন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-</a:t>
            </a:r>
            <a:endParaRPr lang="ar-SA" sz="3600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+mj-cs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Shonar Bangla" panose="02020603050405020304" pitchFamily="18" charset="0"/>
                <a:cs typeface="+mj-cs"/>
              </a:rPr>
              <a:t>  </a:t>
            </a:r>
            <a:r>
              <a:rPr lang="ar-S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يٰٓاَ يُّهَا الَّذِيْنَ اٰمَنُوْا اَوْفُوْا بِالْعُقُوْدِ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র্থাৎঃ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”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en-US" sz="32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ইমানদারগণ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2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তোমরা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r>
              <a:rPr lang="en-US" sz="32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অঙ্গিকার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পূ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।”</a:t>
            </a:r>
          </a:p>
          <a:p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(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2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া,আয়াত-১)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652B532-30FF-48CB-A15C-9B9F7A413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9683862-E506-46EA-8E67-DB6CE3E4FE22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8CF0C77-4834-47AC-98EC-59329452F000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1356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BA7AB-F473-48EC-AD9D-D53BE44C62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152400"/>
            <a:ext cx="7406640" cy="10668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6000" u="sng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31" name="Content Placeholder 4">
            <a:extLst>
              <a:ext uri="{FF2B5EF4-FFF2-40B4-BE49-F238E27FC236}">
                <a16:creationId xmlns:a16="http://schemas.microsoft.com/office/drawing/2014/main" id="{641B5572-EFE0-4C2B-9DFF-34F7A1AC9E8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96" y="1676400"/>
            <a:ext cx="3170904" cy="39125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D5C3EC-B00E-4692-8FA3-72A35906A5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505200" y="1600200"/>
            <a:ext cx="5410200" cy="4525963"/>
          </a:xfrm>
        </p:spPr>
        <p:txBody>
          <a:bodyPr>
            <a:normAutofit/>
          </a:bodyPr>
          <a:lstStyle/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আমানতের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খ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</a:p>
          <a:p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(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)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</a:t>
            </a:r>
            <a:r>
              <a:rPr lang="en-US" sz="36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ar-SA" sz="3600" dirty="0">
                <a:solidFill>
                  <a:srgbClr val="002060"/>
                </a:solidFill>
                <a:latin typeface="Arabic Typesetting" panose="03020402040406030203" pitchFamily="66" charset="-78"/>
              </a:rPr>
              <a:t>اٰيَةُ </a:t>
            </a:r>
            <a:r>
              <a:rPr lang="ar-SA" sz="36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الْمُنَافِقِ ثَلَاثٌ اِذَا حَدَّثَ كَذَبَ وَاِذَا وَعَدَ اَخْلَفَ وَاِذَا اءْتُمِنَ خَانَ</a:t>
            </a:r>
            <a:endParaRPr lang="en-US" sz="36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অর্থাৎঃ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“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যখন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কথা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মিথ্যা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ওয়াদা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করলে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ভঙ্গ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এবং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যখন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নিকট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কোন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কিছু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গচ্ছিত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রা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000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রে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।”</a:t>
            </a:r>
          </a:p>
          <a:p>
            <a:pPr marL="34290" indent="0">
              <a:buNone/>
            </a:pP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  -(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0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ম)</a:t>
            </a: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F6F31F-BBF4-4E26-9A41-89D44BDC8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67A1416-30DD-4DE2-AE34-DB57E4537EE6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F2154-DF07-47BB-AE30-2476B475ED4A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0044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7FEDF-C5D7-4D4E-9AE1-A83CD40053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DA1C6C3-A0D1-462E-8CD3-EF5D45171042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662717"/>
            <a:ext cx="3565525" cy="382368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BBCFA-C1BD-4171-BA3B-07EF7B5AD50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952999" y="2286000"/>
            <a:ext cx="3313869" cy="2209800"/>
          </a:xfrm>
        </p:spPr>
        <p:txBody>
          <a:bodyPr>
            <a:normAutofit/>
          </a:bodyPr>
          <a:lstStyle/>
          <a:p>
            <a:pPr marL="34290" indent="0">
              <a:buNone/>
            </a:pP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44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গুজ</a:t>
            </a:r>
            <a:r>
              <a:rPr lang="bn-BD" sz="44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44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4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sz="44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ড়ানো</a:t>
            </a:r>
            <a:endParaRPr lang="en-US" sz="44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4CAF77-8B46-442B-8BED-93173DC2F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DBD2DEA-B566-4366-9AD5-87EC0580E640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870E757-E63F-4AC4-AD29-9FAA44F162CA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541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656C8-69D7-4566-B4DD-6A46C468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7BF682D-3213-4C46-8AD7-AC2BA595B763}"/>
              </a:ext>
            </a:extLst>
          </p:cNvPr>
          <p:cNvSpPr txBox="1">
            <a:spLocks/>
          </p:cNvSpPr>
          <p:nvPr/>
        </p:nvSpPr>
        <p:spPr>
          <a:xfrm>
            <a:off x="857250" y="609600"/>
            <a:ext cx="7406640" cy="762000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E8F6A78A-4785-4B18-AA6E-6A39BCB6B4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406" y="1287780"/>
            <a:ext cx="4343399" cy="5105399"/>
          </a:xfrm>
          <a:prstGeom prst="rect">
            <a:avLst/>
          </a:prstGeom>
        </p:spPr>
      </p:pic>
      <p:sp>
        <p:nvSpPr>
          <p:cNvPr id="7" name="Content Placeholder 3">
            <a:extLst>
              <a:ext uri="{FF2B5EF4-FFF2-40B4-BE49-F238E27FC236}">
                <a16:creationId xmlns:a16="http://schemas.microsoft.com/office/drawing/2014/main" id="{B560481E-723A-4CDB-AC4A-695F6236B1BA}"/>
              </a:ext>
            </a:extLst>
          </p:cNvPr>
          <p:cNvSpPr txBox="1">
            <a:spLocks/>
          </p:cNvSpPr>
          <p:nvPr/>
        </p:nvSpPr>
        <p:spPr>
          <a:xfrm>
            <a:off x="5181600" y="2362200"/>
            <a:ext cx="3237669" cy="1905000"/>
          </a:xfrm>
          <a:prstGeom prst="rect">
            <a:avLst/>
          </a:prstGeom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" indent="0">
              <a:buFont typeface="Corbel" pitchFamily="34" charset="0"/>
              <a:buNone/>
            </a:pPr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প্তচর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বৃত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endParaRPr lang="en-US" sz="36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AC39F2B-F247-458E-BB57-66EAFFEDE30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531CAE3-F3A9-4B3F-8D84-0A65F09F7092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336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900" decel="100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DF86F8-FEE8-4FF8-84FF-08899E4C3E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09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8C9F09D-86AC-4E79-8C68-C25AEB97564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6" y="2027238"/>
            <a:ext cx="3919733" cy="4196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CE75B1-565E-4E66-9990-D94898DACB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ম্যাসেজের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মাধ্যমে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প্রতারণা</a:t>
            </a:r>
            <a:endParaRPr lang="en-US" sz="3600" b="1" dirty="0">
              <a:solidFill>
                <a:srgbClr val="00206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12B803-DB52-4439-8F7A-B0AF9D750E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CF30B01-DAFC-48CB-88EC-3BB90384D03F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65186AA-9277-4254-8C17-34CE7D62CFD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54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A6329B-B3F6-4038-8CE6-FD0DC6A5A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382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157D96C-F764-462A-9096-7E8EC8BB86C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15" t="42091" r="26585"/>
          <a:stretch/>
        </p:blipFill>
        <p:spPr>
          <a:xfrm>
            <a:off x="533400" y="2130657"/>
            <a:ext cx="3733800" cy="37698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66174-0466-4179-A2B7-F3161EDA1DE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পরীক্ষায়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নকল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প্রশ্ন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পত্র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ফাঁস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EEEBA1-0AA2-44BD-A2DF-EAF756705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CB3D74-D8E9-4B05-98BB-57D6F3A149C1}"/>
              </a:ext>
            </a:extLst>
          </p:cNvPr>
          <p:cNvSpPr/>
          <p:nvPr/>
        </p:nvSpPr>
        <p:spPr>
          <a:xfrm>
            <a:off x="0" y="0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52CB266-B0BF-4FE9-9190-091DDEF0BF9A}"/>
              </a:ext>
            </a:extLst>
          </p:cNvPr>
          <p:cNvSpPr/>
          <p:nvPr/>
        </p:nvSpPr>
        <p:spPr>
          <a:xfrm>
            <a:off x="152400" y="116238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11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05EB2-3703-4141-98BB-616C231269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664334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099C1E7-4E77-47A8-9903-ACBD23C1F35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09600" y="1547648"/>
            <a:ext cx="3743739" cy="43246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746E2E-94E3-4091-AD80-DDDE13D7D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95800" cy="4525963"/>
          </a:xfrm>
        </p:spPr>
        <p:txBody>
          <a:bodyPr/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মূল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ায়ন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দার্থ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ফর্মা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2D11D8D-5D00-4D02-9B38-FBFD2F5B1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8D1B23-BC96-429B-850B-D3B6742BC98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240BDB0-4006-4A40-82B6-1366EC23FB2B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3236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D2280A-33A7-4B75-9995-854488DD3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DC4DFAE8-61D6-48F4-BFA9-BF1EC7C1B9C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33400" y="1819150"/>
            <a:ext cx="3909892" cy="42859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E80C39-CA14-4881-8F3D-69781AB7F08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4800" b="1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bn-BD" sz="4800" b="1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4800" b="1" dirty="0" err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ইবার</a:t>
            </a:r>
            <a:r>
              <a:rPr lang="en-US" sz="4800" b="1" dirty="0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ক্রাইম</a:t>
            </a:r>
            <a:endParaRPr lang="en-US" sz="4800" b="1" dirty="0">
              <a:solidFill>
                <a:schemeClr val="tx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C45E2D-7BEE-433F-950F-4F119B4D0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F2A92FE-EA58-4DDC-8EE1-5ED7F20A239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2F3B80-491E-4B38-A000-99DD6786818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82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A4E004-AD83-48D7-8B95-9F1FABC534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80803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3846318-563C-4911-9D85-53426CB262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71" r="45283" b="30971"/>
          <a:stretch/>
        </p:blipFill>
        <p:spPr>
          <a:xfrm>
            <a:off x="457200" y="1828800"/>
            <a:ext cx="4114799" cy="411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A2B9DE-C96B-4B1B-9523-21764D1D6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3352800" cy="4525963"/>
          </a:xfrm>
        </p:spPr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600" dirty="0">
                <a:latin typeface="Shonar Bangla" panose="02020603050405020304" pitchFamily="18" charset="0"/>
                <a:cs typeface="Shonar Bangla" panose="02020603050405020304" pitchFamily="18" charset="0"/>
              </a:rPr>
              <a:t>  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সিম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98554F-4122-4058-9F3C-F883F9E30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BAA1780-D275-4DC1-A006-C7DADC7E65C1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BE764EB-DB13-42E0-8FF2-AF51C9E12151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457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9816F7-3EC6-4CBE-955F-31FC20BFBF1F}"/>
              </a:ext>
            </a:extLst>
          </p:cNvPr>
          <p:cNvSpPr txBox="1">
            <a:spLocks/>
          </p:cNvSpPr>
          <p:nvPr/>
        </p:nvSpPr>
        <p:spPr>
          <a:xfrm>
            <a:off x="228600" y="3429000"/>
            <a:ext cx="4191000" cy="28194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itchFamily="34" charset="0"/>
              <a:buNone/>
            </a:pP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2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নূরুজ্জামান</a:t>
            </a:r>
            <a:endParaRPr lang="en-US" sz="32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খায়রুল্লাহ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বালিকা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buFont typeface="Arial" pitchFamily="34" charset="0"/>
              <a:buNone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গফরগাঁও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ময়মনসিংহ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pPr>
              <a:buFont typeface="Arial" pitchFamily="34" charset="0"/>
              <a:buNone/>
            </a:pPr>
            <a:r>
              <a:rPr lang="en-US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নং-০১৭২৪৬৫৬৩০৬</a:t>
            </a:r>
          </a:p>
          <a:p>
            <a:pPr>
              <a:buFont typeface="Arial" pitchFamily="34" charset="0"/>
              <a:buNone/>
            </a:pPr>
            <a:r>
              <a:rPr lang="en-US" sz="1800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Email-nzaman2012@gmail.com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C19A789-F0E4-49F5-93CB-AFFFD601FD90}"/>
              </a:ext>
            </a:extLst>
          </p:cNvPr>
          <p:cNvSpPr txBox="1">
            <a:spLocks/>
          </p:cNvSpPr>
          <p:nvPr/>
        </p:nvSpPr>
        <p:spPr>
          <a:xfrm>
            <a:off x="5562600" y="3538037"/>
            <a:ext cx="3200400" cy="263416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৮ম </a:t>
            </a:r>
            <a:r>
              <a:rPr lang="en-US" sz="32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শ্রেণি</a:t>
            </a:r>
            <a:endParaRPr lang="en-US" sz="3200" b="1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28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ইসলাম</a:t>
            </a:r>
            <a:r>
              <a:rPr lang="en-US" sz="28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28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নৈতিক</a:t>
            </a:r>
            <a:r>
              <a:rPr lang="en-US" sz="28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শিক্ষা</a:t>
            </a:r>
            <a:endParaRPr lang="en-US" sz="2800" b="1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অধ্যায়-০১</a:t>
            </a:r>
          </a:p>
          <a:p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পাঠ-০২</a:t>
            </a:r>
          </a:p>
          <a:p>
            <a:r>
              <a:rPr lang="en-US" sz="32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তারিখ</a:t>
            </a:r>
            <a:r>
              <a:rPr lang="en-US" sz="3200" dirty="0">
                <a:latin typeface="Shonar Bangla" panose="02020603050405020304" pitchFamily="18" charset="0"/>
                <a:cs typeface="Shonar Bangla" panose="02020603050405020304" pitchFamily="18" charset="0"/>
              </a:rPr>
              <a:t> – ১০/০৯/২০২০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7006ECF-6130-40FD-AAEA-DBA398A7E4BC}"/>
              </a:ext>
            </a:extLst>
          </p:cNvPr>
          <p:cNvSpPr txBox="1"/>
          <p:nvPr/>
        </p:nvSpPr>
        <p:spPr>
          <a:xfrm>
            <a:off x="3124200" y="381000"/>
            <a:ext cx="2971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পরিচিতি</a:t>
            </a:r>
            <a:endParaRPr lang="en-US" sz="6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B53131D-D773-4365-A047-FA829D0958C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67000" y="1396663"/>
            <a:ext cx="2666999" cy="263416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C9D66F2D-A781-49CC-96A0-BC085BD262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5BFD56A-E152-440F-A36F-56EFBB69AF00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FA3693-C716-4BC6-AF25-4C4791E3514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16719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0BB4C-4CD3-4853-AF08-16698E227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7620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ক</a:t>
            </a:r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</a:t>
            </a:r>
            <a:r>
              <a:rPr lang="en-US" sz="6000" u="sng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endParaRPr lang="en-US" sz="6000" u="sng" dirty="0">
              <a:solidFill>
                <a:srgbClr val="FF0000"/>
              </a:solidFill>
            </a:endParaRP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CCB1A01E-F8E9-4725-BEED-7C2A77DEFEB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2176179"/>
            <a:ext cx="3237246" cy="34158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74F7951-FD70-437F-8CB6-B7969230CA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43400" y="3368040"/>
            <a:ext cx="4800600" cy="1432560"/>
          </a:xfrm>
        </p:spPr>
        <p:txBody>
          <a:bodyPr>
            <a:normAutofit fontScale="92500"/>
          </a:bodyPr>
          <a:lstStyle/>
          <a:p>
            <a:r>
              <a:rPr lang="en-US" sz="3600" b="1" dirty="0" err="1">
                <a:solidFill>
                  <a:srgbClr val="002060"/>
                </a:solidFill>
              </a:rPr>
              <a:t>ফেইস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বুকে</a:t>
            </a:r>
            <a:r>
              <a:rPr lang="en-US" sz="3600" b="1" dirty="0">
                <a:solidFill>
                  <a:srgbClr val="002060"/>
                </a:solidFill>
              </a:rPr>
              <a:t> </a:t>
            </a:r>
            <a:r>
              <a:rPr lang="en-US" sz="3600" b="1" dirty="0" err="1">
                <a:solidFill>
                  <a:srgbClr val="002060"/>
                </a:solidFill>
              </a:rPr>
              <a:t>মিথ্যা,বানোয়াট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ভিত্তিহীন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আপলোড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দেয়া</a:t>
            </a:r>
            <a:r>
              <a:rPr lang="en-US" sz="36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CEC66D5-E2C8-4669-A358-BCD10072F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67F719F-DEF8-4BE4-98CD-2E8F9832683B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3ED45A-C31C-4671-84D6-FF41498DAB2E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09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6539FD-FDED-4D35-9223-FBB7432BC7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381000"/>
            <a:ext cx="7406640" cy="762000"/>
          </a:xfrm>
          <a:solidFill>
            <a:schemeClr val="accent2"/>
          </a:solidFill>
        </p:spPr>
        <p:txBody>
          <a:bodyPr>
            <a:noAutofit/>
          </a:bodyPr>
          <a:lstStyle/>
          <a:p>
            <a:pPr algn="ctr"/>
            <a:r>
              <a:rPr lang="en-US" sz="4800" b="1" u="sng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আল</a:t>
            </a:r>
            <a:r>
              <a:rPr lang="en-US" sz="4800" b="1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কুরআনে</a:t>
            </a:r>
            <a:r>
              <a:rPr lang="en-US" sz="4800" b="1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800" b="1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800" b="1" u="sng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চরিত্র</a:t>
            </a:r>
            <a:endParaRPr lang="en-US" sz="4800" b="1" u="sng" dirty="0">
              <a:solidFill>
                <a:schemeClr val="bg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C45F27-D915-4CFC-8FD6-DF3D82BB72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91B63-7AE5-4F28-AA77-1A83C8413523}"/>
              </a:ext>
            </a:extLst>
          </p:cNvPr>
          <p:cNvSpPr txBox="1"/>
          <p:nvPr/>
        </p:nvSpPr>
        <p:spPr>
          <a:xfrm>
            <a:off x="990600" y="1828800"/>
            <a:ext cx="740664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দুমুখো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স্বভাব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প্রতারক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ধোকাবাজ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তাদের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অন্তর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অসুস্থ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নিজেদের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শান্তি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প্রতিষ্ঠকারী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মনে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করে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ফ্যাসাদ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সৃষ্টিকারী</a:t>
            </a:r>
            <a:endParaRPr lang="en-US" sz="3200" b="1" dirty="0">
              <a:solidFill>
                <a:srgbClr val="002060"/>
              </a:solidFill>
            </a:endParaRPr>
          </a:p>
          <a:p>
            <a:pPr marL="457200" indent="-457200">
              <a:buFont typeface="Wingdings" panose="05000000000000000000" pitchFamily="2" charset="2"/>
              <a:buChar char="ü"/>
            </a:pPr>
            <a:r>
              <a:rPr lang="en-US" sz="3200" b="1" dirty="0" err="1">
                <a:solidFill>
                  <a:srgbClr val="002060"/>
                </a:solidFill>
              </a:rPr>
              <a:t>মুমিনদের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নির্বোধ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মনে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করে</a:t>
            </a:r>
            <a:r>
              <a:rPr lang="en-US" sz="18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  <a:endParaRPr lang="en-US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310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mph" presetSubtype="0" grpId="0" nodeType="clickEffect">
                                  <p:stCondLst>
                                    <p:cond delay="150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 override="childStyle">
                                        <p:cTn id="11" dur="indefinite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FC5FFD6E-E685-4750-888B-577BFE3E2F3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150"/>
          <a:stretch/>
        </p:blipFill>
        <p:spPr>
          <a:xfrm>
            <a:off x="4648201" y="1600200"/>
            <a:ext cx="40386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3DFEFF6-80FE-4F21-B519-422784A960E2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21"/>
          <a:stretch/>
        </p:blipFill>
        <p:spPr>
          <a:xfrm>
            <a:off x="457200" y="1600200"/>
            <a:ext cx="411480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B4FBF1-F296-46BC-9788-7CDA87832D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2D5FC52B-5B94-4685-99CE-740ECE07EE17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0AB0225-BA09-4DF4-A449-69F94703E87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555292F-BD0E-49C7-AC9D-5D8FBC22792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899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511B0F21-119C-40F0-A4C7-F3D8FA6973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28800"/>
            <a:ext cx="3885152" cy="4039365"/>
          </a:xfrm>
          <a:prstGeom prst="rect">
            <a:avLst/>
          </a:prstGeom>
          <a:ln w="28575">
            <a:solidFill>
              <a:schemeClr val="accent2">
                <a:lumMod val="75000"/>
              </a:schemeClr>
            </a:solidFill>
          </a:ln>
          <a:effectLst>
            <a:softEdge rad="112500"/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C161CEC-BBA0-4122-B3AD-E2339B5408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447800"/>
            <a:ext cx="3885152" cy="49439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94F9D2-D5E8-47F9-AB22-B43A2761D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1FE35BFC-C5C1-4D43-B414-BA3CAA88FE2F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ADB00F6-4B2B-409B-90C7-2E8B779F1E82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53CF0-CC54-4038-9263-41A6F9C35232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51575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926ECE-4F38-4ACE-A279-31B4C9726F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48200" y="2416076"/>
            <a:ext cx="4191000" cy="2585323"/>
          </a:xfrm>
          <a:solidFill>
            <a:schemeClr val="accent5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" indent="0" algn="ctr">
              <a:buNone/>
            </a:pPr>
            <a:r>
              <a:rPr lang="en-US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ঘৃণিত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তাদেরকে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কেও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করেনা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তিতে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থাকে</a:t>
            </a:r>
            <a:r>
              <a:rPr lang="en-US" sz="36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C3CD488-CE1F-4D99-AE95-AB804CAB9262}"/>
              </a:ext>
            </a:extLst>
          </p:cNvPr>
          <p:cNvSpPr txBox="1"/>
          <p:nvPr/>
        </p:nvSpPr>
        <p:spPr>
          <a:xfrm>
            <a:off x="381000" y="2416076"/>
            <a:ext cx="4191000" cy="258532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যদিও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নামায,রোযা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আদায়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bn-BD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ম </a:t>
            </a:r>
            <a:r>
              <a:rPr lang="bn-BD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ওয়ার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দাবী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করে,তবুও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সে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600" b="1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  <a:endParaRPr lang="en-US" sz="3200" b="1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0689DE-E6D2-449D-A2B5-4ABADB0AB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304B6456-24D4-41D9-B5D6-13A421036BBE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E32DC0A-A7B4-4AAF-BE77-15A231D9C9F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43E9E5-907E-4AAB-8BC6-1AD39502363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248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  <p:bldP spid="3" grpId="0" animBg="1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753820C-AE58-4FB8-B61F-9BB6960290B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503"/>
          <a:stretch/>
        </p:blipFill>
        <p:spPr>
          <a:xfrm>
            <a:off x="533400" y="1600200"/>
            <a:ext cx="3657600" cy="4191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F12917-4FEF-4F81-AC2E-A07A3463DF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19600" y="1600200"/>
            <a:ext cx="4419600" cy="4495800"/>
          </a:xfrm>
        </p:spPr>
        <p:txBody>
          <a:bodyPr>
            <a:normAutofit fontScale="92500" lnSpcReduction="10000"/>
          </a:bodyPr>
          <a:lstStyle/>
          <a:p>
            <a:r>
              <a:rPr lang="ar-SA" sz="3500" dirty="0">
                <a:solidFill>
                  <a:schemeClr val="accent2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وَ</a:t>
            </a:r>
            <a:r>
              <a:rPr lang="ar-SA" sz="35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لَا تُصَلِّ عَلٰٓى اَحَدٍ مِّنْهُمْ مَّاتَ اَبَدًا وَلاَ تَقُمْ عَلىٰ قَبْرِه ٖ–اِنَّهُمْ كَفَرُوْا بِا للهِ وَ رَسُوْلِهٖ وَ مَاتُوْا وَ هُمْ فٰسِقُوْنَ</a:t>
            </a:r>
            <a:r>
              <a:rPr lang="ar-SA" sz="3500" dirty="0">
                <a:solidFill>
                  <a:schemeClr val="accent2"/>
                </a:solidFill>
                <a:latin typeface="Arabic Typesetting" panose="03020402040406030203" pitchFamily="66" charset="-78"/>
                <a:cs typeface="+mj-cs"/>
              </a:rPr>
              <a:t>-</a:t>
            </a:r>
          </a:p>
          <a:p>
            <a:pPr algn="just"/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ৎ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আপনি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কারও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মৃত্যুর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তাদের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জানাযার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নামাজ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পড়বেন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ং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ড়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।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য়ই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 ও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আল্লাহর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রাসুলকে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অস্বীকারা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বস্থায়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মারা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যায়,আ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তারা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ৃ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ঙ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ৃ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ষ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 । </a:t>
            </a:r>
          </a:p>
          <a:p>
            <a:pPr algn="just"/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(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 err="1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াওবা,আয়াত</a:t>
            </a:r>
            <a:r>
              <a:rPr lang="en-US" sz="2800" dirty="0">
                <a:solidFill>
                  <a:srgbClr val="7030A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৮৪)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D887DC-F645-4E1A-943C-C1B3C2C67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66511"/>
            <a:ext cx="20574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4216C717-37D5-4EAA-8967-F4FAD66906A0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40C16A0-B18C-4DF2-9D14-BA77C446B29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A08C27F-F73A-4B3B-AB88-C84792C2C98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AA2BDF0-F576-4258-938D-FEE433423008}"/>
              </a:ext>
            </a:extLst>
          </p:cNvPr>
          <p:cNvSpPr/>
          <p:nvPr/>
        </p:nvSpPr>
        <p:spPr>
          <a:xfrm>
            <a:off x="152400" y="2221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36CC5BC-D2F6-45D0-AA5F-5160055C8F68}"/>
              </a:ext>
            </a:extLst>
          </p:cNvPr>
          <p:cNvSpPr/>
          <p:nvPr/>
        </p:nvSpPr>
        <p:spPr>
          <a:xfrm>
            <a:off x="304800" y="3383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316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2349532-2744-453D-B48E-1EEA597D2F6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625"/>
          <a:stretch/>
        </p:blipFill>
        <p:spPr>
          <a:xfrm>
            <a:off x="504979" y="1676400"/>
            <a:ext cx="4194175" cy="4114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2B2ECE-51AF-4CEB-AD38-EEF25D1F4E4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36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bn-BD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3600" b="1" dirty="0" err="1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াও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সম্মান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পায়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en-US" sz="3600" b="1" dirty="0">
                <a:solidFill>
                  <a:schemeClr val="accent2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4AA7D65-55D0-46DD-8C02-6950CE9BC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E18F5A-F89D-409B-87A1-A9ECFB75AF65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CF2FE873-5528-4028-B63D-000939A83A16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7BC9419-D85C-4421-B930-3515EB90CB35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9509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00462AB-EC74-4954-B54C-8919B912BAF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49" b="13624"/>
          <a:stretch/>
        </p:blipFill>
        <p:spPr>
          <a:xfrm>
            <a:off x="495299" y="2133600"/>
            <a:ext cx="3810001" cy="3657600"/>
          </a:xfrm>
          <a:prstGeom prst="rect">
            <a:avLst/>
          </a:prstGeom>
          <a:ln w="127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5E197B5-1795-48C8-9CC7-BA9A81905B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495801" y="2133600"/>
            <a:ext cx="4343399" cy="3657600"/>
          </a:xfrm>
        </p:spPr>
        <p:txBody>
          <a:bodyPr>
            <a:normAutofit/>
          </a:bodyPr>
          <a:lstStyle/>
          <a:p>
            <a:r>
              <a:rPr lang="ar-SA" sz="3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اِنَّ الْمُنٰفِقِيْن َفِى الدَّ رْكِ اْلَاسْفَلِ مِنَ النَّارِ</a:t>
            </a:r>
            <a:endParaRPr lang="en-US" sz="36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অর্থা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ৎ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দের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স্থান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জাহান্নামের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সর্ব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নিম্ন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স্তরে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।(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সূরা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200" b="1" dirty="0" err="1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া,আয়াত</a:t>
            </a:r>
            <a:r>
              <a:rPr lang="en-US" sz="3200" b="1" dirty="0">
                <a:solidFill>
                  <a:srgbClr val="00206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১৪৫)</a:t>
            </a:r>
            <a:endParaRPr lang="en-US" sz="3200" b="1" dirty="0">
              <a:solidFill>
                <a:srgbClr val="002060"/>
              </a:solidFill>
              <a:latin typeface="Arabic Typesetting" panose="03020402040406030203" pitchFamily="66" charset="-78"/>
              <a:cs typeface="+mj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1934C6-DB55-495C-9513-D8932EF77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11EBC350-764E-4F61-B203-1123F6536080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6872859-9A38-4161-B954-7D1EDB49EF3A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220126E-CEF7-4C26-B32E-465454DFCC32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283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1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0D1B9F-1CBA-4377-986E-7F12805E3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0" y="1825625"/>
            <a:ext cx="3943350" cy="4351338"/>
          </a:xfrm>
        </p:spPr>
        <p:txBody>
          <a:bodyPr>
            <a:normAutofit lnSpcReduction="10000"/>
          </a:bodyPr>
          <a:lstStyle/>
          <a:p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মিথ্যাব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াদের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bn-BD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en-US" sz="3600" b="1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ভয়াবহ</a:t>
            </a:r>
            <a:r>
              <a:rPr lang="en-US" sz="36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</a:t>
            </a:r>
            <a:endParaRPr lang="ar-SA" sz="3600" b="1" dirty="0">
              <a:solidFill>
                <a:srgbClr val="002060"/>
              </a:solidFill>
              <a:latin typeface="NikoshBAN" panose="02000000000000000000" pitchFamily="2" charset="0"/>
              <a:cs typeface="Shonar Bangla" panose="02020603050405020304" pitchFamily="18" charset="0"/>
            </a:endParaRPr>
          </a:p>
          <a:p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(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bn-BD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লেন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r>
              <a:rPr lang="ar-SA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اَلصِّدْقُ يُنْجِىْ وَالْكِذْبُ يُهْلِكُ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র্থঃ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স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মুক্তি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দেয়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EDAFDA-EC24-48FF-902C-6B02046B8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1B862C0A-8E7F-411C-8D62-5A6712226FD0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75467F6-35EB-4A65-B6B1-DC35FA5F8D46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A9D712-5FD7-410F-9B93-F3B7B6F2FD43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514CEC-FE93-4878-ABF5-919622684C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6" b="3367"/>
          <a:stretch/>
        </p:blipFill>
        <p:spPr>
          <a:xfrm>
            <a:off x="542213" y="1931437"/>
            <a:ext cx="4029787" cy="3648269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88033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2B3057B-B321-4673-A1D6-5A3FB644B76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43" b="16653"/>
          <a:stretch/>
        </p:blipFill>
        <p:spPr>
          <a:xfrm>
            <a:off x="838200" y="3057636"/>
            <a:ext cx="7696200" cy="336990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381D10-067F-4C0E-A4CF-B229B0775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E1A21B42-14F6-4311-B4BD-CE9EABCC71F1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48006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পরি</a:t>
            </a:r>
            <a:r>
              <a:rPr lang="bn-BD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তি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9D2DC32-ADCC-44C4-AFDC-417B4234808F}"/>
              </a:ext>
            </a:extLst>
          </p:cNvPr>
          <p:cNvSpPr txBox="1"/>
          <p:nvPr/>
        </p:nvSpPr>
        <p:spPr>
          <a:xfrm>
            <a:off x="1010258" y="1496479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রাসুল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:)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বলেছেন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,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  <a:sym typeface="Wingdings" panose="05000000000000000000" pitchFamily="2" charset="2"/>
            </a:endParaRPr>
          </a:p>
          <a:p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“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তোমরা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আমাকে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ছয়টি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জিনিস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দাও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আমি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তোমাদের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জান্নাতের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নিশ্চয়তা</a:t>
            </a:r>
            <a:r>
              <a:rPr lang="en-US" sz="36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দেব</a:t>
            </a:r>
            <a:r>
              <a:rPr lang="en-US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।” 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76A7C25-0AD1-4378-8DF8-E97D2A54B147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4BA7620-1943-423F-965E-CDF095F8F236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619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mph" presetSubtype="0" fill="hold" grpId="0" nodeType="clickEffect">
                                  <p:stCondLst>
                                    <p:cond delay="125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6CFF3E5-DC8C-4A4C-B506-3B587717034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30" r="21875" b="19416"/>
          <a:stretch/>
        </p:blipFill>
        <p:spPr>
          <a:xfrm>
            <a:off x="289248" y="1464906"/>
            <a:ext cx="4217438" cy="445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654BAA3-5996-4D04-B9AD-09EA3FB878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7317" y="1464906"/>
            <a:ext cx="4152120" cy="4450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3420D07-84EF-4156-AE12-E59333BDC56D}"/>
              </a:ext>
            </a:extLst>
          </p:cNvPr>
          <p:cNvSpPr txBox="1"/>
          <p:nvPr/>
        </p:nvSpPr>
        <p:spPr>
          <a:xfrm>
            <a:off x="838200" y="609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64502-D9AB-4770-AA92-543D31AB17F6}"/>
              </a:ext>
            </a:extLst>
          </p:cNvPr>
          <p:cNvSpPr txBox="1"/>
          <p:nvPr/>
        </p:nvSpPr>
        <p:spPr>
          <a:xfrm>
            <a:off x="5410200" y="6172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B1AF82-03F6-47AA-A323-DE6B36BBB967}"/>
              </a:ext>
            </a:extLst>
          </p:cNvPr>
          <p:cNvSpPr txBox="1">
            <a:spLocks/>
          </p:cNvSpPr>
          <p:nvPr/>
        </p:nvSpPr>
        <p:spPr>
          <a:xfrm>
            <a:off x="857250" y="269046"/>
            <a:ext cx="7406640" cy="79775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দেখে উত্তর দা</a:t>
            </a:r>
            <a:r>
              <a:rPr lang="bn-BD" b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endParaRPr lang="en-US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259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C4CD68DD-FF3A-4154-9706-1D51EA764DD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269"/>
          <a:stretch/>
        </p:blipFill>
        <p:spPr>
          <a:xfrm>
            <a:off x="304800" y="1996440"/>
            <a:ext cx="3962400" cy="365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E31A15-F8A6-427A-BA99-244A1B1BBF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67200" y="1996440"/>
            <a:ext cx="4724400" cy="4023360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মিথ্যা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পরিহার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সদাসত্য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কাউকে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আমানত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প্রতারণা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ত্যাগ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।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৬ ।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খালেছ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নিয়তে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তাওবা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  <a:p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 ।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রতে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32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2EE1B7-C923-4EBA-AE3D-60069DFD0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2F3A08E-8312-459B-BB3F-97D8FA214937}"/>
              </a:ext>
            </a:extLst>
          </p:cNvPr>
          <p:cNvSpPr txBox="1">
            <a:spLocks/>
          </p:cNvSpPr>
          <p:nvPr/>
        </p:nvSpPr>
        <p:spPr>
          <a:xfrm>
            <a:off x="1905000" y="381000"/>
            <a:ext cx="5715000" cy="762000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মুনাফিকি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থেকে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বাঁচার</a:t>
            </a:r>
            <a:r>
              <a:rPr lang="en-US" sz="4400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dirty="0" err="1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endParaRPr lang="en-US" sz="4400" dirty="0">
              <a:solidFill>
                <a:schemeClr val="bg1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6E1143D-A6E8-4AEC-9F56-ADE3054D6D5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371B48C-EC18-4CF6-B4A0-992E521A8C0E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69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CB0911-B9B7-4B15-A897-946A608020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EEF12D7-89EB-4CE5-BFB8-F4DDEE86B5D0}"/>
              </a:ext>
            </a:extLst>
          </p:cNvPr>
          <p:cNvSpPr txBox="1"/>
          <p:nvPr/>
        </p:nvSpPr>
        <p:spPr>
          <a:xfrm>
            <a:off x="228600" y="304800"/>
            <a:ext cx="8686800" cy="6186309"/>
          </a:xfrm>
          <a:prstGeom prst="rect">
            <a:avLst/>
          </a:prstGeom>
          <a:gradFill flip="none" rotWithShape="1">
            <a:gsLst>
              <a:gs pos="64000">
                <a:srgbClr val="FFC000"/>
              </a:gs>
              <a:gs pos="71000">
                <a:schemeClr val="accent3">
                  <a:lumMod val="95000"/>
                  <a:lumOff val="5000"/>
                </a:schemeClr>
              </a:gs>
              <a:gs pos="78000">
                <a:schemeClr val="accent3">
                  <a:lumMod val="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endParaRPr lang="en-US" sz="8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8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একক</a:t>
            </a:r>
            <a:r>
              <a:rPr lang="en-US" sz="8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8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কাজ</a:t>
            </a:r>
            <a:r>
              <a:rPr lang="en-US" sz="8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</a:p>
          <a:p>
            <a:endParaRPr lang="en-US" sz="48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       “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মুনাফিকরা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48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সল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গ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ন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শ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।”</a:t>
            </a:r>
          </a:p>
          <a:p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							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া </a:t>
            </a:r>
            <a:r>
              <a:rPr lang="bn-BD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4800" dirty="0">
                <a:latin typeface="Shonar Bangla" panose="02020603050405020304" pitchFamily="18" charset="0"/>
                <a:cs typeface="Shonar Bangla" panose="02020603050405020304" pitchFamily="18" charset="0"/>
              </a:rPr>
              <a:t>র।</a:t>
            </a:r>
            <a:endParaRPr lang="en-US" sz="8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20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sz="72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CED907-3261-42A4-8782-EBB3E8A91880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78E23A6-E48C-453E-B11D-FC1DF0F3A537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4434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59C351-5FE4-4258-832F-5CDFA41A01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7800" y="269046"/>
            <a:ext cx="5715000" cy="950154"/>
          </a:xfrm>
          <a:solidFill>
            <a:srgbClr val="0070C0"/>
          </a:solidFill>
        </p:spPr>
        <p:txBody>
          <a:bodyPr>
            <a:normAutofit/>
          </a:bodyPr>
          <a:lstStyle/>
          <a:p>
            <a:pPr algn="ctr"/>
            <a:r>
              <a:rPr lang="en-US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ূ</a:t>
            </a:r>
            <a:r>
              <a:rPr lang="en-US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en-US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ায়</a:t>
            </a:r>
            <a:r>
              <a:rPr lang="en-US" sz="6000" u="sng" dirty="0">
                <a:solidFill>
                  <a:schemeClr val="bg1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</a:p>
        </p:txBody>
      </p:sp>
      <p:sp useBgFill="1">
        <p:nvSpPr>
          <p:cNvPr id="3" name="Content Placeholder 2">
            <a:extLst>
              <a:ext uri="{FF2B5EF4-FFF2-40B4-BE49-F238E27FC236}">
                <a16:creationId xmlns:a16="http://schemas.microsoft.com/office/drawing/2014/main" id="{275CA0BA-4047-4EA8-AF3C-51A95305E5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8600" y="1600201"/>
            <a:ext cx="3733800" cy="4572000"/>
          </a:xfrm>
        </p:spPr>
        <p:txBody>
          <a:bodyPr>
            <a:normAutofit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১ ।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ফ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২ ।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ো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ঠ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ইয়ের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চিহ্ন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কয়টি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কি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কি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  <a:p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পরকালে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মুনাফিকরা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কোথায়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অবস্থান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করবে</a:t>
            </a:r>
            <a:r>
              <a:rPr lang="en-US" sz="2800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?</a:t>
            </a:r>
          </a:p>
        </p:txBody>
      </p:sp>
      <p:sp useBgFill="1">
        <p:nvSpPr>
          <p:cNvPr id="4" name="Content Placeholder 3">
            <a:extLst>
              <a:ext uri="{FF2B5EF4-FFF2-40B4-BE49-F238E27FC236}">
                <a16:creationId xmlns:a16="http://schemas.microsoft.com/office/drawing/2014/main" id="{4FD2D814-4D29-46BC-8E98-8AA8D07EB0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038599" y="1600200"/>
            <a:ext cx="4876801" cy="452596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lvl="3"/>
            <a:r>
              <a:rPr lang="en-US" sz="235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উত্তর</a:t>
            </a:r>
            <a:r>
              <a:rPr lang="en-US" sz="235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মিলিয়ে</a:t>
            </a:r>
            <a:r>
              <a:rPr lang="en-US" sz="235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35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না</a:t>
            </a:r>
            <a:r>
              <a:rPr lang="bn-BD" sz="235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235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ঃ</a:t>
            </a:r>
          </a:p>
          <a:p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১ ।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শব্দ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আরবি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ভণ্ডামি,কপটতা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ইত্যাদি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মুখে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অন্তরে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করাকে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্যক্তি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এরুপ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তাকে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২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৩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,(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)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থ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্যা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(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)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আমানতের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খেয়ানত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(গ)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য়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ঙ্গ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করা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জাহান্নামের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সর্ব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2800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3040BE-10FF-425C-983C-33D96EF2F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5EF6E39-2048-4C3E-900D-C99ABF5FB223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0846D817-1857-4B80-88D1-FBE366A7767E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7724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800" decel="100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800" decel="100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800" decel="100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800" decel="100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800" decel="100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B04F6B-84FE-4FEA-8C4B-9762AB7430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" y="2752220"/>
            <a:ext cx="8839200" cy="3916363"/>
          </a:xfrm>
        </p:spPr>
        <p:txBody>
          <a:bodyPr>
            <a:normAutofit lnSpcReduction="10000"/>
          </a:bodyPr>
          <a:lstStyle/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endParaRPr lang="en-US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endParaRPr lang="en-US" sz="36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শিক্ষার্থীরা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চিত্রগুলো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লিখে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একটি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পোস্টার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তৈরি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করবে</a:t>
            </a:r>
            <a:r>
              <a:rPr lang="en-US" sz="36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।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CA4507-D6F3-4E5B-BAA6-76381CBC6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9AB4514-8453-464B-9DEE-49C454B1D01D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8CD72FE-4E2D-4A6E-AE6A-512C421FD0C6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46BD2291-ACFC-49C1-B175-507E478EFCE1}"/>
              </a:ext>
            </a:extLst>
          </p:cNvPr>
          <p:cNvSpPr/>
          <p:nvPr/>
        </p:nvSpPr>
        <p:spPr>
          <a:xfrm>
            <a:off x="2875712" y="146355"/>
            <a:ext cx="3339198" cy="69399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101242" tIns="50621" rIns="101242" bIns="50621"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5400" b="1" spc="55" dirty="0">
                <a:ln w="11430"/>
                <a:solidFill>
                  <a:schemeClr val="tx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5400" b="1" spc="55" dirty="0">
              <a:ln w="11430"/>
              <a:solidFill>
                <a:schemeClr val="tx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DE2F7D-C7C8-487B-B8D6-E2AC859FDE05}"/>
              </a:ext>
            </a:extLst>
          </p:cNvPr>
          <p:cNvCxnSpPr>
            <a:cxnSpLocks/>
          </p:cNvCxnSpPr>
          <p:nvPr/>
        </p:nvCxnSpPr>
        <p:spPr>
          <a:xfrm>
            <a:off x="109579" y="810804"/>
            <a:ext cx="8903170" cy="0"/>
          </a:xfrm>
          <a:prstGeom prst="line">
            <a:avLst/>
          </a:prstGeom>
          <a:ln w="57150">
            <a:solidFill>
              <a:schemeClr val="tx2">
                <a:lumMod val="75000"/>
              </a:schemeClr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B4E663F1-DBEB-4E2A-90DF-1E6D8952AE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810" y="879974"/>
            <a:ext cx="7258380" cy="4147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6051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08AEB0-2B65-4FCC-9435-C7DB4BCAF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89C4126-7330-4BBB-9188-85E6F4085D39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DFFC2F5-23D8-4966-AD66-36C8F3D938D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7DD624E-58F5-4577-AC4F-7AA68B96F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68991"/>
            <a:ext cx="8382000" cy="6120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2">
            <a:extLst>
              <a:ext uri="{FF2B5EF4-FFF2-40B4-BE49-F238E27FC236}">
                <a16:creationId xmlns:a16="http://schemas.microsoft.com/office/drawing/2014/main" id="{2FF2AC96-FA74-43C9-A2DB-46E373759E0E}"/>
              </a:ext>
            </a:extLst>
          </p:cNvPr>
          <p:cNvSpPr txBox="1"/>
          <p:nvPr/>
        </p:nvSpPr>
        <p:spPr>
          <a:xfrm>
            <a:off x="1191637" y="1030599"/>
            <a:ext cx="635216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dirty="0">
                <a:solidFill>
                  <a:schemeClr val="bg1"/>
                </a:solidFill>
              </a:rPr>
              <a:t>আল্লাহ হাফেজ</a:t>
            </a:r>
          </a:p>
        </p:txBody>
      </p:sp>
    </p:spTree>
    <p:extLst>
      <p:ext uri="{BB962C8B-B14F-4D97-AF65-F5344CB8AC3E}">
        <p14:creationId xmlns:p14="http://schemas.microsoft.com/office/powerpoint/2010/main" val="13847733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A6B37C-C6C3-4CFE-9958-446984B43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269046"/>
            <a:ext cx="7406640" cy="797754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চ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ছ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দেখে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উত্তর</a:t>
            </a:r>
            <a:r>
              <a:rPr lang="en-US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400" b="1" dirty="0" err="1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দা</a:t>
            </a:r>
            <a:r>
              <a:rPr lang="bn-BD" sz="4400" b="1" dirty="0">
                <a:solidFill>
                  <a:srgbClr val="C0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ও</a:t>
            </a:r>
            <a:endParaRPr lang="en-US" sz="4400" b="1" dirty="0">
              <a:solidFill>
                <a:srgbClr val="C0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07F492-EAB0-4573-A0B5-D83EA3C12B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350" y="1425414"/>
            <a:ext cx="4163450" cy="467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3F0E64-A68B-4BBD-B50C-3B72C29DC96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97" t="53580" r="9635"/>
          <a:stretch/>
        </p:blipFill>
        <p:spPr>
          <a:xfrm>
            <a:off x="4648201" y="1417638"/>
            <a:ext cx="4038600" cy="4678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614FF64-22D5-420C-8A8D-E58D476EF71C}"/>
              </a:ext>
            </a:extLst>
          </p:cNvPr>
          <p:cNvSpPr txBox="1"/>
          <p:nvPr/>
        </p:nvSpPr>
        <p:spPr>
          <a:xfrm>
            <a:off x="838200" y="60960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দ্বিমু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396ADB-8BE6-44E9-A520-8FD090F78836}"/>
              </a:ext>
            </a:extLst>
          </p:cNvPr>
          <p:cNvSpPr txBox="1"/>
          <p:nvPr/>
        </p:nvSpPr>
        <p:spPr>
          <a:xfrm>
            <a:off x="5410200" y="6172200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ফাঁকি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দেয়া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AB6085C-31F2-4D4F-B817-B9D4D8321A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ACEAE3-1FB4-4C25-9374-43EA28E8F5B4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FB987EE-E6DF-465C-B306-6DF2B3D33C48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309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0BE3ED-25C2-4A40-B5E6-2BD18586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99AFFD0-7494-4949-8384-9038E0396E88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308AD2-AE83-4F31-A596-A909125FF96F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85D51B-7DD2-4D6A-94EF-B6828C0E0EAB}"/>
              </a:ext>
            </a:extLst>
          </p:cNvPr>
          <p:cNvSpPr txBox="1"/>
          <p:nvPr/>
        </p:nvSpPr>
        <p:spPr>
          <a:xfrm>
            <a:off x="1334277" y="887367"/>
            <a:ext cx="4609322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আজকের</a:t>
            </a:r>
            <a:r>
              <a:rPr lang="en-US" sz="4000" b="1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পাঠ</a:t>
            </a:r>
            <a:endParaRPr lang="en-US" sz="4000" b="1" dirty="0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ctr"/>
            <a:r>
              <a:rPr lang="en-US" sz="60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- </a:t>
            </a:r>
            <a:r>
              <a:rPr lang="en-US" sz="6000" b="1" dirty="0" err="1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6000" b="1" dirty="0">
                <a:solidFill>
                  <a:srgbClr val="0070C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-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8182F7-2454-4390-850C-D8FAE98415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5689" b="10363"/>
          <a:stretch/>
        </p:blipFill>
        <p:spPr>
          <a:xfrm rot="20745197">
            <a:off x="3474244" y="2698468"/>
            <a:ext cx="4263992" cy="2407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0217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781 -0.08333 C 0.04288 -0.08333 0.125 -0.00879 0.125 0.08333 C 0.125 0.17523 0.04288 0.25 -0.05781 0.25 C -0.15868 0.25 -0.24062 0.17523 -0.24062 0.08333 C -0.24062 -0.00879 -0.15868 -0.08333 -0.05781 -0.08333 Z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D54C85E-77F9-4E6F-94C7-9C3DADD26F36}"/>
              </a:ext>
            </a:extLst>
          </p:cNvPr>
          <p:cNvSpPr txBox="1"/>
          <p:nvPr/>
        </p:nvSpPr>
        <p:spPr>
          <a:xfrm>
            <a:off x="152400" y="1359160"/>
            <a:ext cx="891540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Shonar Bangla" panose="02020603050405020304" pitchFamily="18" charset="0"/>
                <a:cs typeface="Shonar Bangla" panose="02020603050405020304" pitchFamily="18" charset="0"/>
              </a:rPr>
              <a:t>	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এ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পাঠ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শেষে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শিক্ষার্থীরা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…</a:t>
            </a:r>
          </a:p>
          <a:p>
            <a:pPr lvl="1"/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১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।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নিফাকের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পরিচয়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বলতে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lvl="1"/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২ ।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মুনাফিকদের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চিহ্নিত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lvl="1"/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৩ ।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নিফাকের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পর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্যা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pPr lvl="1"/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৪ ।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হারের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উপায়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বিশ্লেষণ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করতে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4000" dirty="0" err="1">
                <a:latin typeface="Shonar Bangla" panose="02020603050405020304" pitchFamily="18" charset="0"/>
                <a:cs typeface="Shonar Bangla" panose="02020603050405020304" pitchFamily="18" charset="0"/>
              </a:rPr>
              <a:t>পারবে</a:t>
            </a:r>
            <a:r>
              <a:rPr lang="en-US" sz="4000" dirty="0"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16ABDEC-1F54-4A86-8FF9-CD6D6D3D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4128136-ABE7-4FB4-8D38-BA9D1F0261FE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D6F437A-7D4F-46AF-B49E-1CACFE1CEA5D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1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709FDC-773E-4C41-9EDF-9FEDF3F816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5155BC8-78A5-4F08-9A52-A144099B718E}"/>
              </a:ext>
            </a:extLst>
          </p:cNvPr>
          <p:cNvSpPr txBox="1">
            <a:spLocks/>
          </p:cNvSpPr>
          <p:nvPr/>
        </p:nvSpPr>
        <p:spPr>
          <a:xfrm>
            <a:off x="857250" y="609600"/>
            <a:ext cx="7406640" cy="9906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u="sng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endParaRPr lang="en-US" sz="6000" u="sng" dirty="0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BF133A39-A508-42ED-8CFC-917FF07EC4D3}"/>
              </a:ext>
            </a:extLst>
          </p:cNvPr>
          <p:cNvSpPr txBox="1">
            <a:spLocks/>
          </p:cNvSpPr>
          <p:nvPr/>
        </p:nvSpPr>
        <p:spPr>
          <a:xfrm>
            <a:off x="186612" y="2015412"/>
            <a:ext cx="8742784" cy="4107334"/>
          </a:xfrm>
          <a:prstGeom prst="rect">
            <a:avLst/>
          </a:prstGeom>
          <a:effectLst>
            <a:reflection blurRad="533400" stA="50000" endA="300" endPos="38500" dist="546100" dir="5400000" sy="-100000" algn="bl" rotWithShape="0"/>
            <a:softEdge rad="469900"/>
          </a:effectLst>
        </p:spPr>
        <p:txBody>
          <a:bodyPr>
            <a:normAutofit/>
          </a:bodyPr>
          <a:lstStyle>
            <a:lvl1pPr marL="171450" indent="-137160" algn="l" defTabSz="6858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80000"/>
              <a:buFont typeface="Corbel" pitchFamily="34" charset="0"/>
              <a:buChar char="•"/>
              <a:defRPr sz="20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4290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8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54864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75438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920120" indent="-13716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11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6pPr>
            <a:lvl7pPr marL="13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7pPr>
            <a:lvl8pPr marL="15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8pPr>
            <a:lvl9pPr marL="1700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SzPct val="80000"/>
              <a:buFont typeface="Corbel" pitchFamily="34" charset="0"/>
              <a:buChar char="•"/>
              <a:defRPr sz="14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শব্দ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ট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আরবি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ভাষার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শব্দ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  <a:p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অর্থ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: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ভণ্ডামি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কপটতা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প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ণ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া,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দ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ু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খ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ি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ইত্যাদি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</a:p>
          <a:p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মুখে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স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ী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া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র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ও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অন্তরে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অ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বিশ্বাস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করাকে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 </a:t>
            </a:r>
          </a:p>
          <a:p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য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ে </a:t>
            </a:r>
            <a:r>
              <a:rPr lang="bn-BD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্যক্তি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এরূপ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করে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তাকে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বলা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হয়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মুনাফিক</a:t>
            </a:r>
            <a:r>
              <a:rPr lang="en-US" sz="3600" dirty="0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24573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65B28A-54CE-4DDB-A962-D9FD9EC02B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7250" y="609600"/>
            <a:ext cx="7406640" cy="990600"/>
          </a:xfrm>
        </p:spPr>
        <p:txBody>
          <a:bodyPr>
            <a:normAutofit/>
          </a:bodyPr>
          <a:lstStyle/>
          <a:p>
            <a:pPr algn="ctr"/>
            <a:r>
              <a:rPr lang="en-US" sz="5400" u="sng" dirty="0" err="1">
                <a:solidFill>
                  <a:srgbClr val="FF0000"/>
                </a:solidFill>
                <a:latin typeface="Shonar Bangla" panose="02020603050405020304" pitchFamily="18" charset="0"/>
                <a:cs typeface="Shonar Bangla" panose="02020603050405020304" pitchFamily="18" charset="0"/>
              </a:rPr>
              <a:t>নিফাক</a:t>
            </a:r>
            <a:endParaRPr lang="en-US" sz="5400" u="sng" dirty="0">
              <a:solidFill>
                <a:srgbClr val="FF0000"/>
              </a:solidFill>
              <a:latin typeface="Shonar Bangla" panose="02020603050405020304" pitchFamily="18" charset="0"/>
              <a:cs typeface="Shonar Bangla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A8BD892-9DDB-4122-8D6F-5B71008C48F5}"/>
              </a:ext>
            </a:extLst>
          </p:cNvPr>
          <p:cNvSpPr txBox="1"/>
          <p:nvPr/>
        </p:nvSpPr>
        <p:spPr>
          <a:xfrm>
            <a:off x="685801" y="1600200"/>
            <a:ext cx="80010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و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اِذَا لَقُوا اَّلذيْنَ اٰمَنُوْا قَالُوا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اٰمَنَّا ۚوَاِذَا خَلَوْ اِلٰى شَيٰطِيْنِهِمْ قَالُوْا اِنَّا مَعَكمُ </a:t>
            </a:r>
            <a:r>
              <a:rPr lang="ar-SA" sz="4000" dirty="0">
                <a:latin typeface="Arial" panose="020B0604020202020204" pitchFamily="34" charset="0"/>
                <a:cs typeface="Arial" panose="020B0604020202020204" pitchFamily="34" charset="0"/>
              </a:rPr>
              <a:t>ۙ </a:t>
            </a:r>
            <a:r>
              <a:rPr lang="ar-SA" sz="3200" dirty="0">
                <a:latin typeface="Arial" panose="020B0604020202020204" pitchFamily="34" charset="0"/>
                <a:cs typeface="Arial" panose="020B0604020202020204" pitchFamily="34" charset="0"/>
              </a:rPr>
              <a:t>اِنَّمَا نَحْنُ مُسْتَهْزِئُوْنَ</a:t>
            </a:r>
            <a:r>
              <a:rPr lang="ar-SA" sz="3200" dirty="0">
                <a:latin typeface="Arabic Typesetting" panose="03020402040406030203" pitchFamily="66" charset="-78"/>
                <a:cs typeface="Arabic Typesetting" panose="03020402040406030203" pitchFamily="66" charset="-78"/>
              </a:rPr>
              <a:t>۝</a:t>
            </a:r>
            <a:endParaRPr lang="en-US" sz="3200" dirty="0"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  <a:p>
            <a:endParaRPr lang="en-US" sz="2800" dirty="0">
              <a:latin typeface="Shonar Bangla" panose="02020603050405020304" pitchFamily="18" charset="0"/>
              <a:cs typeface="Shonar Bangla" panose="02020603050405020304" pitchFamily="18" charset="0"/>
            </a:endParaRPr>
          </a:p>
          <a:p>
            <a:pPr algn="just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ৎ-“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ফ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ইমানদারদের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ন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এনেছি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যখন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গ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 ত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থ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শুধু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ঠাট্রা-তামাশা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থাকি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।” </a:t>
            </a:r>
          </a:p>
          <a:p>
            <a:pPr algn="just"/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আল-বাকারা,আয়া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৪)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6E0D5A-5A0A-4F5A-A044-637D05724C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2EFE881-2F1B-418D-8646-0A53FBACC108}"/>
              </a:ext>
            </a:extLst>
          </p:cNvPr>
          <p:cNvSpPr/>
          <p:nvPr/>
        </p:nvSpPr>
        <p:spPr>
          <a:xfrm>
            <a:off x="0" y="69742"/>
            <a:ext cx="9144000" cy="6788257"/>
          </a:xfrm>
          <a:prstGeom prst="rect">
            <a:avLst/>
          </a:prstGeom>
          <a:noFill/>
          <a:ln w="76200" cap="rnd" cmpd="sng">
            <a:gradFill>
              <a:gsLst>
                <a:gs pos="3000">
                  <a:srgbClr val="03D4A8"/>
                </a:gs>
                <a:gs pos="33000">
                  <a:srgbClr val="21D6E0"/>
                </a:gs>
                <a:gs pos="68000">
                  <a:srgbClr val="0087E6"/>
                </a:gs>
                <a:gs pos="97000">
                  <a:srgbClr val="005CBF"/>
                </a:gs>
              </a:gsLst>
              <a:lin ang="540000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F62AA53-265C-47D6-8902-6B7525A383B9}"/>
              </a:ext>
            </a:extLst>
          </p:cNvPr>
          <p:cNvSpPr/>
          <p:nvPr/>
        </p:nvSpPr>
        <p:spPr>
          <a:xfrm>
            <a:off x="152400" y="185980"/>
            <a:ext cx="8839200" cy="6519620"/>
          </a:xfrm>
          <a:prstGeom prst="rect">
            <a:avLst/>
          </a:prstGeom>
          <a:noFill/>
          <a:ln w="76200" cap="rnd" cmpd="sng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361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>
            <a:extLst>
              <a:ext uri="{FF2B5EF4-FFF2-40B4-BE49-F238E27FC236}">
                <a16:creationId xmlns:a16="http://schemas.microsoft.com/office/drawing/2014/main" id="{5088838E-6568-4BD9-9A59-F54C4BB82B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16" y="1072462"/>
            <a:ext cx="7884368" cy="488046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E21C3A6-B69B-44A1-BC96-B4409DD8F47F}"/>
              </a:ext>
            </a:extLst>
          </p:cNvPr>
          <p:cNvSpPr txBox="1"/>
          <p:nvPr/>
        </p:nvSpPr>
        <p:spPr>
          <a:xfrm>
            <a:off x="2267339" y="585105"/>
            <a:ext cx="460932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u="sng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নিফাক</a:t>
            </a:r>
            <a:endParaRPr lang="en-US" sz="4400" u="sng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15563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86</TotalTime>
  <Words>1512</Words>
  <Application>Microsoft Office PowerPoint</Application>
  <PresentationFormat>On-screen Show (4:3)</PresentationFormat>
  <Paragraphs>187</Paragraphs>
  <Slides>34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3" baseType="lpstr">
      <vt:lpstr>Arabic Typesetting</vt:lpstr>
      <vt:lpstr>Arial</vt:lpstr>
      <vt:lpstr>Calibri</vt:lpstr>
      <vt:lpstr>Calibri Light</vt:lpstr>
      <vt:lpstr>Corbel</vt:lpstr>
      <vt:lpstr>NikoshBAN</vt:lpstr>
      <vt:lpstr>Shonar Bangla</vt:lpstr>
      <vt:lpstr>Wingdings</vt:lpstr>
      <vt:lpstr>Office Theme</vt:lpstr>
      <vt:lpstr>PowerPoint Presentation</vt:lpstr>
      <vt:lpstr>PowerPoint Presentation</vt:lpstr>
      <vt:lpstr>PowerPoint Presentation</vt:lpstr>
      <vt:lpstr>নিচের ছবি দেখে উত্তর দাও</vt:lpstr>
      <vt:lpstr>PowerPoint Presentation</vt:lpstr>
      <vt:lpstr>PowerPoint Presentation</vt:lpstr>
      <vt:lpstr>PowerPoint Presentation</vt:lpstr>
      <vt:lpstr>নিফাক</vt:lpstr>
      <vt:lpstr>PowerPoint Presentation</vt:lpstr>
      <vt:lpstr>মুনাফিকদের চিহ্ন </vt:lpstr>
      <vt:lpstr>মুনাফিকদের চিহ্ন </vt:lpstr>
      <vt:lpstr>মুনাফিকদের চিহ্ন </vt:lpstr>
      <vt:lpstr>নিফাকি কাজ </vt:lpstr>
      <vt:lpstr>PowerPoint Presentation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নিফাকি কাজ </vt:lpstr>
      <vt:lpstr>আল কুরআনে মুনাফিকদের চরিত্র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মূল্যায়ন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51</cp:revision>
  <dcterms:created xsi:type="dcterms:W3CDTF">2020-09-09T10:19:28Z</dcterms:created>
  <dcterms:modified xsi:type="dcterms:W3CDTF">2020-09-10T16:31:23Z</dcterms:modified>
</cp:coreProperties>
</file>