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98" r:id="rId4"/>
    <p:sldId id="300" r:id="rId5"/>
    <p:sldId id="299" r:id="rId6"/>
    <p:sldId id="292" r:id="rId7"/>
    <p:sldId id="293" r:id="rId8"/>
    <p:sldId id="259" r:id="rId9"/>
    <p:sldId id="294" r:id="rId10"/>
    <p:sldId id="297" r:id="rId11"/>
    <p:sldId id="260" r:id="rId12"/>
    <p:sldId id="291" r:id="rId13"/>
    <p:sldId id="261" r:id="rId14"/>
    <p:sldId id="262" r:id="rId15"/>
    <p:sldId id="263" r:id="rId16"/>
    <p:sldId id="264" r:id="rId17"/>
    <p:sldId id="269" r:id="rId18"/>
    <p:sldId id="289" r:id="rId19"/>
    <p:sldId id="287" r:id="rId20"/>
    <p:sldId id="281" r:id="rId21"/>
    <p:sldId id="282" r:id="rId22"/>
    <p:sldId id="290" r:id="rId23"/>
    <p:sldId id="283" r:id="rId24"/>
    <p:sldId id="285" r:id="rId25"/>
    <p:sldId id="286"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0066"/>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119" autoAdjust="0"/>
  </p:normalViewPr>
  <p:slideViewPr>
    <p:cSldViewPr>
      <p:cViewPr>
        <p:scale>
          <a:sx n="91" d="100"/>
          <a:sy n="91" d="100"/>
        </p:scale>
        <p:origin x="-786" y="408"/>
      </p:cViewPr>
      <p:guideLst>
        <p:guide orient="horz" pos="2160"/>
        <p:guide pos="2880"/>
      </p:guideLst>
    </p:cSldViewPr>
  </p:slideViewPr>
  <p:notesTextViewPr>
    <p:cViewPr>
      <p:scale>
        <a:sx n="1" d="1"/>
        <a:sy n="1" d="1"/>
      </p:scale>
      <p:origin x="0" y="0"/>
    </p:cViewPr>
  </p:notesTextViewPr>
  <p:sorterViewPr>
    <p:cViewPr>
      <p:scale>
        <a:sx n="66" d="100"/>
        <a:sy n="66" d="100"/>
      </p:scale>
      <p:origin x="0" y="3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0AB10-45A8-4534-A422-FC5237202C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88EE43-05BD-4183-9FFB-360851586F51}">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endParaRPr lang="bn-BD" sz="1800" dirty="0" smtClean="0">
            <a:latin typeface="NikoshBAN" pitchFamily="2" charset="0"/>
            <a:cs typeface="NikoshBAN" pitchFamily="2" charset="0"/>
          </a:endParaRPr>
        </a:p>
        <a:p>
          <a:pPr algn="l"/>
          <a:endParaRPr lang="bn-BD" sz="1800" dirty="0" smtClean="0">
            <a:latin typeface="NikoshBAN" pitchFamily="2" charset="0"/>
            <a:cs typeface="NikoshBAN" pitchFamily="2" charset="0"/>
          </a:endParaRPr>
        </a:p>
        <a:p>
          <a:pPr algn="l"/>
          <a:r>
            <a:rPr lang="bn-BD" sz="3200" b="1" dirty="0" smtClean="0">
              <a:solidFill>
                <a:srgbClr val="002060"/>
              </a:solidFill>
              <a:latin typeface="NikoshBAN" pitchFamily="2" charset="0"/>
              <a:cs typeface="NikoshBAN" pitchFamily="2" charset="0"/>
            </a:rPr>
            <a:t>আত্ম-কর্মসংস্থান কী তা বলতে পারবে।</a:t>
          </a:r>
        </a:p>
        <a:p>
          <a:pPr algn="l"/>
          <a:endParaRPr lang="bn-BD" sz="1200" b="1" dirty="0" smtClean="0">
            <a:solidFill>
              <a:srgbClr val="6600CC"/>
            </a:solidFill>
            <a:latin typeface="NikoshBAN" pitchFamily="2" charset="0"/>
            <a:cs typeface="NikoshBAN" pitchFamily="2" charset="0"/>
          </a:endParaRPr>
        </a:p>
        <a:p>
          <a:pPr algn="l"/>
          <a:endParaRPr lang="bn-BD" sz="1000" dirty="0" smtClean="0">
            <a:latin typeface="NikoshBAN" pitchFamily="2" charset="0"/>
            <a:cs typeface="NikoshBAN" pitchFamily="2" charset="0"/>
          </a:endParaRPr>
        </a:p>
        <a:p>
          <a:pPr algn="l"/>
          <a:endParaRPr lang="en-US" sz="1000" dirty="0">
            <a:latin typeface="NikoshBAN" pitchFamily="2" charset="0"/>
            <a:cs typeface="NikoshBAN" pitchFamily="2" charset="0"/>
          </a:endParaRPr>
        </a:p>
      </dgm:t>
    </dgm:pt>
    <dgm:pt modelId="{0D643370-4FD1-47AB-BE7E-E844DA01139C}" type="parTrans" cxnId="{4EE1ED7C-BE28-4EFC-838A-0B2F0665A6E5}">
      <dgm:prSet/>
      <dgm:spPr/>
      <dgm:t>
        <a:bodyPr/>
        <a:lstStyle/>
        <a:p>
          <a:endParaRPr lang="en-US"/>
        </a:p>
      </dgm:t>
    </dgm:pt>
    <dgm:pt modelId="{EFD12EE5-54E9-4761-B345-57656AB84263}" type="sibTrans" cxnId="{4EE1ED7C-BE28-4EFC-838A-0B2F0665A6E5}">
      <dgm:prSet/>
      <dgm:spPr/>
      <dgm:t>
        <a:bodyPr/>
        <a:lstStyle/>
        <a:p>
          <a:endParaRPr lang="en-US"/>
        </a:p>
      </dgm:t>
    </dgm:pt>
    <dgm:pt modelId="{1CD01CBB-8D95-4B3D-87E0-08AEEFF8B79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3400" dirty="0" smtClean="0"/>
            <a:t>   </a:t>
          </a:r>
          <a:r>
            <a:rPr lang="bn-BD" sz="2400" b="1" dirty="0" smtClean="0">
              <a:solidFill>
                <a:schemeClr val="accent3">
                  <a:lumMod val="75000"/>
                </a:schemeClr>
              </a:solidFill>
              <a:latin typeface="NikoshBAN" pitchFamily="2" charset="0"/>
              <a:cs typeface="NikoshBAN" pitchFamily="2" charset="0"/>
            </a:rPr>
            <a:t>আত্ম-কর্মসংস্থানের কী কী ক্ষেত্র রয়েছে তা বলতে পারবে</a:t>
          </a:r>
          <a:r>
            <a:rPr lang="bn-BD" sz="2400" b="1" dirty="0" smtClean="0">
              <a:solidFill>
                <a:schemeClr val="accent3">
                  <a:lumMod val="75000"/>
                </a:schemeClr>
              </a:solidFill>
            </a:rPr>
            <a:t>।</a:t>
          </a:r>
          <a:endParaRPr lang="en-US" sz="3200" b="1" dirty="0">
            <a:solidFill>
              <a:schemeClr val="accent3">
                <a:lumMod val="75000"/>
              </a:schemeClr>
            </a:solidFill>
          </a:endParaRPr>
        </a:p>
      </dgm:t>
    </dgm:pt>
    <dgm:pt modelId="{E4F659D4-4C9F-47C6-84EF-9BFF4D0F6F59}" type="parTrans" cxnId="{F573CE63-6490-4A4D-9BB9-99B1897DBA6F}">
      <dgm:prSet/>
      <dgm:spPr/>
      <dgm:t>
        <a:bodyPr/>
        <a:lstStyle/>
        <a:p>
          <a:endParaRPr lang="en-US"/>
        </a:p>
      </dgm:t>
    </dgm:pt>
    <dgm:pt modelId="{C04DCE6E-74FC-48C2-B7A9-B1652C4D5D77}" type="sibTrans" cxnId="{F573CE63-6490-4A4D-9BB9-99B1897DBA6F}">
      <dgm:prSet/>
      <dgm:spPr/>
      <dgm:t>
        <a:bodyPr/>
        <a:lstStyle/>
        <a:p>
          <a:endParaRPr lang="en-US"/>
        </a:p>
      </dgm:t>
    </dgm:pt>
    <dgm:pt modelId="{0E9D4307-583F-448A-AEDE-3DAA00CF92DF}">
      <dgm:prSet custT="1">
        <dgm:style>
          <a:lnRef idx="1">
            <a:schemeClr val="accent3"/>
          </a:lnRef>
          <a:fillRef idx="2">
            <a:schemeClr val="accent3"/>
          </a:fillRef>
          <a:effectRef idx="1">
            <a:schemeClr val="accent3"/>
          </a:effectRef>
          <a:fontRef idx="minor">
            <a:schemeClr val="dk1"/>
          </a:fontRef>
        </dgm:style>
      </dgm:prSet>
      <dgm:spPr/>
      <dgm:t>
        <a:bodyPr/>
        <a:lstStyle/>
        <a:p>
          <a:r>
            <a:rPr lang="bn-BD" sz="2400" b="1" dirty="0" smtClean="0">
              <a:solidFill>
                <a:schemeClr val="accent3"/>
              </a:solidFill>
              <a:latin typeface="NikoshBAN" pitchFamily="2" charset="0"/>
              <a:cs typeface="NikoshBAN" pitchFamily="2" charset="0"/>
            </a:rPr>
            <a:t>আত্ম-কর্মসংস্থানের ধারণা ব্যাখ্যা করতে পারবে।</a:t>
          </a:r>
        </a:p>
        <a:p>
          <a:r>
            <a:rPr lang="bn-BD" sz="2400" b="1" dirty="0" smtClean="0">
              <a:solidFill>
                <a:srgbClr val="660033"/>
              </a:solidFill>
              <a:latin typeface="NikoshBAN" pitchFamily="2" charset="0"/>
              <a:cs typeface="NikoshBAN" pitchFamily="2" charset="0"/>
            </a:rPr>
            <a:t>আত্ম-কর্মসংস্থানের </a:t>
          </a:r>
          <a:r>
            <a:rPr lang="en-US" sz="2400" b="1" dirty="0" smtClean="0">
              <a:solidFill>
                <a:srgbClr val="660033"/>
              </a:solidFill>
              <a:latin typeface="NikoshBAN" pitchFamily="2" charset="0"/>
              <a:cs typeface="NikoshBAN" pitchFamily="2" charset="0"/>
            </a:rPr>
            <a:t> </a:t>
          </a:r>
          <a:r>
            <a:rPr lang="bn-BD" sz="2400" b="1" dirty="0" smtClean="0">
              <a:solidFill>
                <a:srgbClr val="660033"/>
              </a:solidFill>
              <a:latin typeface="NikoshBAN" pitchFamily="2" charset="0"/>
              <a:cs typeface="NikoshBAN" pitchFamily="2" charset="0"/>
            </a:rPr>
            <a:t>প্র্যেয়াজনীয়তা ব্যাখ্যা করতে পারবে।</a:t>
          </a:r>
          <a:endParaRPr lang="en-US" sz="2400" b="1" dirty="0">
            <a:solidFill>
              <a:srgbClr val="660033"/>
            </a:solidFill>
          </a:endParaRPr>
        </a:p>
      </dgm:t>
    </dgm:pt>
    <dgm:pt modelId="{FA45554B-271D-40B2-88D0-DF57B4DB58F2}" type="parTrans" cxnId="{E33611B6-D76E-4E0A-A503-41C4802DD8BE}">
      <dgm:prSet/>
      <dgm:spPr/>
      <dgm:t>
        <a:bodyPr/>
        <a:lstStyle/>
        <a:p>
          <a:endParaRPr lang="en-US"/>
        </a:p>
      </dgm:t>
    </dgm:pt>
    <dgm:pt modelId="{4A626651-E5B2-47B2-8E98-44DC0956F788}" type="sibTrans" cxnId="{E33611B6-D76E-4E0A-A503-41C4802DD8BE}">
      <dgm:prSet/>
      <dgm:spPr/>
      <dgm:t>
        <a:bodyPr/>
        <a:lstStyle/>
        <a:p>
          <a:endParaRPr lang="en-US"/>
        </a:p>
      </dgm:t>
    </dgm:pt>
    <dgm:pt modelId="{8FEEAE1B-855B-4430-AF8A-C5EF92D32AE3}" type="pres">
      <dgm:prSet presAssocID="{1EC0AB10-45A8-4534-A422-FC5237202CDF}" presName="Name0" presStyleCnt="0">
        <dgm:presLayoutVars>
          <dgm:chMax val="7"/>
          <dgm:chPref val="7"/>
          <dgm:dir/>
        </dgm:presLayoutVars>
      </dgm:prSet>
      <dgm:spPr/>
      <dgm:t>
        <a:bodyPr/>
        <a:lstStyle/>
        <a:p>
          <a:endParaRPr lang="en-US"/>
        </a:p>
      </dgm:t>
    </dgm:pt>
    <dgm:pt modelId="{FE162482-E505-468F-87A9-7B1FE5D1B626}" type="pres">
      <dgm:prSet presAssocID="{1EC0AB10-45A8-4534-A422-FC5237202CDF}" presName="Name1" presStyleCnt="0"/>
      <dgm:spPr/>
      <dgm:t>
        <a:bodyPr/>
        <a:lstStyle/>
        <a:p>
          <a:endParaRPr lang="en-US"/>
        </a:p>
      </dgm:t>
    </dgm:pt>
    <dgm:pt modelId="{37D94758-EE17-4701-9C45-787AD5F978AC}" type="pres">
      <dgm:prSet presAssocID="{1EC0AB10-45A8-4534-A422-FC5237202CDF}" presName="cycle" presStyleCnt="0"/>
      <dgm:spPr/>
      <dgm:t>
        <a:bodyPr/>
        <a:lstStyle/>
        <a:p>
          <a:endParaRPr lang="en-US"/>
        </a:p>
      </dgm:t>
    </dgm:pt>
    <dgm:pt modelId="{EE4E7C73-E931-4F1E-9BC9-AE8912248C1A}" type="pres">
      <dgm:prSet presAssocID="{1EC0AB10-45A8-4534-A422-FC5237202CDF}" presName="srcNode" presStyleLbl="node1" presStyleIdx="0" presStyleCnt="3"/>
      <dgm:spPr/>
      <dgm:t>
        <a:bodyPr/>
        <a:lstStyle/>
        <a:p>
          <a:endParaRPr lang="en-US"/>
        </a:p>
      </dgm:t>
    </dgm:pt>
    <dgm:pt modelId="{377A3EB7-A278-4EFD-84BE-DE8105DE8C5B}" type="pres">
      <dgm:prSet presAssocID="{1EC0AB10-45A8-4534-A422-FC5237202CDF}" presName="conn" presStyleLbl="parChTrans1D2" presStyleIdx="0" presStyleCnt="1"/>
      <dgm:spPr/>
      <dgm:t>
        <a:bodyPr/>
        <a:lstStyle/>
        <a:p>
          <a:endParaRPr lang="en-US"/>
        </a:p>
      </dgm:t>
    </dgm:pt>
    <dgm:pt modelId="{551F966B-105F-4BD4-AB89-365DF41DB119}" type="pres">
      <dgm:prSet presAssocID="{1EC0AB10-45A8-4534-A422-FC5237202CDF}" presName="extraNode" presStyleLbl="node1" presStyleIdx="0" presStyleCnt="3"/>
      <dgm:spPr/>
      <dgm:t>
        <a:bodyPr/>
        <a:lstStyle/>
        <a:p>
          <a:endParaRPr lang="en-US"/>
        </a:p>
      </dgm:t>
    </dgm:pt>
    <dgm:pt modelId="{5007F9CA-806A-4F22-92DC-B8DFFCEFA27C}" type="pres">
      <dgm:prSet presAssocID="{1EC0AB10-45A8-4534-A422-FC5237202CDF}" presName="dstNode" presStyleLbl="node1" presStyleIdx="0" presStyleCnt="3"/>
      <dgm:spPr/>
      <dgm:t>
        <a:bodyPr/>
        <a:lstStyle/>
        <a:p>
          <a:endParaRPr lang="en-US"/>
        </a:p>
      </dgm:t>
    </dgm:pt>
    <dgm:pt modelId="{2DF96535-20D1-47F2-A0E9-E27AA6BCC88D}" type="pres">
      <dgm:prSet presAssocID="{1788EE43-05BD-4183-9FFB-360851586F51}" presName="text_1" presStyleLbl="node1" presStyleIdx="0" presStyleCnt="3" custScaleX="98524" custScaleY="96022" custLinFactNeighborX="2958" custLinFactNeighborY="16761">
        <dgm:presLayoutVars>
          <dgm:bulletEnabled val="1"/>
        </dgm:presLayoutVars>
      </dgm:prSet>
      <dgm:spPr/>
      <dgm:t>
        <a:bodyPr/>
        <a:lstStyle/>
        <a:p>
          <a:endParaRPr lang="en-US"/>
        </a:p>
      </dgm:t>
    </dgm:pt>
    <dgm:pt modelId="{AC0924A1-86D7-4248-9F1E-241EE04125DC}" type="pres">
      <dgm:prSet presAssocID="{1788EE43-05BD-4183-9FFB-360851586F51}" presName="accent_1" presStyleCnt="0"/>
      <dgm:spPr/>
      <dgm:t>
        <a:bodyPr/>
        <a:lstStyle/>
        <a:p>
          <a:endParaRPr lang="en-US"/>
        </a:p>
      </dgm:t>
    </dgm:pt>
    <dgm:pt modelId="{76826DC4-1499-4EB4-B314-ADFE33600E5A}" type="pres">
      <dgm:prSet presAssocID="{1788EE43-05BD-4183-9FFB-360851586F51}" presName="accentRepeatNode" presStyleLbl="solidFgAcc1" presStyleIdx="0" presStyleCnt="3" custScaleX="97036" custScaleY="96998" custLinFactNeighborX="6071" custLinFactNeighborY="8499"/>
      <dgm:spPr/>
      <dgm:t>
        <a:bodyPr/>
        <a:lstStyle/>
        <a:p>
          <a:endParaRPr lang="en-US"/>
        </a:p>
      </dgm:t>
    </dgm:pt>
    <dgm:pt modelId="{7A6B5ED0-8576-4BC1-A4F1-2D33761EB344}" type="pres">
      <dgm:prSet presAssocID="{0E9D4307-583F-448A-AEDE-3DAA00CF92DF}" presName="text_2" presStyleLbl="node1" presStyleIdx="1" presStyleCnt="3" custScaleY="137500" custLinFactNeighborX="1892" custLinFactNeighborY="9375">
        <dgm:presLayoutVars>
          <dgm:bulletEnabled val="1"/>
        </dgm:presLayoutVars>
      </dgm:prSet>
      <dgm:spPr/>
      <dgm:t>
        <a:bodyPr/>
        <a:lstStyle/>
        <a:p>
          <a:endParaRPr lang="en-US"/>
        </a:p>
      </dgm:t>
    </dgm:pt>
    <dgm:pt modelId="{D59CC870-FC3A-4B6C-BB06-C4589B9D12AD}" type="pres">
      <dgm:prSet presAssocID="{0E9D4307-583F-448A-AEDE-3DAA00CF92DF}" presName="accent_2" presStyleCnt="0"/>
      <dgm:spPr/>
    </dgm:pt>
    <dgm:pt modelId="{08AA78BE-C560-4E78-A3F0-06BE882FBA0D}" type="pres">
      <dgm:prSet presAssocID="{0E9D4307-583F-448A-AEDE-3DAA00CF92DF}" presName="accentRepeatNode" presStyleLbl="solidFgAcc1" presStyleIdx="1" presStyleCnt="3"/>
      <dgm:spPr/>
    </dgm:pt>
    <dgm:pt modelId="{7AB6E5A1-409E-4636-B8E1-5E491BBB798E}" type="pres">
      <dgm:prSet presAssocID="{1CD01CBB-8D95-4B3D-87E0-08AEEFF8B79A}" presName="text_3" presStyleLbl="node1" presStyleIdx="2" presStyleCnt="3" custScaleX="104613" custScaleY="118182" custLinFactNeighborX="6371" custLinFactNeighborY="3409">
        <dgm:presLayoutVars>
          <dgm:bulletEnabled val="1"/>
        </dgm:presLayoutVars>
      </dgm:prSet>
      <dgm:spPr/>
      <dgm:t>
        <a:bodyPr/>
        <a:lstStyle/>
        <a:p>
          <a:endParaRPr lang="en-US"/>
        </a:p>
      </dgm:t>
    </dgm:pt>
    <dgm:pt modelId="{421C36E3-05CE-499A-B43A-EE2B041732AB}" type="pres">
      <dgm:prSet presAssocID="{1CD01CBB-8D95-4B3D-87E0-08AEEFF8B79A}" presName="accent_3" presStyleCnt="0"/>
      <dgm:spPr/>
      <dgm:t>
        <a:bodyPr/>
        <a:lstStyle/>
        <a:p>
          <a:endParaRPr lang="en-US"/>
        </a:p>
      </dgm:t>
    </dgm:pt>
    <dgm:pt modelId="{3FD9FD61-DAF5-4B15-B240-2A35CD00CA3F}" type="pres">
      <dgm:prSet presAssocID="{1CD01CBB-8D95-4B3D-87E0-08AEEFF8B79A}" presName="accentRepeatNode" presStyleLbl="solidFgAcc1" presStyleIdx="2" presStyleCnt="3"/>
      <dgm:spPr/>
      <dgm:t>
        <a:bodyPr/>
        <a:lstStyle/>
        <a:p>
          <a:endParaRPr lang="en-US"/>
        </a:p>
      </dgm:t>
    </dgm:pt>
  </dgm:ptLst>
  <dgm:cxnLst>
    <dgm:cxn modelId="{8A3A9F9F-82B9-4E48-8AB1-D86198FF1929}" type="presOf" srcId="{1EC0AB10-45A8-4534-A422-FC5237202CDF}" destId="{8FEEAE1B-855B-4430-AF8A-C5EF92D32AE3}" srcOrd="0" destOrd="0" presId="urn:microsoft.com/office/officeart/2008/layout/VerticalCurvedList"/>
    <dgm:cxn modelId="{1C1B17A0-C1D0-4A33-9580-1258BA7804DA}" type="presOf" srcId="{0E9D4307-583F-448A-AEDE-3DAA00CF92DF}" destId="{7A6B5ED0-8576-4BC1-A4F1-2D33761EB344}" srcOrd="0" destOrd="0" presId="urn:microsoft.com/office/officeart/2008/layout/VerticalCurvedList"/>
    <dgm:cxn modelId="{D31676FB-346A-49B1-9470-FB9416A257F2}" type="presOf" srcId="{1CD01CBB-8D95-4B3D-87E0-08AEEFF8B79A}" destId="{7AB6E5A1-409E-4636-B8E1-5E491BBB798E}" srcOrd="0" destOrd="0" presId="urn:microsoft.com/office/officeart/2008/layout/VerticalCurvedList"/>
    <dgm:cxn modelId="{E33611B6-D76E-4E0A-A503-41C4802DD8BE}" srcId="{1EC0AB10-45A8-4534-A422-FC5237202CDF}" destId="{0E9D4307-583F-448A-AEDE-3DAA00CF92DF}" srcOrd="1" destOrd="0" parTransId="{FA45554B-271D-40B2-88D0-DF57B4DB58F2}" sibTransId="{4A626651-E5B2-47B2-8E98-44DC0956F788}"/>
    <dgm:cxn modelId="{2034407F-50A8-44DD-9039-586771AAEF9A}" type="presOf" srcId="{EFD12EE5-54E9-4761-B345-57656AB84263}" destId="{377A3EB7-A278-4EFD-84BE-DE8105DE8C5B}" srcOrd="0" destOrd="0" presId="urn:microsoft.com/office/officeart/2008/layout/VerticalCurvedList"/>
    <dgm:cxn modelId="{F573CE63-6490-4A4D-9BB9-99B1897DBA6F}" srcId="{1EC0AB10-45A8-4534-A422-FC5237202CDF}" destId="{1CD01CBB-8D95-4B3D-87E0-08AEEFF8B79A}" srcOrd="2" destOrd="0" parTransId="{E4F659D4-4C9F-47C6-84EF-9BFF4D0F6F59}" sibTransId="{C04DCE6E-74FC-48C2-B7A9-B1652C4D5D77}"/>
    <dgm:cxn modelId="{A3CC6A9E-F20D-4F7A-B1B4-8225383C7B9C}" type="presOf" srcId="{1788EE43-05BD-4183-9FFB-360851586F51}" destId="{2DF96535-20D1-47F2-A0E9-E27AA6BCC88D}" srcOrd="0" destOrd="0" presId="urn:microsoft.com/office/officeart/2008/layout/VerticalCurvedList"/>
    <dgm:cxn modelId="{4EE1ED7C-BE28-4EFC-838A-0B2F0665A6E5}" srcId="{1EC0AB10-45A8-4534-A422-FC5237202CDF}" destId="{1788EE43-05BD-4183-9FFB-360851586F51}" srcOrd="0" destOrd="0" parTransId="{0D643370-4FD1-47AB-BE7E-E844DA01139C}" sibTransId="{EFD12EE5-54E9-4761-B345-57656AB84263}"/>
    <dgm:cxn modelId="{F53A7DBF-F694-45C8-A437-8B6405577480}" type="presParOf" srcId="{8FEEAE1B-855B-4430-AF8A-C5EF92D32AE3}" destId="{FE162482-E505-468F-87A9-7B1FE5D1B626}" srcOrd="0" destOrd="0" presId="urn:microsoft.com/office/officeart/2008/layout/VerticalCurvedList"/>
    <dgm:cxn modelId="{7EDC168D-F340-46B8-9912-804F8C97420F}" type="presParOf" srcId="{FE162482-E505-468F-87A9-7B1FE5D1B626}" destId="{37D94758-EE17-4701-9C45-787AD5F978AC}" srcOrd="0" destOrd="0" presId="urn:microsoft.com/office/officeart/2008/layout/VerticalCurvedList"/>
    <dgm:cxn modelId="{B039A96E-0B37-4957-81A8-1407A7627A36}" type="presParOf" srcId="{37D94758-EE17-4701-9C45-787AD5F978AC}" destId="{EE4E7C73-E931-4F1E-9BC9-AE8912248C1A}" srcOrd="0" destOrd="0" presId="urn:microsoft.com/office/officeart/2008/layout/VerticalCurvedList"/>
    <dgm:cxn modelId="{E73C9B5B-34AF-4222-988B-1D05113569FF}" type="presParOf" srcId="{37D94758-EE17-4701-9C45-787AD5F978AC}" destId="{377A3EB7-A278-4EFD-84BE-DE8105DE8C5B}" srcOrd="1" destOrd="0" presId="urn:microsoft.com/office/officeart/2008/layout/VerticalCurvedList"/>
    <dgm:cxn modelId="{A1CF9E7D-F63D-409A-8A9E-94509B879589}" type="presParOf" srcId="{37D94758-EE17-4701-9C45-787AD5F978AC}" destId="{551F966B-105F-4BD4-AB89-365DF41DB119}" srcOrd="2" destOrd="0" presId="urn:microsoft.com/office/officeart/2008/layout/VerticalCurvedList"/>
    <dgm:cxn modelId="{4B7C122C-26D0-45FD-8F79-2B4F4E84B684}" type="presParOf" srcId="{37D94758-EE17-4701-9C45-787AD5F978AC}" destId="{5007F9CA-806A-4F22-92DC-B8DFFCEFA27C}" srcOrd="3" destOrd="0" presId="urn:microsoft.com/office/officeart/2008/layout/VerticalCurvedList"/>
    <dgm:cxn modelId="{52A88A6F-C591-47A1-8D08-50756CCD5C1C}" type="presParOf" srcId="{FE162482-E505-468F-87A9-7B1FE5D1B626}" destId="{2DF96535-20D1-47F2-A0E9-E27AA6BCC88D}" srcOrd="1" destOrd="0" presId="urn:microsoft.com/office/officeart/2008/layout/VerticalCurvedList"/>
    <dgm:cxn modelId="{AE225F1C-646F-435F-B79D-6C81BF1E9F44}" type="presParOf" srcId="{FE162482-E505-468F-87A9-7B1FE5D1B626}" destId="{AC0924A1-86D7-4248-9F1E-241EE04125DC}" srcOrd="2" destOrd="0" presId="urn:microsoft.com/office/officeart/2008/layout/VerticalCurvedList"/>
    <dgm:cxn modelId="{BC717B1A-13A3-43D6-A5D8-5435CC88E98B}" type="presParOf" srcId="{AC0924A1-86D7-4248-9F1E-241EE04125DC}" destId="{76826DC4-1499-4EB4-B314-ADFE33600E5A}" srcOrd="0" destOrd="0" presId="urn:microsoft.com/office/officeart/2008/layout/VerticalCurvedList"/>
    <dgm:cxn modelId="{A0E5CD84-5C3F-40AB-B021-392053F47790}" type="presParOf" srcId="{FE162482-E505-468F-87A9-7B1FE5D1B626}" destId="{7A6B5ED0-8576-4BC1-A4F1-2D33761EB344}" srcOrd="3" destOrd="0" presId="urn:microsoft.com/office/officeart/2008/layout/VerticalCurvedList"/>
    <dgm:cxn modelId="{8C021CB4-5601-487A-9DF8-07607B60DC3E}" type="presParOf" srcId="{FE162482-E505-468F-87A9-7B1FE5D1B626}" destId="{D59CC870-FC3A-4B6C-BB06-C4589B9D12AD}" srcOrd="4" destOrd="0" presId="urn:microsoft.com/office/officeart/2008/layout/VerticalCurvedList"/>
    <dgm:cxn modelId="{93F409B2-8749-4EE6-AD4B-E378621A2AD4}" type="presParOf" srcId="{D59CC870-FC3A-4B6C-BB06-C4589B9D12AD}" destId="{08AA78BE-C560-4E78-A3F0-06BE882FBA0D}" srcOrd="0" destOrd="0" presId="urn:microsoft.com/office/officeart/2008/layout/VerticalCurvedList"/>
    <dgm:cxn modelId="{16397E0C-CC2D-4A04-846F-86FB797CB730}" type="presParOf" srcId="{FE162482-E505-468F-87A9-7B1FE5D1B626}" destId="{7AB6E5A1-409E-4636-B8E1-5E491BBB798E}" srcOrd="5" destOrd="0" presId="urn:microsoft.com/office/officeart/2008/layout/VerticalCurvedList"/>
    <dgm:cxn modelId="{B914E484-5BA5-4E9A-981D-3B5C6104A550}" type="presParOf" srcId="{FE162482-E505-468F-87A9-7B1FE5D1B626}" destId="{421C36E3-05CE-499A-B43A-EE2B041732AB}" srcOrd="6" destOrd="0" presId="urn:microsoft.com/office/officeart/2008/layout/VerticalCurvedList"/>
    <dgm:cxn modelId="{B63FE88F-92AB-4499-8929-062E89EC7B1F}" type="presParOf" srcId="{421C36E3-05CE-499A-B43A-EE2B041732AB}" destId="{3FD9FD61-DAF5-4B15-B240-2A35CD00CA3F}" srcOrd="0" destOrd="0" presId="urn:microsoft.com/office/officeart/2008/layout/VerticalCurvedList"/>
  </dgm:cxnLst>
  <dgm:bg>
    <a:gradFill>
      <a:gsLst>
        <a:gs pos="0">
          <a:srgbClr val="DDEBCF"/>
        </a:gs>
        <a:gs pos="50000">
          <a:srgbClr val="9CB86E"/>
        </a:gs>
        <a:gs pos="100000">
          <a:srgbClr val="156B13"/>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3EB7-A278-4EFD-84BE-DE8105DE8C5B}">
      <dsp:nvSpPr>
        <dsp:cNvPr id="0" name=""/>
        <dsp:cNvSpPr/>
      </dsp:nvSpPr>
      <dsp:spPr>
        <a:xfrm>
          <a:off x="-4690000" y="-704407"/>
          <a:ext cx="5472816" cy="5472816"/>
        </a:xfrm>
        <a:prstGeom prst="blockArc">
          <a:avLst>
            <a:gd name="adj1" fmla="val 18900000"/>
            <a:gd name="adj2" fmla="val 2700000"/>
            <a:gd name="adj3" fmla="val 395"/>
          </a:avLst>
        </a:pr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96535-20D1-47F2-A0E9-E27AA6BCC88D}">
      <dsp:nvSpPr>
        <dsp:cNvPr id="0" name=""/>
        <dsp:cNvSpPr/>
      </dsp:nvSpPr>
      <dsp:spPr>
        <a:xfrm>
          <a:off x="742604" y="558800"/>
          <a:ext cx="8172795" cy="78046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endParaRPr lang="bn-BD" sz="1800" kern="1200" dirty="0" smtClean="0">
            <a:latin typeface="NikoshBAN" pitchFamily="2" charset="0"/>
            <a:cs typeface="NikoshBAN" pitchFamily="2" charset="0"/>
          </a:endParaRPr>
        </a:p>
        <a:p>
          <a:pPr lvl="0" algn="l" defTabSz="800100">
            <a:lnSpc>
              <a:spcPct val="90000"/>
            </a:lnSpc>
            <a:spcBef>
              <a:spcPct val="0"/>
            </a:spcBef>
            <a:spcAft>
              <a:spcPct val="35000"/>
            </a:spcAft>
          </a:pPr>
          <a:endParaRPr lang="bn-BD" sz="1800" kern="1200" dirty="0" smtClean="0">
            <a:latin typeface="NikoshBAN" pitchFamily="2" charset="0"/>
            <a:cs typeface="NikoshBAN" pitchFamily="2" charset="0"/>
          </a:endParaRPr>
        </a:p>
        <a:p>
          <a:pPr lvl="0" algn="l" defTabSz="800100">
            <a:lnSpc>
              <a:spcPct val="90000"/>
            </a:lnSpc>
            <a:spcBef>
              <a:spcPct val="0"/>
            </a:spcBef>
            <a:spcAft>
              <a:spcPct val="35000"/>
            </a:spcAft>
          </a:pPr>
          <a:r>
            <a:rPr lang="bn-BD" sz="2800" b="1" kern="1200" dirty="0" smtClean="0">
              <a:solidFill>
                <a:srgbClr val="6600CC"/>
              </a:solidFill>
              <a:latin typeface="NikoshBAN" pitchFamily="2" charset="0"/>
              <a:cs typeface="NikoshBAN" pitchFamily="2" charset="0"/>
            </a:rPr>
            <a:t>আত্ম-কর্মসংস্থান কী তা বলতে পারবে।</a:t>
          </a:r>
        </a:p>
        <a:p>
          <a:pPr lvl="0" algn="l" defTabSz="800100">
            <a:lnSpc>
              <a:spcPct val="90000"/>
            </a:lnSpc>
            <a:spcBef>
              <a:spcPct val="0"/>
            </a:spcBef>
            <a:spcAft>
              <a:spcPct val="35000"/>
            </a:spcAft>
          </a:pPr>
          <a:endParaRPr lang="bn-BD" sz="1200" b="1" kern="1200" dirty="0" smtClean="0">
            <a:solidFill>
              <a:srgbClr val="6600CC"/>
            </a:solidFill>
            <a:latin typeface="NikoshBAN" pitchFamily="2" charset="0"/>
            <a:cs typeface="NikoshBAN" pitchFamily="2" charset="0"/>
          </a:endParaRPr>
        </a:p>
        <a:p>
          <a:pPr lvl="0" algn="l" defTabSz="800100">
            <a:lnSpc>
              <a:spcPct val="90000"/>
            </a:lnSpc>
            <a:spcBef>
              <a:spcPct val="0"/>
            </a:spcBef>
            <a:spcAft>
              <a:spcPct val="35000"/>
            </a:spcAft>
          </a:pPr>
          <a:endParaRPr lang="bn-BD" sz="1000" kern="1200" dirty="0" smtClean="0">
            <a:latin typeface="NikoshBAN" pitchFamily="2" charset="0"/>
            <a:cs typeface="NikoshBAN" pitchFamily="2" charset="0"/>
          </a:endParaRPr>
        </a:p>
        <a:p>
          <a:pPr lvl="0" algn="l" defTabSz="800100">
            <a:lnSpc>
              <a:spcPct val="90000"/>
            </a:lnSpc>
            <a:spcBef>
              <a:spcPct val="0"/>
            </a:spcBef>
            <a:spcAft>
              <a:spcPct val="35000"/>
            </a:spcAft>
          </a:pPr>
          <a:endParaRPr lang="en-US" sz="1000" kern="1200" dirty="0">
            <a:latin typeface="NikoshBAN" pitchFamily="2" charset="0"/>
            <a:cs typeface="NikoshBAN" pitchFamily="2" charset="0"/>
          </a:endParaRPr>
        </a:p>
      </dsp:txBody>
      <dsp:txXfrm>
        <a:off x="742604" y="558800"/>
        <a:ext cx="8172795" cy="780466"/>
      </dsp:txXfrm>
    </dsp:sp>
    <dsp:sp modelId="{76826DC4-1499-4EB4-B314-ADFE33600E5A}">
      <dsp:nvSpPr>
        <dsp:cNvPr id="0" name=""/>
        <dsp:cNvSpPr/>
      </dsp:nvSpPr>
      <dsp:spPr>
        <a:xfrm>
          <a:off x="22996" y="391149"/>
          <a:ext cx="1016000" cy="1016000"/>
        </a:xfrm>
        <a:prstGeom prst="ellipse">
          <a:avLst/>
        </a:prstGeom>
        <a:solidFill>
          <a:schemeClr val="l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B5ED0-8576-4BC1-A4F1-2D33761EB344}">
      <dsp:nvSpPr>
        <dsp:cNvPr id="0" name=""/>
        <dsp:cNvSpPr/>
      </dsp:nvSpPr>
      <dsp:spPr>
        <a:xfrm>
          <a:off x="764767" y="1625599"/>
          <a:ext cx="7999780" cy="812800"/>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bn-BD" sz="2400" b="1" kern="1200" dirty="0" smtClean="0">
              <a:solidFill>
                <a:srgbClr val="660033"/>
              </a:solidFill>
              <a:latin typeface="NikoshBAN" pitchFamily="2" charset="0"/>
              <a:cs typeface="NikoshBAN" pitchFamily="2" charset="0"/>
            </a:rPr>
            <a:t>আত্ম-কর্মসংস্থানের ধারণা ব্যাখ্যা করতে পারবে।</a:t>
          </a:r>
        </a:p>
        <a:p>
          <a:pPr lvl="0" algn="l" defTabSz="1066800">
            <a:lnSpc>
              <a:spcPct val="90000"/>
            </a:lnSpc>
            <a:spcBef>
              <a:spcPct val="0"/>
            </a:spcBef>
            <a:spcAft>
              <a:spcPct val="35000"/>
            </a:spcAft>
          </a:pPr>
          <a:r>
            <a:rPr lang="bn-BD" sz="2400" b="1" kern="1200" dirty="0" smtClean="0">
              <a:solidFill>
                <a:srgbClr val="660033"/>
              </a:solidFill>
              <a:latin typeface="NikoshBAN" pitchFamily="2" charset="0"/>
              <a:cs typeface="NikoshBAN" pitchFamily="2" charset="0"/>
            </a:rPr>
            <a:t>আত্ম-কর্মসংস্থানের </a:t>
          </a:r>
          <a:r>
            <a:rPr lang="en-US" sz="2400" b="1" kern="1200" dirty="0" smtClean="0">
              <a:solidFill>
                <a:srgbClr val="660033"/>
              </a:solidFill>
              <a:latin typeface="NikoshBAN" pitchFamily="2" charset="0"/>
              <a:cs typeface="NikoshBAN" pitchFamily="2" charset="0"/>
            </a:rPr>
            <a:t> </a:t>
          </a:r>
          <a:r>
            <a:rPr lang="bn-BD" sz="2400" b="1" kern="1200" dirty="0" smtClean="0">
              <a:solidFill>
                <a:srgbClr val="660033"/>
              </a:solidFill>
              <a:latin typeface="NikoshBAN" pitchFamily="2" charset="0"/>
              <a:cs typeface="NikoshBAN" pitchFamily="2" charset="0"/>
            </a:rPr>
            <a:t>প্র্যেয়াজনীয়তা ব্যাখ্যা করতে পারবে।</a:t>
          </a:r>
          <a:endParaRPr lang="en-US" sz="2400" b="1" kern="1200" dirty="0">
            <a:solidFill>
              <a:srgbClr val="660033"/>
            </a:solidFill>
          </a:endParaRPr>
        </a:p>
      </dsp:txBody>
      <dsp:txXfrm>
        <a:off x="764767" y="1625599"/>
        <a:ext cx="7999780" cy="812800"/>
      </dsp:txXfrm>
    </dsp:sp>
    <dsp:sp modelId="{08AA78BE-C560-4E78-A3F0-06BE882FBA0D}">
      <dsp:nvSpPr>
        <dsp:cNvPr id="0" name=""/>
        <dsp:cNvSpPr/>
      </dsp:nvSpPr>
      <dsp:spPr>
        <a:xfrm>
          <a:off x="256767" y="1523999"/>
          <a:ext cx="1016000" cy="1016000"/>
        </a:xfrm>
        <a:prstGeom prst="ellipse">
          <a:avLst/>
        </a:prstGeom>
        <a:solidFill>
          <a:schemeClr val="l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6E5A1-409E-4636-B8E1-5E491BBB798E}">
      <dsp:nvSpPr>
        <dsp:cNvPr id="0" name=""/>
        <dsp:cNvSpPr/>
      </dsp:nvSpPr>
      <dsp:spPr>
        <a:xfrm>
          <a:off x="277985" y="2798616"/>
          <a:ext cx="8677892" cy="960583"/>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86360" rIns="86360" bIns="86360" numCol="1" spcCol="1270" anchor="ctr" anchorCtr="0">
          <a:noAutofit/>
        </a:bodyPr>
        <a:lstStyle/>
        <a:p>
          <a:pPr lvl="0" algn="l" defTabSz="1511300">
            <a:lnSpc>
              <a:spcPct val="90000"/>
            </a:lnSpc>
            <a:spcBef>
              <a:spcPct val="0"/>
            </a:spcBef>
            <a:spcAft>
              <a:spcPct val="35000"/>
            </a:spcAft>
          </a:pPr>
          <a:r>
            <a:rPr lang="bn-BD" sz="3400" kern="1200" dirty="0" smtClean="0"/>
            <a:t>   </a:t>
          </a:r>
          <a:r>
            <a:rPr lang="bn-BD" sz="3200" b="1" kern="1200" dirty="0" smtClean="0">
              <a:solidFill>
                <a:schemeClr val="accent3">
                  <a:lumMod val="75000"/>
                </a:schemeClr>
              </a:solidFill>
              <a:latin typeface="NikoshBAN" pitchFamily="2" charset="0"/>
              <a:cs typeface="NikoshBAN" pitchFamily="2" charset="0"/>
            </a:rPr>
            <a:t>আত্ম-কর্মসংস্থানের কী কী ক্ষেত্র রয়েছে তা বলতে পারবে</a:t>
          </a:r>
          <a:r>
            <a:rPr lang="bn-BD" sz="3200" b="1" kern="1200" dirty="0" smtClean="0">
              <a:solidFill>
                <a:schemeClr val="accent3">
                  <a:lumMod val="75000"/>
                </a:schemeClr>
              </a:solidFill>
            </a:rPr>
            <a:t>।</a:t>
          </a:r>
          <a:endParaRPr lang="en-US" sz="3200" b="1" kern="1200" dirty="0">
            <a:solidFill>
              <a:schemeClr val="accent3">
                <a:lumMod val="75000"/>
              </a:schemeClr>
            </a:solidFill>
          </a:endParaRPr>
        </a:p>
      </dsp:txBody>
      <dsp:txXfrm>
        <a:off x="277985" y="2798616"/>
        <a:ext cx="8677892" cy="960583"/>
      </dsp:txXfrm>
    </dsp:sp>
    <dsp:sp modelId="{3FD9FD61-DAF5-4B15-B240-2A35CD00CA3F}">
      <dsp:nvSpPr>
        <dsp:cNvPr id="0" name=""/>
        <dsp:cNvSpPr/>
      </dsp:nvSpPr>
      <dsp:spPr>
        <a:xfrm>
          <a:off x="-38684" y="2743200"/>
          <a:ext cx="1016000" cy="1016000"/>
        </a:xfrm>
        <a:prstGeom prst="ellipse">
          <a:avLst/>
        </a:prstGeom>
        <a:solidFill>
          <a:schemeClr val="l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E79A7-FFBB-4B04-A125-7C6A32EF2E4D}" type="datetimeFigureOut">
              <a:rPr lang="en-US" smtClean="0"/>
              <a:pPr/>
              <a:t>9/10/2020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BCFD7-3C13-4C9B-A4B1-472442B65261}" type="slidenum">
              <a:rPr lang="en-US" smtClean="0"/>
              <a:pPr/>
              <a:t>‹#›</a:t>
            </a:fld>
            <a:endParaRPr lang="en-US"/>
          </a:p>
        </p:txBody>
      </p:sp>
    </p:spTree>
    <p:extLst>
      <p:ext uri="{BB962C8B-B14F-4D97-AF65-F5344CB8AC3E}">
        <p14:creationId xmlns:p14="http://schemas.microsoft.com/office/powerpoint/2010/main" xmlns="" val="84192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5BCFD7-3C13-4C9B-A4B1-472442B65261}" type="slidenum">
              <a:rPr lang="en-US" smtClean="0"/>
              <a:pPr/>
              <a:t>1</a:t>
            </a:fld>
            <a:endParaRPr lang="en-US"/>
          </a:p>
        </p:txBody>
      </p:sp>
    </p:spTree>
    <p:extLst>
      <p:ext uri="{BB962C8B-B14F-4D97-AF65-F5344CB8AC3E}">
        <p14:creationId xmlns:p14="http://schemas.microsoft.com/office/powerpoint/2010/main" xmlns="" val="307648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5BCFD7-3C13-4C9B-A4B1-472442B65261}" type="slidenum">
              <a:rPr lang="en-US" smtClean="0"/>
              <a:pPr/>
              <a:t>2</a:t>
            </a:fld>
            <a:endParaRPr lang="en-US"/>
          </a:p>
        </p:txBody>
      </p:sp>
    </p:spTree>
    <p:extLst>
      <p:ext uri="{BB962C8B-B14F-4D97-AF65-F5344CB8AC3E}">
        <p14:creationId xmlns:p14="http://schemas.microsoft.com/office/powerpoint/2010/main" xmlns="" val="313889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37C844ED-C3A7-4D64-9B95-3FA2EE13B55D}"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844ED-C3A7-4D64-9B95-3FA2EE13B55D}"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844ED-C3A7-4D64-9B95-3FA2EE13B55D}"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844ED-C3A7-4D64-9B95-3FA2EE13B55D}"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C844ED-C3A7-4D64-9B95-3FA2EE13B55D}"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C844ED-C3A7-4D64-9B95-3FA2EE13B55D}"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C844ED-C3A7-4D64-9B95-3FA2EE13B55D}"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C844ED-C3A7-4D64-9B95-3FA2EE13B55D}"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7C844ED-C3A7-4D64-9B95-3FA2EE13B55D}"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C844ED-C3A7-4D64-9B95-3FA2EE13B55D}"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F49F9-354D-48C4-A057-70E443544F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C844ED-C3A7-4D64-9B95-3FA2EE13B55D}"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F49F9-354D-48C4-A057-70E443544FE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7C844ED-C3A7-4D64-9B95-3FA2EE13B55D}" type="datetimeFigureOut">
              <a:rPr lang="en-US" smtClean="0"/>
              <a:pPr/>
              <a:t>9/10/2020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BFF49F9-354D-48C4-A057-70E443544F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gif"/><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10" name="TextBox 9"/>
          <p:cNvSpPr txBox="1"/>
          <p:nvPr/>
        </p:nvSpPr>
        <p:spPr>
          <a:xfrm>
            <a:off x="838200" y="687050"/>
            <a:ext cx="7239000" cy="1107996"/>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BD" sz="4400" dirty="0" smtClean="0">
                <a:solidFill>
                  <a:schemeClr val="bg2">
                    <a:lumMod val="75000"/>
                  </a:schemeClr>
                </a:solidFill>
                <a:latin typeface="NikoshBAN" pitchFamily="2" charset="0"/>
                <a:cs typeface="NikoshBAN" pitchFamily="2" charset="0"/>
              </a:rPr>
              <a:t> </a:t>
            </a:r>
            <a:r>
              <a:rPr lang="bn-BD" sz="6600" b="1" dirty="0" smtClean="0">
                <a:solidFill>
                  <a:srgbClr val="FFFF00"/>
                </a:solidFill>
                <a:latin typeface="NikoshBAN" pitchFamily="2" charset="0"/>
                <a:cs typeface="NikoshBAN" pitchFamily="2" charset="0"/>
              </a:rPr>
              <a:t>সবাইকে শুভেচ্ছা</a:t>
            </a:r>
            <a:endParaRPr lang="en-US" sz="6600" b="1" dirty="0">
              <a:solidFill>
                <a:srgbClr val="FFFF00"/>
              </a:solidFill>
              <a:latin typeface="NikoshBAN" pitchFamily="2" charset="0"/>
              <a:cs typeface="NikoshBAN" pitchFamily="2" charset="0"/>
            </a:endParaRPr>
          </a:p>
        </p:txBody>
      </p:sp>
      <p:pic>
        <p:nvPicPr>
          <p:cNvPr id="2051" name="Picture 3" descr="C:\Users\Sultan\Desktop\mmc-picture\images (4).jpg"/>
          <p:cNvPicPr>
            <a:picLocks noChangeAspect="1" noChangeArrowheads="1"/>
          </p:cNvPicPr>
          <p:nvPr/>
        </p:nvPicPr>
        <p:blipFill>
          <a:blip r:embed="rId3"/>
          <a:srcRect/>
          <a:stretch>
            <a:fillRect/>
          </a:stretch>
        </p:blipFill>
        <p:spPr bwMode="auto">
          <a:xfrm>
            <a:off x="762000" y="1981200"/>
            <a:ext cx="7239000" cy="4114800"/>
          </a:xfrm>
          <a:prstGeom prst="cloud">
            <a:avLst/>
          </a:prstGeom>
          <a:noFill/>
          <a:ln w="57150">
            <a:solidFill>
              <a:srgbClr val="00B0F0"/>
            </a:solidFill>
          </a:ln>
        </p:spPr>
      </p:pic>
    </p:spTree>
    <p:extLst>
      <p:ext uri="{BB962C8B-B14F-4D97-AF65-F5344CB8AC3E}">
        <p14:creationId xmlns:p14="http://schemas.microsoft.com/office/powerpoint/2010/main" xmlns="" val="1916703133"/>
      </p:ext>
    </p:extLst>
  </p:cSld>
  <p:clrMapOvr>
    <a:masterClrMapping/>
  </p:clrMapOvr>
  <mc:AlternateContent xmlns:mc="http://schemas.openxmlformats.org/markup-compatibility/2006">
    <mc:Choice xmlns:p14="http://schemas.microsoft.com/office/powerpoint/2010/main" xmlns=""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800" decel="100000"/>
                                        <p:tgtEl>
                                          <p:spTgt spid="2051"/>
                                        </p:tgtEl>
                                      </p:cBhvr>
                                    </p:animEffect>
                                    <p:anim calcmode="lin" valueType="num">
                                      <p:cBhvr>
                                        <p:cTn id="8" dur="800" decel="100000" fill="hold"/>
                                        <p:tgtEl>
                                          <p:spTgt spid="2051"/>
                                        </p:tgtEl>
                                        <p:attrNameLst>
                                          <p:attrName>style.rotation</p:attrName>
                                        </p:attrNameLst>
                                      </p:cBhvr>
                                      <p:tavLst>
                                        <p:tav tm="0">
                                          <p:val>
                                            <p:fltVal val="-90"/>
                                          </p:val>
                                        </p:tav>
                                        <p:tav tm="100000">
                                          <p:val>
                                            <p:fltVal val="0"/>
                                          </p:val>
                                        </p:tav>
                                      </p:tavLst>
                                    </p:anim>
                                    <p:anim calcmode="lin" valueType="num">
                                      <p:cBhvr>
                                        <p:cTn id="9" dur="800" decel="100000" fill="hold"/>
                                        <p:tgtEl>
                                          <p:spTgt spid="2051"/>
                                        </p:tgtEl>
                                        <p:attrNameLst>
                                          <p:attrName>ppt_x</p:attrName>
                                        </p:attrNameLst>
                                      </p:cBhvr>
                                      <p:tavLst>
                                        <p:tav tm="0">
                                          <p:val>
                                            <p:strVal val="#ppt_x+0.4"/>
                                          </p:val>
                                        </p:tav>
                                        <p:tav tm="100000">
                                          <p:val>
                                            <p:strVal val="#ppt_x-0.05"/>
                                          </p:val>
                                        </p:tav>
                                      </p:tavLst>
                                    </p:anim>
                                    <p:anim calcmode="lin" valueType="num">
                                      <p:cBhvr>
                                        <p:cTn id="10" dur="800" decel="100000" fill="hold"/>
                                        <p:tgtEl>
                                          <p:spTgt spid="20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6" name="Title 2"/>
          <p:cNvSpPr>
            <a:spLocks noGrp="1"/>
          </p:cNvSpPr>
          <p:nvPr>
            <p:ph type="subTitle" idx="1"/>
          </p:nvPr>
        </p:nvSpPr>
        <p:spPr>
          <a:xfrm>
            <a:off x="381000" y="2819400"/>
            <a:ext cx="8534400" cy="3581400"/>
          </a:xfrm>
          <a:ln w="38100">
            <a:solidFill>
              <a:srgbClr val="C00000"/>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oAutofit/>
          </a:bodyPr>
          <a:lstStyle/>
          <a:p>
            <a:pPr lvl="0" algn="l"/>
            <a:endParaRPr lang="bn-BD" sz="2800" b="1" dirty="0" smtClean="0">
              <a:solidFill>
                <a:srgbClr val="7030A0"/>
              </a:solidFill>
              <a:latin typeface="NikoshBAN" pitchFamily="2" charset="0"/>
              <a:cs typeface="NikoshBAN" pitchFamily="2" charset="0"/>
            </a:endParaRPr>
          </a:p>
          <a:p>
            <a:pPr lvl="0" algn="l"/>
            <a:r>
              <a:rPr lang="en-US" sz="2800" b="1" dirty="0" err="1" smtClean="0">
                <a:solidFill>
                  <a:srgbClr val="7030A0"/>
                </a:solidFill>
                <a:latin typeface="NikoshBAN" pitchFamily="2" charset="0"/>
                <a:cs typeface="NikoshBAN" pitchFamily="2" charset="0"/>
              </a:rPr>
              <a:t>জানাব</a:t>
            </a:r>
            <a:r>
              <a:rPr lang="en-US" sz="2800" b="1" dirty="0" smtClean="0">
                <a:solidFill>
                  <a:srgbClr val="7030A0"/>
                </a:solidFill>
                <a:latin typeface="NikoshBAN" pitchFamily="2" charset="0"/>
                <a:cs typeface="NikoshBAN" pitchFamily="2" charset="0"/>
              </a:rPr>
              <a:t>,</a:t>
            </a:r>
            <a:r>
              <a:rPr lang="bn-IN" sz="2800" b="1" dirty="0" smtClean="0">
                <a:solidFill>
                  <a:srgbClr val="7030A0"/>
                </a:solidFill>
                <a:latin typeface="NikoshBAN" pitchFamily="2" charset="0"/>
                <a:cs typeface="NikoshBAN" pitchFamily="2" charset="0"/>
              </a:rPr>
              <a:t>সুলতান সাহেব</a:t>
            </a:r>
            <a:r>
              <a:rPr lang="bn-BD" sz="2800" b="1" dirty="0" smtClean="0">
                <a:solidFill>
                  <a:srgbClr val="7030A0"/>
                </a:solidFill>
                <a:latin typeface="NikoshBAN" pitchFamily="2" charset="0"/>
                <a:cs typeface="NikoshBAN" pitchFamily="2" charset="0"/>
              </a:rPr>
              <a:t> এম,</a:t>
            </a:r>
            <a:r>
              <a:rPr lang="bn-IN" sz="2800" b="1" dirty="0" smtClean="0">
                <a:solidFill>
                  <a:srgbClr val="7030A0"/>
                </a:solidFill>
                <a:latin typeface="NikoshBAN" pitchFamily="2" charset="0"/>
                <a:cs typeface="NikoshBAN" pitchFamily="2" charset="0"/>
              </a:rPr>
              <a:t>বি,এস</a:t>
            </a:r>
            <a:r>
              <a:rPr lang="bn-BD" sz="2800" b="1" dirty="0" smtClean="0">
                <a:solidFill>
                  <a:srgbClr val="7030A0"/>
                </a:solidFill>
                <a:latin typeface="NikoshBAN" pitchFamily="2" charset="0"/>
                <a:cs typeface="NikoshBAN" pitchFamily="2" charset="0"/>
              </a:rPr>
              <a:t> পাশ করে সরকারী কোন  কর্মসংস্থান না পেয়ে হতাশ হয়েছিলেন। তারপর সে যুব উন্নয়ন অধিদপ্তরের কর্মকর্তার কাছ থেকে পরামর্শ নিয়ে বিভিন্ন মেয়াদে প্রশিক্ষন গ্রহণ করেন এবং ব্যাংক থেকে সহজশর্তে ঋণ গ্রহণ করে নিজেই একটি গরু</a:t>
            </a:r>
            <a:r>
              <a:rPr lang="bn-IN" sz="2800" b="1" dirty="0" smtClean="0">
                <a:solidFill>
                  <a:srgbClr val="7030A0"/>
                </a:solidFill>
                <a:latin typeface="NikoshBAN" pitchFamily="2" charset="0"/>
                <a:cs typeface="NikoshBAN" pitchFamily="2" charset="0"/>
              </a:rPr>
              <a:t>র</a:t>
            </a:r>
            <a:r>
              <a:rPr lang="bn-BD" sz="2800" b="1" dirty="0" smtClean="0">
                <a:solidFill>
                  <a:srgbClr val="7030A0"/>
                </a:solidFill>
                <a:latin typeface="NikoshBAN" pitchFamily="2" charset="0"/>
                <a:cs typeface="NikoshBAN" pitchFamily="2" charset="0"/>
              </a:rPr>
              <a:t> খামার প্রতিষ্ঠা করেন। তার খামারে তিনি নিজেই  কাজ করে অর্থ উপার্জন করে থাকেন। </a:t>
            </a:r>
            <a:endParaRPr lang="en-US" sz="2800" b="1" dirty="0" smtClean="0">
              <a:solidFill>
                <a:srgbClr val="7030A0"/>
              </a:solidFill>
              <a:latin typeface="NikoshBAN" pitchFamily="2" charset="0"/>
              <a:cs typeface="NikoshBAN" pitchFamily="2" charset="0"/>
            </a:endParaRPr>
          </a:p>
          <a:p>
            <a:pPr algn="l"/>
            <a:endParaRPr lang="en-US" sz="3200" b="1" dirty="0"/>
          </a:p>
        </p:txBody>
      </p:sp>
      <p:pic>
        <p:nvPicPr>
          <p:cNvPr id="1026" name="Picture 2" descr="J:\New folder (8)\untitled6.png"/>
          <p:cNvPicPr>
            <a:picLocks noChangeAspect="1" noChangeArrowheads="1"/>
          </p:cNvPicPr>
          <p:nvPr/>
        </p:nvPicPr>
        <p:blipFill>
          <a:blip r:embed="rId2"/>
          <a:srcRect/>
          <a:stretch>
            <a:fillRect/>
          </a:stretch>
        </p:blipFill>
        <p:spPr bwMode="auto">
          <a:xfrm>
            <a:off x="6000750" y="228600"/>
            <a:ext cx="2381250" cy="2286000"/>
          </a:xfrm>
          <a:prstGeom prst="rect">
            <a:avLst/>
          </a:prstGeom>
          <a:noFill/>
        </p:spPr>
      </p:pic>
      <p:pic>
        <p:nvPicPr>
          <p:cNvPr id="5123" name="Picture 3" descr="C:\Users\Sultan\Desktop\mmc-picture\images (29).jpg"/>
          <p:cNvPicPr>
            <a:picLocks noChangeAspect="1" noChangeArrowheads="1"/>
          </p:cNvPicPr>
          <p:nvPr/>
        </p:nvPicPr>
        <p:blipFill>
          <a:blip r:embed="rId3"/>
          <a:srcRect/>
          <a:stretch>
            <a:fillRect/>
          </a:stretch>
        </p:blipFill>
        <p:spPr bwMode="auto">
          <a:xfrm>
            <a:off x="2895600" y="228600"/>
            <a:ext cx="2762250" cy="2362200"/>
          </a:xfrm>
          <a:prstGeom prst="rect">
            <a:avLst/>
          </a:prstGeom>
          <a:noFill/>
        </p:spPr>
      </p:pic>
      <p:pic>
        <p:nvPicPr>
          <p:cNvPr id="18435" name="Picture 3" descr="C:\Users\Sultan\Desktop\VidTrim\Camera\IMG_20181214_163400.jpg"/>
          <p:cNvPicPr>
            <a:picLocks noChangeAspect="1" noChangeArrowheads="1"/>
          </p:cNvPicPr>
          <p:nvPr/>
        </p:nvPicPr>
        <p:blipFill>
          <a:blip r:embed="rId4" cstate="print"/>
          <a:srcRect/>
          <a:stretch>
            <a:fillRect/>
          </a:stretch>
        </p:blipFill>
        <p:spPr bwMode="auto">
          <a:xfrm>
            <a:off x="152400" y="381000"/>
            <a:ext cx="23622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ppt_x</p:attrName>
                                        </p:attrNameLst>
                                      </p:cBhvr>
                                      <p:tavLst>
                                        <p:tav tm="0">
                                          <p:val>
                                            <p:strVal val="#ppt_x-.2"/>
                                          </p:val>
                                        </p:tav>
                                        <p:tav tm="100000">
                                          <p:val>
                                            <p:strVal val="#ppt_x"/>
                                          </p:val>
                                        </p:tav>
                                      </p:tavLst>
                                    </p:anim>
                                    <p:anim calcmode="lin" valueType="num">
                                      <p:cBhvr>
                                        <p:cTn id="8" dur="1000" fill="hold"/>
                                        <p:tgtEl>
                                          <p:spTgt spid="184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diamond(in)">
                                      <p:cBhvr>
                                        <p:cTn id="14" dur="2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diamond(in)">
                                      <p:cBhvr>
                                        <p:cTn id="25" dur="2000"/>
                                        <p:tgtEl>
                                          <p:spTgt spid="6">
                                            <p:bg/>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diamond(in)">
                                      <p:cBhvr>
                                        <p:cTn id="3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50337027"/>
              </p:ext>
            </p:extLst>
          </p:nvPr>
        </p:nvGraphicFramePr>
        <p:xfrm>
          <a:off x="228600" y="5181600"/>
          <a:ext cx="8534400" cy="1584960"/>
        </p:xfrm>
        <a:graphic>
          <a:graphicData uri="http://schemas.openxmlformats.org/drawingml/2006/table">
            <a:tbl>
              <a:tblPr>
                <a:tableStyleId>{18603FDC-E32A-4AB5-989C-0864C3EAD2B8}</a:tableStyleId>
              </a:tblPr>
              <a:tblGrid>
                <a:gridCol w="8534400">
                  <a:extLst>
                    <a:ext uri="{9D8B030D-6E8A-4147-A177-3AD203B41FA5}">
                      <a16:colId xmlns:a16="http://schemas.microsoft.com/office/drawing/2014/main" xmlns="" val="20000"/>
                    </a:ext>
                  </a:extLst>
                </a:gridCol>
              </a:tblGrid>
              <a:tr h="1447800">
                <a:tc>
                  <a:txBody>
                    <a:bodyPr/>
                    <a:lstStyle/>
                    <a:p>
                      <a:pPr algn="ctr"/>
                      <a:r>
                        <a:rPr lang="bn-BD" sz="4000" b="1" dirty="0" smtClean="0">
                          <a:latin typeface="NikoshBAN" pitchFamily="2" charset="0"/>
                          <a:cs typeface="NikoshBAN" pitchFamily="2" charset="0"/>
                        </a:rPr>
                        <a:t>নিজেই নিজের কর্মসংস্থান</a:t>
                      </a:r>
                      <a:r>
                        <a:rPr lang="bn-BD" sz="4000" b="1" baseline="0" dirty="0" smtClean="0">
                          <a:latin typeface="NikoshBAN" pitchFamily="2" charset="0"/>
                          <a:cs typeface="NikoshBAN" pitchFamily="2" charset="0"/>
                        </a:rPr>
                        <a:t> </a:t>
                      </a:r>
                      <a:r>
                        <a:rPr lang="en-US" sz="4000" b="1" baseline="0" dirty="0" smtClean="0">
                          <a:latin typeface="NikoshBAN" pitchFamily="2" charset="0"/>
                          <a:cs typeface="NikoshBAN" pitchFamily="2" charset="0"/>
                        </a:rPr>
                        <a:t> </a:t>
                      </a:r>
                      <a:r>
                        <a:rPr lang="bn-BD" sz="4000" b="1" baseline="0" dirty="0" smtClean="0">
                          <a:latin typeface="NikoshBAN" pitchFamily="2" charset="0"/>
                          <a:cs typeface="NikoshBAN" pitchFamily="2" charset="0"/>
                        </a:rPr>
                        <a:t>তৈরি করাকে আত্ম-কর্মসংস্থান বলে</a:t>
                      </a:r>
                    </a:p>
                    <a:p>
                      <a:endParaRPr lang="en-US" b="1" dirty="0">
                        <a:latin typeface="NikoshBAN" pitchFamily="2" charset="0"/>
                        <a:cs typeface="NikoshBAN" pitchFamily="2" charset="0"/>
                      </a:endParaRPr>
                    </a:p>
                  </a:txBody>
                  <a:tcPr/>
                </a:tc>
                <a:extLst>
                  <a:ext uri="{0D108BD9-81ED-4DB2-BD59-A6C34878D82A}">
                    <a16:rowId xmlns:a16="http://schemas.microsoft.com/office/drawing/2014/main" xmlns="" val="10000"/>
                  </a:ext>
                </a:extLst>
              </a:tr>
            </a:tbl>
          </a:graphicData>
        </a:graphic>
      </p:graphicFrame>
      <p:pic>
        <p:nvPicPr>
          <p:cNvPr id="3" name="Picture 2" descr="I:\al\101220114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480204"/>
            <a:ext cx="7772400" cy="447279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17015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485603" y="3038767"/>
            <a:ext cx="8172795" cy="7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endParaRPr lang="en-US" sz="2500" kern="1200" dirty="0"/>
          </a:p>
        </p:txBody>
      </p:sp>
      <p:sp>
        <p:nvSpPr>
          <p:cNvPr id="5" name="Rectangle 4"/>
          <p:cNvSpPr/>
          <p:nvPr/>
        </p:nvSpPr>
        <p:spPr>
          <a:xfrm>
            <a:off x="609600" y="762000"/>
            <a:ext cx="8001000" cy="5486400"/>
          </a:xfrm>
          <a:prstGeom prst="rect">
            <a:avLst/>
          </a:prstGeom>
          <a:ln w="57150">
            <a:solidFill>
              <a:srgbClr val="C00000"/>
            </a:solidFill>
          </a:ln>
        </p:spPr>
        <p:style>
          <a:lnRef idx="1">
            <a:schemeClr val="accent5"/>
          </a:lnRef>
          <a:fillRef idx="2">
            <a:schemeClr val="accent5"/>
          </a:fillRef>
          <a:effectRef idx="1">
            <a:schemeClr val="accent5"/>
          </a:effectRef>
          <a:fontRef idx="minor">
            <a:schemeClr val="dk1"/>
          </a:fontRef>
        </p:style>
        <p:txBody>
          <a:bodyPr/>
          <a:lstStyle/>
          <a:p>
            <a:endParaRPr lang="bn-BD" sz="4400" dirty="0" smtClean="0">
              <a:latin typeface="NikoshBAN" pitchFamily="2" charset="0"/>
              <a:cs typeface="NikoshBAN" pitchFamily="2" charset="0"/>
            </a:endParaRPr>
          </a:p>
          <a:p>
            <a:r>
              <a:rPr lang="bn-BD" sz="4800" dirty="0" smtClean="0">
                <a:solidFill>
                  <a:schemeClr val="accent2">
                    <a:lumMod val="75000"/>
                  </a:schemeClr>
                </a:solidFill>
                <a:latin typeface="NikoshBAN" pitchFamily="2" charset="0"/>
                <a:cs typeface="NikoshBAN" pitchFamily="2" charset="0"/>
              </a:rPr>
              <a:t>   </a:t>
            </a:r>
          </a:p>
          <a:p>
            <a:r>
              <a:rPr lang="bn-BD" sz="4800" b="1" dirty="0" smtClean="0">
                <a:solidFill>
                  <a:schemeClr val="accent2">
                    <a:lumMod val="75000"/>
                  </a:schemeClr>
                </a:solidFill>
                <a:latin typeface="NikoshBAN" pitchFamily="2" charset="0"/>
                <a:cs typeface="NikoshBAN" pitchFamily="2" charset="0"/>
              </a:rPr>
              <a:t>   </a:t>
            </a:r>
            <a:r>
              <a:rPr lang="bn-BD" sz="8000" b="1" dirty="0" smtClean="0">
                <a:solidFill>
                  <a:srgbClr val="002060"/>
                </a:solidFill>
                <a:latin typeface="NikoshBAN" pitchFamily="2" charset="0"/>
                <a:cs typeface="NikoshBAN" pitchFamily="2" charset="0"/>
              </a:rPr>
              <a:t>আত্ম-কর্মসংস্থানে </a:t>
            </a:r>
            <a:r>
              <a:rPr lang="bn-BD" sz="8000" b="1" dirty="0" smtClean="0">
                <a:solidFill>
                  <a:srgbClr val="002060"/>
                </a:solidFill>
                <a:latin typeface="NikoshLightBAN" pitchFamily="2" charset="0"/>
                <a:cs typeface="NikoshLightBAN" pitchFamily="2" charset="0"/>
              </a:rPr>
              <a:t>উদ্ভুত </a:t>
            </a:r>
            <a:r>
              <a:rPr lang="bn-BD" sz="8000" b="1" dirty="0" smtClean="0">
                <a:solidFill>
                  <a:srgbClr val="002060"/>
                </a:solidFill>
                <a:latin typeface="NikoshBAN" pitchFamily="2" charset="0"/>
                <a:cs typeface="NikoshBAN" pitchFamily="2" charset="0"/>
              </a:rPr>
              <a:t>করনের করনীয় ।</a:t>
            </a:r>
            <a:endParaRPr lang="en-US" sz="4800" b="1" dirty="0" smtClean="0">
              <a:solidFill>
                <a:srgbClr val="002060"/>
              </a:solidFill>
              <a:latin typeface="NikoshBAN" pitchFamily="2" charset="0"/>
              <a:cs typeface="NikoshBAN" pitchFamily="2" charset="0"/>
            </a:endParaRPr>
          </a:p>
          <a:p>
            <a:pPr lvl="0"/>
            <a:r>
              <a:rPr lang="bn-BD" sz="6000" dirty="0" smtClean="0">
                <a:solidFill>
                  <a:srgbClr val="660033"/>
                </a:solidFill>
                <a:latin typeface="NikoshBAN" pitchFamily="2" charset="0"/>
                <a:cs typeface="NikoshBAN" pitchFamily="2" charset="0"/>
              </a:rPr>
              <a:t> </a:t>
            </a:r>
            <a:endParaRPr lang="en-US" sz="6000" dirty="0">
              <a:solidFill>
                <a:srgbClr val="660033"/>
              </a:solidFill>
              <a:latin typeface="NikoshBAN" pitchFamily="2" charset="0"/>
              <a:cs typeface="NikoshBAN" pitchFamily="2" charset="0"/>
            </a:endParaRPr>
          </a:p>
        </p:txBody>
      </p:sp>
    </p:spTree>
    <p:extLst>
      <p:ext uri="{BB962C8B-B14F-4D97-AF65-F5344CB8AC3E}">
        <p14:creationId xmlns:p14="http://schemas.microsoft.com/office/powerpoint/2010/main" xmlns="" val="5699468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25293624"/>
              </p:ext>
            </p:extLst>
          </p:nvPr>
        </p:nvGraphicFramePr>
        <p:xfrm>
          <a:off x="1752600" y="5105400"/>
          <a:ext cx="5448300" cy="1310640"/>
        </p:xfrm>
        <a:graphic>
          <a:graphicData uri="http://schemas.openxmlformats.org/drawingml/2006/table">
            <a:tbl>
              <a:tblPr>
                <a:tableStyleId>{638B1855-1B75-4FBE-930C-398BA8C253C6}</a:tableStyleId>
              </a:tblPr>
              <a:tblGrid>
                <a:gridCol w="5448300">
                  <a:extLst>
                    <a:ext uri="{9D8B030D-6E8A-4147-A177-3AD203B41FA5}">
                      <a16:colId xmlns:a16="http://schemas.microsoft.com/office/drawing/2014/main" xmlns="" val="20000"/>
                    </a:ext>
                  </a:extLst>
                </a:gridCol>
              </a:tblGrid>
              <a:tr h="914400">
                <a:tc>
                  <a:txBody>
                    <a:bodyPr/>
                    <a:lstStyle/>
                    <a:p>
                      <a:pPr algn="ctr"/>
                      <a:r>
                        <a:rPr lang="bn-BD" sz="4800" b="1" dirty="0" smtClean="0">
                          <a:latin typeface="NikoshBAN" pitchFamily="2" charset="0"/>
                          <a:cs typeface="NikoshBAN" pitchFamily="2" charset="0"/>
                        </a:rPr>
                        <a:t>উৎসাহ</a:t>
                      </a:r>
                      <a:r>
                        <a:rPr lang="bn-BD" sz="8000" b="1" dirty="0" smtClean="0">
                          <a:latin typeface="NikoshBAN" pitchFamily="2" charset="0"/>
                          <a:cs typeface="NikoshBAN" pitchFamily="2" charset="0"/>
                        </a:rPr>
                        <a:t> </a:t>
                      </a:r>
                      <a:r>
                        <a:rPr lang="bn-BD" sz="4800" b="1" dirty="0" smtClean="0">
                          <a:latin typeface="NikoshBAN" pitchFamily="2" charset="0"/>
                          <a:cs typeface="NikoshBAN" pitchFamily="2" charset="0"/>
                        </a:rPr>
                        <a:t>প্রদান</a:t>
                      </a:r>
                      <a:endParaRPr lang="en-US" sz="4800" b="1" dirty="0">
                        <a:latin typeface="NikoshBAN" pitchFamily="2" charset="0"/>
                        <a:cs typeface="NikoshBAN" pitchFamily="2" charset="0"/>
                      </a:endParaRPr>
                    </a:p>
                  </a:txBody>
                  <a:tcPr>
                    <a:solidFill>
                      <a:srgbClr val="FF0000"/>
                    </a:solidFill>
                  </a:tcPr>
                </a:tc>
                <a:extLst>
                  <a:ext uri="{0D108BD9-81ED-4DB2-BD59-A6C34878D82A}">
                    <a16:rowId xmlns:a16="http://schemas.microsoft.com/office/drawing/2014/main" xmlns="" val="10000"/>
                  </a:ext>
                </a:extLst>
              </a:tr>
            </a:tbl>
          </a:graphicData>
        </a:graphic>
      </p:graphicFrame>
      <p:pic>
        <p:nvPicPr>
          <p:cNvPr id="2050" name="Picture 2" descr="C:\Users\Sultan\Desktop\mmc-picture\images (24).jpg"/>
          <p:cNvPicPr>
            <a:picLocks noChangeAspect="1" noChangeArrowheads="1"/>
          </p:cNvPicPr>
          <p:nvPr/>
        </p:nvPicPr>
        <p:blipFill>
          <a:blip r:embed="rId2"/>
          <a:srcRect/>
          <a:stretch>
            <a:fillRect/>
          </a:stretch>
        </p:blipFill>
        <p:spPr bwMode="auto">
          <a:xfrm>
            <a:off x="3429000" y="838200"/>
            <a:ext cx="2757489" cy="3200400"/>
          </a:xfrm>
          <a:prstGeom prst="rect">
            <a:avLst/>
          </a:prstGeom>
          <a:noFill/>
        </p:spPr>
      </p:pic>
      <p:pic>
        <p:nvPicPr>
          <p:cNvPr id="2051" name="Picture 3" descr="C:\Users\Sultan\Desktop\mmc-picture\images (21).jpg"/>
          <p:cNvPicPr>
            <a:picLocks noChangeAspect="1" noChangeArrowheads="1"/>
          </p:cNvPicPr>
          <p:nvPr/>
        </p:nvPicPr>
        <p:blipFill>
          <a:blip r:embed="rId3"/>
          <a:srcRect/>
          <a:stretch>
            <a:fillRect/>
          </a:stretch>
        </p:blipFill>
        <p:spPr bwMode="auto">
          <a:xfrm>
            <a:off x="6419850" y="838200"/>
            <a:ext cx="2495550" cy="3048000"/>
          </a:xfrm>
          <a:prstGeom prst="rect">
            <a:avLst/>
          </a:prstGeom>
          <a:noFill/>
        </p:spPr>
      </p:pic>
      <p:pic>
        <p:nvPicPr>
          <p:cNvPr id="2052" name="Picture 4" descr="C:\Users\Sultan\Desktop\mmc-picture\images (28).jpg"/>
          <p:cNvPicPr>
            <a:picLocks noChangeAspect="1" noChangeArrowheads="1"/>
          </p:cNvPicPr>
          <p:nvPr/>
        </p:nvPicPr>
        <p:blipFill>
          <a:blip r:embed="rId4"/>
          <a:srcRect/>
          <a:stretch>
            <a:fillRect/>
          </a:stretch>
        </p:blipFill>
        <p:spPr bwMode="auto">
          <a:xfrm>
            <a:off x="304800" y="838200"/>
            <a:ext cx="2819400" cy="3200400"/>
          </a:xfrm>
          <a:prstGeom prst="rect">
            <a:avLst/>
          </a:prstGeom>
          <a:noFill/>
        </p:spPr>
      </p:pic>
    </p:spTree>
    <p:extLst>
      <p:ext uri="{BB962C8B-B14F-4D97-AF65-F5344CB8AC3E}">
        <p14:creationId xmlns:p14="http://schemas.microsoft.com/office/powerpoint/2010/main" xmlns="" val="185402033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1000" fill="hold"/>
                                        <p:tgtEl>
                                          <p:spTgt spid="2052"/>
                                        </p:tgtEl>
                                        <p:attrNameLst>
                                          <p:attrName>ppt_x</p:attrName>
                                        </p:attrNameLst>
                                      </p:cBhvr>
                                      <p:tavLst>
                                        <p:tav tm="0">
                                          <p:val>
                                            <p:strVal val="#ppt_x-.2"/>
                                          </p:val>
                                        </p:tav>
                                        <p:tav tm="100000">
                                          <p:val>
                                            <p:strVal val="#ppt_x"/>
                                          </p:val>
                                        </p:tav>
                                      </p:tavLst>
                                    </p:anim>
                                    <p:anim calcmode="lin" valueType="num">
                                      <p:cBhvr>
                                        <p:cTn id="22"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circle(in)">
                                      <p:cBhvr>
                                        <p:cTn id="2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696160876"/>
              </p:ext>
            </p:extLst>
          </p:nvPr>
        </p:nvGraphicFramePr>
        <p:xfrm>
          <a:off x="914400" y="5486400"/>
          <a:ext cx="7315200" cy="1219200"/>
        </p:xfrm>
        <a:graphic>
          <a:graphicData uri="http://schemas.openxmlformats.org/drawingml/2006/table">
            <a:tbl>
              <a:tblPr>
                <a:tableStyleId>{327F97BB-C833-4FB7-BDE5-3F7075034690}</a:tableStyleId>
              </a:tblPr>
              <a:tblGrid>
                <a:gridCol w="7315200">
                  <a:extLst>
                    <a:ext uri="{9D8B030D-6E8A-4147-A177-3AD203B41FA5}">
                      <a16:colId xmlns:a16="http://schemas.microsoft.com/office/drawing/2014/main" xmlns="" val="20000"/>
                    </a:ext>
                  </a:extLst>
                </a:gridCol>
              </a:tblGrid>
              <a:tr h="1219200">
                <a:tc>
                  <a:txBody>
                    <a:bodyPr/>
                    <a:lstStyle/>
                    <a:p>
                      <a:pPr algn="ctr"/>
                      <a:r>
                        <a:rPr lang="bn-BD" sz="4800" b="1" baseline="0" dirty="0" smtClean="0">
                          <a:solidFill>
                            <a:srgbClr val="002060"/>
                          </a:solidFill>
                          <a:latin typeface="NikoshBAN" pitchFamily="2" charset="0"/>
                          <a:cs typeface="NikoshBAN" pitchFamily="2" charset="0"/>
                        </a:rPr>
                        <a:t>প্রশিক্ষন</a:t>
                      </a:r>
                      <a:r>
                        <a:rPr lang="en-US" sz="4800" b="1" baseline="0" dirty="0" smtClean="0">
                          <a:solidFill>
                            <a:srgbClr val="002060"/>
                          </a:solidFill>
                          <a:latin typeface="NikoshBAN" pitchFamily="2" charset="0"/>
                          <a:cs typeface="NikoshBAN" pitchFamily="2" charset="0"/>
                        </a:rPr>
                        <a:t> </a:t>
                      </a:r>
                      <a:r>
                        <a:rPr lang="bn-BD" sz="4800" b="1" baseline="0" dirty="0" smtClean="0">
                          <a:solidFill>
                            <a:srgbClr val="002060"/>
                          </a:solidFill>
                          <a:latin typeface="NikoshBAN" pitchFamily="2" charset="0"/>
                          <a:cs typeface="NikoshBAN" pitchFamily="2" charset="0"/>
                        </a:rPr>
                        <a:t>প্রদান</a:t>
                      </a:r>
                      <a:endParaRPr lang="en-US" sz="4800" b="1" dirty="0">
                        <a:solidFill>
                          <a:srgbClr val="002060"/>
                        </a:solidFill>
                        <a:latin typeface="NikoshBAN" pitchFamily="2" charset="0"/>
                        <a:cs typeface="NikoshBAN" pitchFamily="2"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bl>
          </a:graphicData>
        </a:graphic>
      </p:graphicFrame>
      <p:pic>
        <p:nvPicPr>
          <p:cNvPr id="3075" name="Picture 3" descr="C:\Users\Sultan\Desktop\mmc-picture\images (36).jpg"/>
          <p:cNvPicPr>
            <a:picLocks noChangeAspect="1" noChangeArrowheads="1"/>
          </p:cNvPicPr>
          <p:nvPr/>
        </p:nvPicPr>
        <p:blipFill>
          <a:blip r:embed="rId2"/>
          <a:srcRect/>
          <a:stretch>
            <a:fillRect/>
          </a:stretch>
        </p:blipFill>
        <p:spPr bwMode="auto">
          <a:xfrm>
            <a:off x="4876800" y="228600"/>
            <a:ext cx="3657600" cy="2438400"/>
          </a:xfrm>
          <a:prstGeom prst="rect">
            <a:avLst/>
          </a:prstGeom>
          <a:noFill/>
        </p:spPr>
      </p:pic>
      <p:pic>
        <p:nvPicPr>
          <p:cNvPr id="3076" name="Picture 4" descr="C:\Users\Sultan\Desktop\mmc-picture\images (35).jpg"/>
          <p:cNvPicPr>
            <a:picLocks noChangeAspect="1" noChangeArrowheads="1"/>
          </p:cNvPicPr>
          <p:nvPr/>
        </p:nvPicPr>
        <p:blipFill>
          <a:blip r:embed="rId3"/>
          <a:srcRect/>
          <a:stretch>
            <a:fillRect/>
          </a:stretch>
        </p:blipFill>
        <p:spPr bwMode="auto">
          <a:xfrm>
            <a:off x="304800" y="304800"/>
            <a:ext cx="3505200" cy="2286000"/>
          </a:xfrm>
          <a:prstGeom prst="rect">
            <a:avLst/>
          </a:prstGeom>
          <a:noFill/>
        </p:spPr>
      </p:pic>
      <p:pic>
        <p:nvPicPr>
          <p:cNvPr id="3077" name="Picture 5" descr="C:\Users\Sultan\Desktop\mmc-picture\images (34).jpg"/>
          <p:cNvPicPr>
            <a:picLocks noChangeAspect="1" noChangeArrowheads="1"/>
          </p:cNvPicPr>
          <p:nvPr/>
        </p:nvPicPr>
        <p:blipFill>
          <a:blip r:embed="rId4"/>
          <a:srcRect/>
          <a:stretch>
            <a:fillRect/>
          </a:stretch>
        </p:blipFill>
        <p:spPr bwMode="auto">
          <a:xfrm>
            <a:off x="152400" y="2819400"/>
            <a:ext cx="3657600" cy="2362200"/>
          </a:xfrm>
          <a:prstGeom prst="rect">
            <a:avLst/>
          </a:prstGeom>
          <a:noFill/>
        </p:spPr>
      </p:pic>
      <p:pic>
        <p:nvPicPr>
          <p:cNvPr id="3078" name="Picture 6" descr="C:\Users\Sultan\Desktop\mmc-picture\images (37).jpg"/>
          <p:cNvPicPr>
            <a:picLocks noChangeAspect="1" noChangeArrowheads="1"/>
          </p:cNvPicPr>
          <p:nvPr/>
        </p:nvPicPr>
        <p:blipFill>
          <a:blip r:embed="rId5"/>
          <a:srcRect/>
          <a:stretch>
            <a:fillRect/>
          </a:stretch>
        </p:blipFill>
        <p:spPr bwMode="auto">
          <a:xfrm>
            <a:off x="4876800" y="2895600"/>
            <a:ext cx="3657600" cy="2362200"/>
          </a:xfrm>
          <a:prstGeom prst="rect">
            <a:avLst/>
          </a:prstGeom>
          <a:noFill/>
        </p:spPr>
      </p:pic>
    </p:spTree>
    <p:extLst>
      <p:ext uri="{BB962C8B-B14F-4D97-AF65-F5344CB8AC3E}">
        <p14:creationId xmlns:p14="http://schemas.microsoft.com/office/powerpoint/2010/main" xmlns="" val="398464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20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strips(downLeft)">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p:cTn id="25" dur="500" fill="hold"/>
                                        <p:tgtEl>
                                          <p:spTgt spid="3077"/>
                                        </p:tgtEl>
                                        <p:attrNameLst>
                                          <p:attrName>ppt_w</p:attrName>
                                        </p:attrNameLst>
                                      </p:cBhvr>
                                      <p:tavLst>
                                        <p:tav tm="0">
                                          <p:val>
                                            <p:fltVal val="0"/>
                                          </p:val>
                                        </p:tav>
                                        <p:tav tm="100000">
                                          <p:val>
                                            <p:strVal val="#ppt_w"/>
                                          </p:val>
                                        </p:tav>
                                      </p:tavLst>
                                    </p:anim>
                                    <p:anim calcmode="lin" valueType="num">
                                      <p:cBhvr>
                                        <p:cTn id="26"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p:cTn id="31" dur="1000" fill="hold"/>
                                        <p:tgtEl>
                                          <p:spTgt spid="3078"/>
                                        </p:tgtEl>
                                        <p:attrNameLst>
                                          <p:attrName>ppt_x</p:attrName>
                                        </p:attrNameLst>
                                      </p:cBhvr>
                                      <p:tavLst>
                                        <p:tav tm="0">
                                          <p:val>
                                            <p:strVal val="#ppt_x-.2"/>
                                          </p:val>
                                        </p:tav>
                                        <p:tav tm="100000">
                                          <p:val>
                                            <p:strVal val="#ppt_x"/>
                                          </p:val>
                                        </p:tav>
                                      </p:tavLst>
                                    </p:anim>
                                    <p:anim calcmode="lin" valueType="num">
                                      <p:cBhvr>
                                        <p:cTn id="32"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30015704"/>
              </p:ext>
            </p:extLst>
          </p:nvPr>
        </p:nvGraphicFramePr>
        <p:xfrm>
          <a:off x="2286000" y="5715000"/>
          <a:ext cx="4267200" cy="822960"/>
        </p:xfrm>
        <a:graphic>
          <a:graphicData uri="http://schemas.openxmlformats.org/drawingml/2006/table">
            <a:tbl>
              <a:tblPr>
                <a:tableStyleId>{E269D01E-BC32-4049-B463-5C60D7B0CCD2}</a:tableStyleId>
              </a:tblPr>
              <a:tblGrid>
                <a:gridCol w="4267200">
                  <a:extLst>
                    <a:ext uri="{9D8B030D-6E8A-4147-A177-3AD203B41FA5}">
                      <a16:colId xmlns:a16="http://schemas.microsoft.com/office/drawing/2014/main" xmlns="" val="20000"/>
                    </a:ext>
                  </a:extLst>
                </a:gridCol>
              </a:tblGrid>
              <a:tr h="685800">
                <a:tc>
                  <a:txBody>
                    <a:bodyPr/>
                    <a:lstStyle/>
                    <a:p>
                      <a:pPr algn="ctr"/>
                      <a:r>
                        <a:rPr lang="bn-BD" baseline="0" dirty="0" smtClean="0">
                          <a:solidFill>
                            <a:srgbClr val="FFC000"/>
                          </a:solidFill>
                          <a:latin typeface="NikoshBAN" pitchFamily="2" charset="0"/>
                          <a:cs typeface="NikoshBAN" pitchFamily="2" charset="0"/>
                        </a:rPr>
                        <a:t>   </a:t>
                      </a:r>
                      <a:r>
                        <a:rPr lang="bn-BD" sz="4800" b="1" baseline="0" dirty="0" smtClean="0">
                          <a:solidFill>
                            <a:srgbClr val="FFC000"/>
                          </a:solidFill>
                          <a:latin typeface="NikoshBAN" pitchFamily="2" charset="0"/>
                          <a:cs typeface="NikoshBAN" pitchFamily="2" charset="0"/>
                        </a:rPr>
                        <a:t>কর্মমূখী শিক্ষা</a:t>
                      </a:r>
                      <a:endParaRPr lang="en-US" sz="4800" b="1" dirty="0">
                        <a:solidFill>
                          <a:srgbClr val="FFC000"/>
                        </a:solidFill>
                        <a:latin typeface="NikoshBAN" pitchFamily="2" charset="0"/>
                        <a:cs typeface="NikoshBAN" pitchFamily="2" charset="0"/>
                      </a:endParaRPr>
                    </a:p>
                  </a:txBody>
                  <a:tcPr>
                    <a:solidFill>
                      <a:srgbClr val="7030A0"/>
                    </a:solidFill>
                  </a:tcPr>
                </a:tc>
                <a:extLst>
                  <a:ext uri="{0D108BD9-81ED-4DB2-BD59-A6C34878D82A}">
                    <a16:rowId xmlns:a16="http://schemas.microsoft.com/office/drawing/2014/main" xmlns="" val="10000"/>
                  </a:ext>
                </a:extLst>
              </a:tr>
            </a:tbl>
          </a:graphicData>
        </a:graphic>
      </p:graphicFrame>
      <p:pic>
        <p:nvPicPr>
          <p:cNvPr id="2050" name="Picture 2" descr="C:\Users\DOEL\Desktop\New folder (3)\bitt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7034" y="457200"/>
            <a:ext cx="7848600"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93282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31186975"/>
              </p:ext>
            </p:extLst>
          </p:nvPr>
        </p:nvGraphicFramePr>
        <p:xfrm>
          <a:off x="2438400" y="5791200"/>
          <a:ext cx="4800600" cy="914400"/>
        </p:xfrm>
        <a:graphic>
          <a:graphicData uri="http://schemas.openxmlformats.org/drawingml/2006/table">
            <a:tbl>
              <a:tblPr>
                <a:tableStyleId>{327F97BB-C833-4FB7-BDE5-3F7075034690}</a:tableStyleId>
              </a:tblPr>
              <a:tblGrid>
                <a:gridCol w="4800600">
                  <a:extLst>
                    <a:ext uri="{9D8B030D-6E8A-4147-A177-3AD203B41FA5}">
                      <a16:colId xmlns:a16="http://schemas.microsoft.com/office/drawing/2014/main" xmlns="" val="20000"/>
                    </a:ext>
                  </a:extLst>
                </a:gridCol>
              </a:tblGrid>
              <a:tr h="691978">
                <a:tc>
                  <a:txBody>
                    <a:bodyPr/>
                    <a:lstStyle/>
                    <a:p>
                      <a:r>
                        <a:rPr lang="bn-BD" sz="5400" b="1" dirty="0" smtClean="0">
                          <a:solidFill>
                            <a:srgbClr val="FFFF00"/>
                          </a:solidFill>
                          <a:latin typeface="NikoshBAN" pitchFamily="2" charset="0"/>
                          <a:cs typeface="NikoshBAN" pitchFamily="2" charset="0"/>
                        </a:rPr>
                        <a:t>বৃত্তিমূলক</a:t>
                      </a:r>
                      <a:r>
                        <a:rPr lang="bn-BD" sz="5400" b="1" baseline="0" dirty="0" smtClean="0">
                          <a:solidFill>
                            <a:srgbClr val="FFFF00"/>
                          </a:solidFill>
                          <a:latin typeface="NikoshBAN" pitchFamily="2" charset="0"/>
                          <a:cs typeface="NikoshBAN" pitchFamily="2" charset="0"/>
                        </a:rPr>
                        <a:t> শিক্ষা</a:t>
                      </a:r>
                      <a:endParaRPr lang="en-US" sz="5400" b="1" dirty="0">
                        <a:solidFill>
                          <a:srgbClr val="FFFF00"/>
                        </a:solidFill>
                        <a:latin typeface="NikoshBAN" pitchFamily="2" charset="0"/>
                        <a:cs typeface="NikoshBAN" pitchFamily="2" charset="0"/>
                      </a:endParaRPr>
                    </a:p>
                  </a:txBody>
                  <a:tcPr/>
                </a:tc>
                <a:extLst>
                  <a:ext uri="{0D108BD9-81ED-4DB2-BD59-A6C34878D82A}">
                    <a16:rowId xmlns:a16="http://schemas.microsoft.com/office/drawing/2014/main" xmlns="" val="10000"/>
                  </a:ext>
                </a:extLst>
              </a:tr>
            </a:tbl>
          </a:graphicData>
        </a:graphic>
      </p:graphicFrame>
      <p:pic>
        <p:nvPicPr>
          <p:cNvPr id="3074" name="Picture 2" descr="C:\Users\DOEL\Desktop\New folder (3)\eco-skill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304800"/>
            <a:ext cx="8534400"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61424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01976578"/>
              </p:ext>
            </p:extLst>
          </p:nvPr>
        </p:nvGraphicFramePr>
        <p:xfrm>
          <a:off x="2286000" y="5562600"/>
          <a:ext cx="4953000" cy="975360"/>
        </p:xfrm>
        <a:graphic>
          <a:graphicData uri="http://schemas.openxmlformats.org/drawingml/2006/table">
            <a:tbl>
              <a:tblPr>
                <a:tableStyleId>{125E5076-3810-47DD-B79F-674D7AD40C01}</a:tableStyleId>
              </a:tblPr>
              <a:tblGrid>
                <a:gridCol w="4953000">
                  <a:extLst>
                    <a:ext uri="{9D8B030D-6E8A-4147-A177-3AD203B41FA5}">
                      <a16:colId xmlns:a16="http://schemas.microsoft.com/office/drawing/2014/main" xmlns="" val="20000"/>
                    </a:ext>
                  </a:extLst>
                </a:gridCol>
              </a:tblGrid>
              <a:tr h="975360">
                <a:tc>
                  <a:txBody>
                    <a:bodyPr/>
                    <a:lstStyle/>
                    <a:p>
                      <a:pPr algn="ctr"/>
                      <a:r>
                        <a:rPr lang="bn-BD" sz="4800" b="1" dirty="0" smtClean="0">
                          <a:solidFill>
                            <a:srgbClr val="6600CC"/>
                          </a:solidFill>
                          <a:latin typeface="NikoshBAN" pitchFamily="2" charset="0"/>
                          <a:cs typeface="NikoshBAN" pitchFamily="2" charset="0"/>
                        </a:rPr>
                        <a:t>সহজশর্তে</a:t>
                      </a:r>
                      <a:r>
                        <a:rPr lang="bn-BD" sz="4800" b="1" baseline="0" dirty="0" smtClean="0">
                          <a:solidFill>
                            <a:srgbClr val="6600CC"/>
                          </a:solidFill>
                          <a:latin typeface="NikoshBAN" pitchFamily="2" charset="0"/>
                          <a:cs typeface="NikoshBAN" pitchFamily="2" charset="0"/>
                        </a:rPr>
                        <a:t> ঋণদান</a:t>
                      </a:r>
                      <a:endParaRPr lang="en-US" sz="4800" b="1" dirty="0">
                        <a:solidFill>
                          <a:srgbClr val="6600CC"/>
                        </a:solidFill>
                        <a:latin typeface="NikoshBAN" pitchFamily="2" charset="0"/>
                        <a:cs typeface="NikoshBAN" pitchFamily="2" charset="0"/>
                      </a:endParaRPr>
                    </a:p>
                  </a:txBody>
                  <a:tcPr/>
                </a:tc>
                <a:extLst>
                  <a:ext uri="{0D108BD9-81ED-4DB2-BD59-A6C34878D82A}">
                    <a16:rowId xmlns:a16="http://schemas.microsoft.com/office/drawing/2014/main" xmlns="" val="10000"/>
                  </a:ext>
                </a:extLst>
              </a:tr>
            </a:tbl>
          </a:graphicData>
        </a:graphic>
      </p:graphicFrame>
      <p:pic>
        <p:nvPicPr>
          <p:cNvPr id="3" name="Picture 2" descr="C:\Users\BCC\Desktop\New folder (7)\untitled11.png"/>
          <p:cNvPicPr>
            <a:picLocks noChangeAspect="1" noChangeArrowheads="1"/>
          </p:cNvPicPr>
          <p:nvPr/>
        </p:nvPicPr>
        <p:blipFill>
          <a:blip r:embed="rId2"/>
          <a:srcRect/>
          <a:stretch>
            <a:fillRect/>
          </a:stretch>
        </p:blipFill>
        <p:spPr bwMode="auto">
          <a:xfrm>
            <a:off x="533400" y="609600"/>
            <a:ext cx="8077200" cy="4571999"/>
          </a:xfrm>
          <a:prstGeom prst="rect">
            <a:avLst/>
          </a:prstGeom>
          <a:noFill/>
        </p:spPr>
      </p:pic>
    </p:spTree>
    <p:extLst>
      <p:ext uri="{BB962C8B-B14F-4D97-AF65-F5344CB8AC3E}">
        <p14:creationId xmlns:p14="http://schemas.microsoft.com/office/powerpoint/2010/main" xmlns="" val="34896218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67851709"/>
              </p:ext>
            </p:extLst>
          </p:nvPr>
        </p:nvGraphicFramePr>
        <p:xfrm>
          <a:off x="1828800" y="5577840"/>
          <a:ext cx="4876800" cy="822960"/>
        </p:xfrm>
        <a:graphic>
          <a:graphicData uri="http://schemas.openxmlformats.org/drawingml/2006/table">
            <a:tbl>
              <a:tblPr>
                <a:tableStyleId>{327F97BB-C833-4FB7-BDE5-3F7075034690}</a:tableStyleId>
              </a:tblPr>
              <a:tblGrid>
                <a:gridCol w="4876800">
                  <a:extLst>
                    <a:ext uri="{9D8B030D-6E8A-4147-A177-3AD203B41FA5}">
                      <a16:colId xmlns:a16="http://schemas.microsoft.com/office/drawing/2014/main" xmlns="" val="20000"/>
                    </a:ext>
                  </a:extLst>
                </a:gridCol>
              </a:tblGrid>
              <a:tr h="679622">
                <a:tc>
                  <a:txBody>
                    <a:bodyPr/>
                    <a:lstStyle/>
                    <a:p>
                      <a:pPr algn="ctr"/>
                      <a:r>
                        <a:rPr lang="bn-BD" sz="4800" b="1" dirty="0" smtClean="0">
                          <a:solidFill>
                            <a:srgbClr val="92D050"/>
                          </a:solidFill>
                          <a:latin typeface="NikoshBAN" pitchFamily="2" charset="0"/>
                          <a:cs typeface="NikoshBAN" pitchFamily="2" charset="0"/>
                        </a:rPr>
                        <a:t>স্বীকৃতির</a:t>
                      </a:r>
                      <a:r>
                        <a:rPr lang="bn-BD" sz="4800" b="1" baseline="0" dirty="0" smtClean="0">
                          <a:solidFill>
                            <a:srgbClr val="92D050"/>
                          </a:solidFill>
                          <a:latin typeface="NikoshBAN" pitchFamily="2" charset="0"/>
                          <a:cs typeface="NikoshBAN" pitchFamily="2" charset="0"/>
                        </a:rPr>
                        <a:t> পুরস্কার</a:t>
                      </a:r>
                      <a:endParaRPr lang="en-US" sz="4800" b="1" dirty="0">
                        <a:solidFill>
                          <a:srgbClr val="92D050"/>
                        </a:solidFill>
                        <a:latin typeface="NikoshBAN" pitchFamily="2" charset="0"/>
                        <a:cs typeface="NikoshBAN" pitchFamily="2" charset="0"/>
                      </a:endParaRPr>
                    </a:p>
                  </a:txBody>
                  <a:tcPr>
                    <a:solidFill>
                      <a:srgbClr val="660033"/>
                    </a:solidFill>
                  </a:tcPr>
                </a:tc>
                <a:extLst>
                  <a:ext uri="{0D108BD9-81ED-4DB2-BD59-A6C34878D82A}">
                    <a16:rowId xmlns:a16="http://schemas.microsoft.com/office/drawing/2014/main" xmlns="" val="10000"/>
                  </a:ext>
                </a:extLst>
              </a:tr>
            </a:tbl>
          </a:graphicData>
        </a:graphic>
      </p:graphicFrame>
      <p:pic>
        <p:nvPicPr>
          <p:cNvPr id="1026" name="Picture 2" descr="C:\Users\BCC\Desktop\New folder (7)\news_image_2012-01-17_10688.jpg"/>
          <p:cNvPicPr>
            <a:picLocks noChangeAspect="1" noChangeArrowheads="1"/>
          </p:cNvPicPr>
          <p:nvPr/>
        </p:nvPicPr>
        <p:blipFill>
          <a:blip r:embed="rId2"/>
          <a:srcRect/>
          <a:stretch>
            <a:fillRect/>
          </a:stretch>
        </p:blipFill>
        <p:spPr bwMode="auto">
          <a:xfrm>
            <a:off x="381000" y="457200"/>
            <a:ext cx="8382000" cy="4724400"/>
          </a:xfrm>
          <a:prstGeom prst="rect">
            <a:avLst/>
          </a:prstGeom>
          <a:noFill/>
        </p:spPr>
      </p:pic>
    </p:spTree>
    <p:extLst>
      <p:ext uri="{BB962C8B-B14F-4D97-AF65-F5344CB8AC3E}">
        <p14:creationId xmlns:p14="http://schemas.microsoft.com/office/powerpoint/2010/main" xmlns="" val="8236730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Down Arrow Callout 3"/>
          <p:cNvSpPr/>
          <p:nvPr/>
        </p:nvSpPr>
        <p:spPr>
          <a:xfrm>
            <a:off x="609600" y="304800"/>
            <a:ext cx="7924800" cy="167640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457200"/>
            <a:ext cx="74676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bn-BD" sz="4000" b="1" dirty="0" smtClean="0">
                <a:solidFill>
                  <a:srgbClr val="7030A0"/>
                </a:solidFill>
                <a:latin typeface="NikoshBAN" pitchFamily="2" charset="0"/>
                <a:cs typeface="NikoshBAN" pitchFamily="2" charset="0"/>
              </a:rPr>
              <a:t>আত্ম-কর্মসংস্থান  এর  ক্ষেত্র সমূহ । </a:t>
            </a:r>
            <a:endParaRPr lang="en-US" sz="4000" b="1" dirty="0" smtClean="0">
              <a:solidFill>
                <a:srgbClr val="7030A0"/>
              </a:solidFill>
              <a:latin typeface="NikoshBAN" pitchFamily="2" charset="0"/>
              <a:cs typeface="NikoshBAN" pitchFamily="2" charset="0"/>
            </a:endParaRPr>
          </a:p>
        </p:txBody>
      </p:sp>
      <p:pic>
        <p:nvPicPr>
          <p:cNvPr id="4098" name="Picture 2" descr="C:\Users\Sultan\Desktop\mmc-picture\Capture.PNG"/>
          <p:cNvPicPr>
            <a:picLocks noChangeAspect="1" noChangeArrowheads="1"/>
          </p:cNvPicPr>
          <p:nvPr/>
        </p:nvPicPr>
        <p:blipFill>
          <a:blip r:embed="rId2"/>
          <a:srcRect/>
          <a:stretch>
            <a:fillRect/>
          </a:stretch>
        </p:blipFill>
        <p:spPr bwMode="auto">
          <a:xfrm>
            <a:off x="762000" y="1981200"/>
            <a:ext cx="7543800" cy="4648200"/>
          </a:xfrm>
          <a:prstGeom prst="rect">
            <a:avLst/>
          </a:prstGeom>
          <a:noFill/>
        </p:spPr>
      </p:pic>
    </p:spTree>
    <p:extLst>
      <p:ext uri="{BB962C8B-B14F-4D97-AF65-F5344CB8AC3E}">
        <p14:creationId xmlns:p14="http://schemas.microsoft.com/office/powerpoint/2010/main" xmlns="" val="150377829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1000" fill="hold"/>
                                        <p:tgtEl>
                                          <p:spTgt spid="4098"/>
                                        </p:tgtEl>
                                        <p:attrNameLst>
                                          <p:attrName>ppt_x</p:attrName>
                                        </p:attrNameLst>
                                      </p:cBhvr>
                                      <p:tavLst>
                                        <p:tav tm="0">
                                          <p:val>
                                            <p:strVal val="#ppt_x-.2"/>
                                          </p:val>
                                        </p:tav>
                                        <p:tav tm="100000">
                                          <p:val>
                                            <p:strVal val="#ppt_x"/>
                                          </p:val>
                                        </p:tav>
                                      </p:tavLst>
                                    </p:anim>
                                    <p:anim calcmode="lin" valueType="num">
                                      <p:cBhvr>
                                        <p:cTn id="21"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295400" y="152400"/>
            <a:ext cx="6019800" cy="1600200"/>
          </a:xfrm>
          <a:prstGeom prst="horizontalScroll">
            <a:avLst/>
          </a:prstGeom>
          <a:solidFill>
            <a:schemeClr val="accent6">
              <a:lumMod val="20000"/>
              <a:lumOff val="80000"/>
            </a:schemeClr>
          </a:solidFill>
          <a:ln w="38100">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6000" b="1" dirty="0" smtClean="0">
                <a:solidFill>
                  <a:srgbClr val="FF0000"/>
                </a:solidFill>
                <a:latin typeface="NikoshBAN" pitchFamily="2" charset="0"/>
                <a:cs typeface="NikoshBAN" pitchFamily="2" charset="0"/>
              </a:rPr>
              <a:t>পরিচিতি</a:t>
            </a:r>
            <a:endParaRPr lang="en-US" sz="6000" b="1" dirty="0">
              <a:solidFill>
                <a:srgbClr val="FF0000"/>
              </a:solidFill>
              <a:latin typeface="NikoshBAN" pitchFamily="2" charset="0"/>
              <a:cs typeface="NikoshBAN" pitchFamily="2" charset="0"/>
            </a:endParaRPr>
          </a:p>
        </p:txBody>
      </p:sp>
      <p:sp>
        <p:nvSpPr>
          <p:cNvPr id="24578" name="Rectangle 2"/>
          <p:cNvSpPr>
            <a:spLocks noChangeArrowheads="1"/>
          </p:cNvSpPr>
          <p:nvPr/>
        </p:nvSpPr>
        <p:spPr bwMode="auto">
          <a:xfrm>
            <a:off x="-685800" y="533400"/>
            <a:ext cx="184731" cy="39857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14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bn-BD" sz="14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4114800" y="2133600"/>
            <a:ext cx="4648200" cy="36576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মোঃ</a:t>
            </a:r>
            <a:r>
              <a:rPr lang="en-US" sz="4000" b="1" dirty="0" smtClean="0">
                <a:ln w="11430"/>
                <a:solidFill>
                  <a:srgbClr val="002060"/>
                </a:solidFill>
                <a:effectLst>
                  <a:outerShdw blurRad="50800" dist="39000" dir="5460000" algn="tl">
                    <a:srgbClr val="000000">
                      <a:alpha val="38000"/>
                    </a:srgbClr>
                  </a:outerShdw>
                </a:effectLst>
                <a:latin typeface="NikoshBAN" pitchFamily="2" charset="0"/>
                <a:ea typeface="Calibri" pitchFamily="34" charset="0"/>
                <a:cs typeface="NikoshBAN" pitchFamily="2" charset="0"/>
              </a:rPr>
              <a:t> </a:t>
            </a:r>
            <a:r>
              <a:rPr lang="en-US" sz="4000" b="1" dirty="0" err="1" smtClean="0">
                <a:ln w="11430"/>
                <a:solidFill>
                  <a:srgbClr val="002060"/>
                </a:solidFill>
                <a:effectLst>
                  <a:outerShdw blurRad="50800" dist="39000" dir="5460000" algn="tl">
                    <a:srgbClr val="000000">
                      <a:alpha val="38000"/>
                    </a:srgbClr>
                  </a:outerShdw>
                </a:effectLst>
                <a:latin typeface="NikoshBAN" pitchFamily="2" charset="0"/>
                <a:ea typeface="Calibri" pitchFamily="34" charset="0"/>
                <a:cs typeface="NikoshBAN" pitchFamily="2" charset="0"/>
              </a:rPr>
              <a:t>সুলতান</a:t>
            </a:r>
            <a:r>
              <a:rPr lang="en-US" sz="4000" b="1" dirty="0" smtClean="0">
                <a:ln w="11430"/>
                <a:solidFill>
                  <a:srgbClr val="002060"/>
                </a:solidFill>
                <a:effectLst>
                  <a:outerShdw blurRad="50800" dist="39000" dir="5460000" algn="tl">
                    <a:srgbClr val="000000">
                      <a:alpha val="38000"/>
                    </a:srgbClr>
                  </a:outerShdw>
                </a:effectLst>
                <a:latin typeface="NikoshBAN" pitchFamily="2" charset="0"/>
                <a:ea typeface="Calibri" pitchFamily="34" charset="0"/>
                <a:cs typeface="NikoshBAN" pitchFamily="2" charset="0"/>
              </a:rPr>
              <a:t> </a:t>
            </a:r>
            <a:r>
              <a:rPr lang="en-US" sz="4000" b="1" dirty="0" err="1" smtClean="0">
                <a:ln w="11430"/>
                <a:solidFill>
                  <a:srgbClr val="002060"/>
                </a:solidFill>
                <a:effectLst>
                  <a:outerShdw blurRad="50800" dist="39000" dir="5460000" algn="tl">
                    <a:srgbClr val="000000">
                      <a:alpha val="38000"/>
                    </a:srgbClr>
                  </a:outerShdw>
                </a:effectLst>
                <a:latin typeface="NikoshBAN" pitchFamily="2" charset="0"/>
                <a:ea typeface="Calibri" pitchFamily="34" charset="0"/>
                <a:cs typeface="NikoshBAN" pitchFamily="2" charset="0"/>
              </a:rPr>
              <a:t>আহ</a:t>
            </a:r>
            <a:r>
              <a:rPr lang="bn-BD" sz="4000" b="1" dirty="0" smtClean="0">
                <a:ln w="11430"/>
                <a:solidFill>
                  <a:srgbClr val="002060"/>
                </a:solidFill>
                <a:effectLst>
                  <a:outerShdw blurRad="50800" dist="39000" dir="5460000" algn="tl">
                    <a:srgbClr val="000000">
                      <a:alpha val="38000"/>
                    </a:srgbClr>
                  </a:outerShdw>
                </a:effectLst>
                <a:latin typeface="NikoshBAN" pitchFamily="2" charset="0"/>
                <a:ea typeface="Calibri" pitchFamily="34" charset="0"/>
                <a:cs typeface="NikoshBAN" pitchFamily="2" charset="0"/>
              </a:rPr>
              <a:t>মেদ</a:t>
            </a:r>
            <a:endParaRPr lang="en-US" sz="24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endParaRPr>
          </a:p>
          <a:p>
            <a:pPr algn="ctr"/>
            <a:r>
              <a:rPr lang="en-US" sz="3200" b="1" dirty="0" err="1" smtClean="0">
                <a:ln w="11430"/>
                <a:solidFill>
                  <a:srgbClr val="FF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সহকারি</a:t>
            </a:r>
            <a:r>
              <a:rPr lang="en-US" sz="3200" b="1" dirty="0" smtClean="0">
                <a:ln w="11430"/>
                <a:solidFill>
                  <a:srgbClr val="FF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a:t>
            </a:r>
            <a:r>
              <a:rPr lang="en-US" sz="3200" b="1" dirty="0" err="1" smtClean="0">
                <a:ln w="11430"/>
                <a:solidFill>
                  <a:srgbClr val="FF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শিক্ষক</a:t>
            </a:r>
            <a:endParaRPr lang="bn-BD" sz="3200" b="1" dirty="0" smtClean="0">
              <a:ln w="11430"/>
              <a:solidFill>
                <a:srgbClr val="FF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endParaRPr>
          </a:p>
          <a:p>
            <a:pPr algn="ctr"/>
            <a:r>
              <a:rPr lang="bn-IN" sz="28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করল্যাছ</a:t>
            </a:r>
            <a:r>
              <a:rPr lang="bn-BD" sz="28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ড়ি</a:t>
            </a:r>
            <a:r>
              <a:rPr lang="bn-IN" sz="28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আর এস</a:t>
            </a:r>
            <a:r>
              <a:rPr lang="en-US" sz="28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a:t>
            </a:r>
            <a:r>
              <a:rPr lang="en-US" sz="2800" b="1" dirty="0" err="1"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উচ্চ</a:t>
            </a:r>
            <a:r>
              <a:rPr lang="en-US" sz="28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a:t>
            </a:r>
            <a:r>
              <a:rPr lang="en-US" sz="2800" b="1" dirty="0" err="1"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বি</a:t>
            </a:r>
            <a:r>
              <a:rPr lang="bn-BD" sz="28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a:t>
            </a:r>
            <a:endParaRPr lang="en-US" sz="2400" b="1" dirty="0" smtClean="0">
              <a:ln w="11430"/>
              <a:solidFill>
                <a:srgbClr val="0070C0"/>
              </a:solidFill>
              <a:effectLst>
                <a:outerShdw blurRad="50800" dist="39000" dir="5460000" algn="tl">
                  <a:srgbClr val="000000">
                    <a:alpha val="38000"/>
                  </a:srgbClr>
                </a:outerShdw>
              </a:effectLst>
              <a:latin typeface="NikoshBAN" pitchFamily="2" charset="0"/>
              <a:ea typeface="NikoshBAN" pitchFamily="2" charset="0"/>
              <a:cs typeface="NikoshBAN" pitchFamily="2" charset="0"/>
            </a:endParaRPr>
          </a:p>
          <a:p>
            <a:pPr algn="ctr"/>
            <a:r>
              <a:rPr lang="en-US" sz="2800" b="1" dirty="0" err="1" smtClean="0">
                <a:ln w="11430"/>
                <a:solidFill>
                  <a:srgbClr val="C0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লংগদু</a:t>
            </a:r>
            <a:r>
              <a:rPr lang="bn-BD" sz="2800" b="1" dirty="0" smtClean="0">
                <a:ln w="11430"/>
                <a:solidFill>
                  <a:srgbClr val="C0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উপজেলা</a:t>
            </a:r>
          </a:p>
          <a:p>
            <a:pPr algn="ctr"/>
            <a:r>
              <a:rPr lang="en-US" sz="2800" b="1" dirty="0" err="1" smtClean="0">
                <a:ln w="11430"/>
                <a:solidFill>
                  <a:srgbClr val="C0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রাংগামাটি</a:t>
            </a:r>
            <a:r>
              <a:rPr lang="en-US" sz="2800" b="1" dirty="0" smtClean="0">
                <a:ln w="11430"/>
                <a:solidFill>
                  <a:srgbClr val="C0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a:t>
            </a:r>
            <a:r>
              <a:rPr lang="bn-BD" sz="2800" b="1" dirty="0" smtClean="0">
                <a:ln w="11430"/>
                <a:solidFill>
                  <a:srgbClr val="C0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পাবত্য জেলা।</a:t>
            </a:r>
            <a:endParaRPr lang="en-US" sz="2400" b="1" dirty="0" smtClean="0">
              <a:ln w="11430"/>
              <a:solidFill>
                <a:srgbClr val="C00000"/>
              </a:solidFill>
              <a:effectLst>
                <a:outerShdw blurRad="50800" dist="39000" dir="5460000" algn="tl">
                  <a:srgbClr val="000000">
                    <a:alpha val="38000"/>
                  </a:srgbClr>
                </a:outerShdw>
              </a:effectLst>
              <a:latin typeface="NikoshBAN" pitchFamily="2" charset="0"/>
              <a:ea typeface="NikoshBAN" pitchFamily="2" charset="0"/>
              <a:cs typeface="NikoshBAN" pitchFamily="2" charset="0"/>
            </a:endParaRPr>
          </a:p>
          <a:p>
            <a:pPr algn="ctr"/>
            <a:r>
              <a:rPr lang="en-US" sz="2400" b="1" dirty="0" err="1"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মে</a:t>
            </a:r>
            <a:r>
              <a:rPr lang="bn-BD" sz="24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বা</a:t>
            </a:r>
            <a:r>
              <a:rPr lang="en-US" sz="2400" b="1" dirty="0" err="1"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ইল</a:t>
            </a:r>
            <a:r>
              <a:rPr lang="en-US" sz="24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 </a:t>
            </a:r>
            <a:r>
              <a:rPr lang="en-US" sz="2400" b="1" dirty="0" err="1"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নং</a:t>
            </a:r>
            <a:r>
              <a:rPr lang="en-US" sz="24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a:t>
            </a:r>
            <a:r>
              <a:rPr lang="bn-BD" sz="24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০</a:t>
            </a:r>
            <a:r>
              <a:rPr lang="bn-IN" sz="2400" b="1" dirty="0" smtClean="0">
                <a:ln w="11430"/>
                <a:solidFill>
                  <a:srgbClr val="002060"/>
                </a:solidFill>
                <a:effectLst>
                  <a:outerShdw blurRad="50800" dist="39000" dir="5460000" algn="tl">
                    <a:srgbClr val="000000">
                      <a:alpha val="38000"/>
                    </a:srgbClr>
                  </a:outerShdw>
                </a:effectLst>
                <a:latin typeface="NikoshBAN" pitchFamily="2" charset="0"/>
                <a:ea typeface="NikoshBAN" pitchFamily="2" charset="0"/>
                <a:cs typeface="NikoshBAN" pitchFamily="2" charset="0"/>
              </a:rPr>
              <a:t>১৮২৭১৮৫৩৯৫</a:t>
            </a:r>
            <a:endParaRPr lang="en-US" sz="2400" b="1" dirty="0" smtClean="0">
              <a:ln w="11430"/>
              <a:solidFill>
                <a:srgbClr val="002060"/>
              </a:solidFill>
              <a:effectLst>
                <a:outerShdw blurRad="50800" dist="39000" dir="5460000" algn="tl">
                  <a:srgbClr val="000000">
                    <a:alpha val="38000"/>
                  </a:srgbClr>
                </a:outerShdw>
              </a:effectLst>
              <a:latin typeface="Arial" charset="0"/>
              <a:ea typeface="NikoshBAN" pitchFamily="2" charset="0"/>
              <a:cs typeface="NikoshBAN" pitchFamily="2" charset="0"/>
            </a:endParaRPr>
          </a:p>
        </p:txBody>
      </p:sp>
      <p:pic>
        <p:nvPicPr>
          <p:cNvPr id="17410" name="Picture 2" descr="C:\Users\Sultan\Desktop\VidTrim\Messenger\received_456405454745476.jpeg"/>
          <p:cNvPicPr>
            <a:picLocks noChangeAspect="1" noChangeArrowheads="1"/>
          </p:cNvPicPr>
          <p:nvPr/>
        </p:nvPicPr>
        <p:blipFill>
          <a:blip r:embed="rId4"/>
          <a:srcRect/>
          <a:stretch>
            <a:fillRect/>
          </a:stretch>
        </p:blipFill>
        <p:spPr bwMode="auto">
          <a:xfrm>
            <a:off x="304800" y="2133600"/>
            <a:ext cx="3581400" cy="3657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826208763"/>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1000" fill="hold"/>
                                        <p:tgtEl>
                                          <p:spTgt spid="17410"/>
                                        </p:tgtEl>
                                        <p:attrNameLst>
                                          <p:attrName>ppt_x</p:attrName>
                                        </p:attrNameLst>
                                      </p:cBhvr>
                                      <p:tavLst>
                                        <p:tav tm="0">
                                          <p:val>
                                            <p:strVal val="#ppt_x-.2"/>
                                          </p:val>
                                        </p:tav>
                                        <p:tav tm="100000">
                                          <p:val>
                                            <p:strVal val="#ppt_x"/>
                                          </p:val>
                                        </p:tav>
                                      </p:tavLst>
                                    </p:anim>
                                    <p:anim calcmode="lin" valueType="num">
                                      <p:cBhvr>
                                        <p:cTn id="13"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1"/>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050" name="Picture 2" descr="I:\New folder\kutir.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228600"/>
            <a:ext cx="4300537" cy="2743200"/>
          </a:xfrm>
          <a:prstGeom prst="rect">
            <a:avLst/>
          </a:prstGeom>
          <a:ln>
            <a:noFill/>
          </a:ln>
          <a:effectLst>
            <a:outerShdw blurRad="292100" dist="139700" dir="2700000" algn="tl" rotWithShape="0">
              <a:srgbClr val="333333">
                <a:alpha val="65000"/>
              </a:srgbClr>
            </a:outerShdw>
          </a:effectLst>
          <a:extLst/>
        </p:spPr>
      </p:pic>
      <p:pic>
        <p:nvPicPr>
          <p:cNvPr id="2051" name="Picture 3" descr="I:\New folder\kutir1.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52400"/>
            <a:ext cx="4191000" cy="2895600"/>
          </a:xfrm>
          <a:prstGeom prst="rect">
            <a:avLst/>
          </a:prstGeom>
          <a:ln>
            <a:noFill/>
          </a:ln>
          <a:effectLst>
            <a:outerShdw blurRad="292100" dist="139700" dir="2700000" algn="tl" rotWithShape="0">
              <a:srgbClr val="333333">
                <a:alpha val="65000"/>
              </a:srgbClr>
            </a:outerShdw>
          </a:effectLst>
          <a:extLst/>
        </p:spPr>
      </p:pic>
      <p:pic>
        <p:nvPicPr>
          <p:cNvPr id="2052" name="Picture 4" descr="I:\New folder\kutir2.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400" y="3200400"/>
            <a:ext cx="4190999" cy="2438400"/>
          </a:xfrm>
          <a:prstGeom prst="rect">
            <a:avLst/>
          </a:prstGeom>
          <a:ln>
            <a:noFill/>
          </a:ln>
          <a:effectLst>
            <a:outerShdw blurRad="292100" dist="139700" dir="2700000" algn="tl" rotWithShape="0">
              <a:srgbClr val="333333">
                <a:alpha val="65000"/>
              </a:srgbClr>
            </a:outerShdw>
          </a:effectLst>
          <a:extLst/>
        </p:spPr>
      </p:pic>
      <p:pic>
        <p:nvPicPr>
          <p:cNvPr id="2053" name="Picture 5" descr="I:\New folder\kutir4.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 y="3200400"/>
            <a:ext cx="4191000" cy="2438400"/>
          </a:xfrm>
          <a:prstGeom prst="rect">
            <a:avLst/>
          </a:prstGeom>
          <a:ln>
            <a:noFill/>
          </a:ln>
          <a:effectLst>
            <a:outerShdw blurRad="292100" dist="139700" dir="2700000" algn="tl" rotWithShape="0">
              <a:srgbClr val="333333">
                <a:alpha val="65000"/>
              </a:srgbClr>
            </a:outerShdw>
          </a:effectLst>
          <a:extLst/>
        </p:spPr>
      </p:pic>
      <p:graphicFrame>
        <p:nvGraphicFramePr>
          <p:cNvPr id="2" name="Table 1"/>
          <p:cNvGraphicFramePr>
            <a:graphicFrameLocks noGrp="1"/>
          </p:cNvGraphicFramePr>
          <p:nvPr>
            <p:extLst>
              <p:ext uri="{D42A27DB-BD31-4B8C-83A1-F6EECF244321}">
                <p14:modId xmlns:p14="http://schemas.microsoft.com/office/powerpoint/2010/main" xmlns="" val="3559968314"/>
              </p:ext>
            </p:extLst>
          </p:nvPr>
        </p:nvGraphicFramePr>
        <p:xfrm>
          <a:off x="2667000" y="5806440"/>
          <a:ext cx="4231479" cy="822960"/>
        </p:xfrm>
        <a:graphic>
          <a:graphicData uri="http://schemas.openxmlformats.org/drawingml/2006/table">
            <a:tbl>
              <a:tblPr>
                <a:tableStyleId>{E269D01E-BC32-4049-B463-5C60D7B0CCD2}</a:tableStyleId>
              </a:tblPr>
              <a:tblGrid>
                <a:gridCol w="4231479">
                  <a:extLst>
                    <a:ext uri="{9D8B030D-6E8A-4147-A177-3AD203B41FA5}">
                      <a16:colId xmlns:a16="http://schemas.microsoft.com/office/drawing/2014/main" xmlns="" val="20000"/>
                    </a:ext>
                  </a:extLst>
                </a:gridCol>
              </a:tblGrid>
              <a:tr h="657225">
                <a:tc>
                  <a:txBody>
                    <a:bodyPr/>
                    <a:lstStyle/>
                    <a:p>
                      <a:pPr algn="ctr"/>
                      <a:r>
                        <a:rPr lang="bn-BD" sz="4800" dirty="0" smtClean="0">
                          <a:latin typeface="NikoshBAN" pitchFamily="2" charset="0"/>
                          <a:cs typeface="NikoshBAN" pitchFamily="2" charset="0"/>
                        </a:rPr>
                        <a:t>কুটির</a:t>
                      </a:r>
                      <a:r>
                        <a:rPr lang="bn-BD" sz="4800" baseline="0" dirty="0" smtClean="0">
                          <a:latin typeface="NikoshBAN" pitchFamily="2" charset="0"/>
                          <a:cs typeface="NikoshBAN" pitchFamily="2" charset="0"/>
                        </a:rPr>
                        <a:t> শিল্প</a:t>
                      </a:r>
                      <a:endParaRPr lang="en-US" sz="4800" dirty="0">
                        <a:latin typeface="NikoshBAN" pitchFamily="2" charset="0"/>
                        <a:cs typeface="NikoshBAN" pitchFamily="2" charset="0"/>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8451670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trips(downLeft)">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diamond(in)">
                                      <p:cBhvr>
                                        <p:cTn id="18" dur="2000"/>
                                        <p:tgtEl>
                                          <p:spTgt spid="20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ircle(in)">
                                      <p:cBhvr>
                                        <p:cTn id="23" dur="20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074" name="Picture 2" descr="I:\New folder\mo.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186" y="2819400"/>
            <a:ext cx="4114800" cy="2743200"/>
          </a:xfrm>
          <a:prstGeom prst="rect">
            <a:avLst/>
          </a:prstGeom>
          <a:ln>
            <a:noFill/>
          </a:ln>
          <a:effectLst>
            <a:outerShdw blurRad="292100" dist="139700" dir="2700000" algn="tl" rotWithShape="0">
              <a:srgbClr val="333333">
                <a:alpha val="65000"/>
              </a:srgbClr>
            </a:outerShdw>
          </a:effectLst>
          <a:extLst/>
        </p:spPr>
      </p:pic>
      <p:pic>
        <p:nvPicPr>
          <p:cNvPr id="3075" name="Picture 3" descr="I:\New folder\mou.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9652" y="152400"/>
            <a:ext cx="4267200" cy="2362200"/>
          </a:xfrm>
          <a:prstGeom prst="rect">
            <a:avLst/>
          </a:prstGeom>
          <a:ln>
            <a:noFill/>
          </a:ln>
          <a:effectLst>
            <a:outerShdw blurRad="292100" dist="139700" dir="2700000" algn="tl" rotWithShape="0">
              <a:srgbClr val="333333">
                <a:alpha val="65000"/>
              </a:srgbClr>
            </a:outerShdw>
          </a:effectLst>
          <a:extLst/>
        </p:spPr>
      </p:pic>
      <p:pic>
        <p:nvPicPr>
          <p:cNvPr id="3076" name="Picture 4" descr="I:\New folder\mouc.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400" y="2776538"/>
            <a:ext cx="4176252" cy="2786062"/>
          </a:xfrm>
          <a:prstGeom prst="rect">
            <a:avLst/>
          </a:prstGeom>
          <a:ln>
            <a:noFill/>
          </a:ln>
          <a:effectLst>
            <a:outerShdw blurRad="292100" dist="139700" dir="2700000" algn="tl" rotWithShape="0">
              <a:srgbClr val="333333">
                <a:alpha val="65000"/>
              </a:srgbClr>
            </a:outerShdw>
          </a:effectLst>
          <a:extLst/>
        </p:spPr>
      </p:pic>
      <p:pic>
        <p:nvPicPr>
          <p:cNvPr id="3078" name="Picture 6" descr="I:\New folder\untitled.bm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0724" y="152400"/>
            <a:ext cx="4209724" cy="2438400"/>
          </a:xfrm>
          <a:prstGeom prst="rect">
            <a:avLst/>
          </a:prstGeom>
          <a:ln>
            <a:noFill/>
          </a:ln>
          <a:effectLst>
            <a:outerShdw blurRad="292100" dist="139700" dir="2700000" algn="tl" rotWithShape="0">
              <a:srgbClr val="333333">
                <a:alpha val="65000"/>
              </a:srgbClr>
            </a:outerShdw>
          </a:effectLst>
          <a:extLst/>
        </p:spPr>
      </p:pic>
      <p:graphicFrame>
        <p:nvGraphicFramePr>
          <p:cNvPr id="2" name="Table 1"/>
          <p:cNvGraphicFramePr>
            <a:graphicFrameLocks noGrp="1"/>
          </p:cNvGraphicFramePr>
          <p:nvPr>
            <p:extLst>
              <p:ext uri="{D42A27DB-BD31-4B8C-83A1-F6EECF244321}">
                <p14:modId xmlns:p14="http://schemas.microsoft.com/office/powerpoint/2010/main" xmlns="" val="25300284"/>
              </p:ext>
            </p:extLst>
          </p:nvPr>
        </p:nvGraphicFramePr>
        <p:xfrm>
          <a:off x="3200400" y="5807023"/>
          <a:ext cx="3443288" cy="822960"/>
        </p:xfrm>
        <a:graphic>
          <a:graphicData uri="http://schemas.openxmlformats.org/drawingml/2006/table">
            <a:tbl>
              <a:tblPr>
                <a:tableStyleId>{775DCB02-9BB8-47FD-8907-85C794F793BA}</a:tableStyleId>
              </a:tblPr>
              <a:tblGrid>
                <a:gridCol w="3443288">
                  <a:extLst>
                    <a:ext uri="{9D8B030D-6E8A-4147-A177-3AD203B41FA5}">
                      <a16:colId xmlns:a16="http://schemas.microsoft.com/office/drawing/2014/main" xmlns="" val="20000"/>
                    </a:ext>
                  </a:extLst>
                </a:gridCol>
              </a:tblGrid>
              <a:tr h="678180">
                <a:tc>
                  <a:txBody>
                    <a:bodyPr/>
                    <a:lstStyle/>
                    <a:p>
                      <a:pPr algn="ctr"/>
                      <a:r>
                        <a:rPr lang="bn-BD" sz="4800" dirty="0" smtClean="0">
                          <a:latin typeface="NikoshBAN" pitchFamily="2" charset="0"/>
                          <a:cs typeface="NikoshBAN" pitchFamily="2" charset="0"/>
                        </a:rPr>
                        <a:t> </a:t>
                      </a:r>
                      <a:r>
                        <a:rPr lang="bn-BD" sz="4400" dirty="0" smtClean="0">
                          <a:latin typeface="NikoshBAN" pitchFamily="2" charset="0"/>
                          <a:cs typeface="NikoshBAN" pitchFamily="2" charset="0"/>
                        </a:rPr>
                        <a:t>মৌমাছি চাষ</a:t>
                      </a:r>
                      <a:endParaRPr lang="en-US" sz="4400" dirty="0">
                        <a:solidFill>
                          <a:srgbClr val="002060"/>
                        </a:solidFill>
                        <a:latin typeface="NikoshBAN"/>
                      </a:endParaRPr>
                    </a:p>
                  </a:txBody>
                  <a:tcPr>
                    <a:solidFill>
                      <a:srgbClr val="FFFF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35652615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 calcmode="lin" valueType="num">
                                      <p:cBhvr>
                                        <p:cTn id="9" dur="1000" fill="hold"/>
                                        <p:tgtEl>
                                          <p:spTgt spid="3078"/>
                                        </p:tgtEl>
                                        <p:attrNameLst>
                                          <p:attrName>style.rotation</p:attrName>
                                        </p:attrNameLst>
                                      </p:cBhvr>
                                      <p:tavLst>
                                        <p:tav tm="0">
                                          <p:val>
                                            <p:fltVal val="90"/>
                                          </p:val>
                                        </p:tav>
                                        <p:tav tm="100000">
                                          <p:val>
                                            <p:fltVal val="0"/>
                                          </p:val>
                                        </p:tav>
                                      </p:tavLst>
                                    </p:anim>
                                    <p:animEffect transition="in" filter="fade">
                                      <p:cBhvr>
                                        <p:cTn id="10" dur="1000"/>
                                        <p:tgtEl>
                                          <p:spTgt spid="307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1000" fill="hold"/>
                                        <p:tgtEl>
                                          <p:spTgt spid="3074"/>
                                        </p:tgtEl>
                                        <p:attrNameLst>
                                          <p:attrName>ppt_w</p:attrName>
                                        </p:attrNameLst>
                                      </p:cBhvr>
                                      <p:tavLst>
                                        <p:tav tm="0">
                                          <p:val>
                                            <p:fltVal val="0"/>
                                          </p:val>
                                        </p:tav>
                                        <p:tav tm="100000">
                                          <p:val>
                                            <p:strVal val="#ppt_w"/>
                                          </p:val>
                                        </p:tav>
                                      </p:tavLst>
                                    </p:anim>
                                    <p:anim calcmode="lin" valueType="num">
                                      <p:cBhvr>
                                        <p:cTn id="24" dur="1000" fill="hold"/>
                                        <p:tgtEl>
                                          <p:spTgt spid="3074"/>
                                        </p:tgtEl>
                                        <p:attrNameLst>
                                          <p:attrName>ppt_h</p:attrName>
                                        </p:attrNameLst>
                                      </p:cBhvr>
                                      <p:tavLst>
                                        <p:tav tm="0">
                                          <p:val>
                                            <p:fltVal val="0"/>
                                          </p:val>
                                        </p:tav>
                                        <p:tav tm="100000">
                                          <p:val>
                                            <p:strVal val="#ppt_h"/>
                                          </p:val>
                                        </p:tav>
                                      </p:tavLst>
                                    </p:anim>
                                    <p:anim calcmode="lin" valueType="num">
                                      <p:cBhvr>
                                        <p:cTn id="25" dur="1000" fill="hold"/>
                                        <p:tgtEl>
                                          <p:spTgt spid="3074"/>
                                        </p:tgtEl>
                                        <p:attrNameLst>
                                          <p:attrName>style.rotation</p:attrName>
                                        </p:attrNameLst>
                                      </p:cBhvr>
                                      <p:tavLst>
                                        <p:tav tm="0">
                                          <p:val>
                                            <p:fltVal val="90"/>
                                          </p:val>
                                        </p:tav>
                                        <p:tav tm="100000">
                                          <p:val>
                                            <p:fltVal val="0"/>
                                          </p:val>
                                        </p:tav>
                                      </p:tavLst>
                                    </p:anim>
                                    <p:animEffect transition="in" filter="fade">
                                      <p:cBhvr>
                                        <p:cTn id="26" dur="10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1000" fill="hold"/>
                                        <p:tgtEl>
                                          <p:spTgt spid="3076"/>
                                        </p:tgtEl>
                                        <p:attrNameLst>
                                          <p:attrName>ppt_w</p:attrName>
                                        </p:attrNameLst>
                                      </p:cBhvr>
                                      <p:tavLst>
                                        <p:tav tm="0">
                                          <p:val>
                                            <p:fltVal val="0"/>
                                          </p:val>
                                        </p:tav>
                                        <p:tav tm="100000">
                                          <p:val>
                                            <p:strVal val="#ppt_w"/>
                                          </p:val>
                                        </p:tav>
                                      </p:tavLst>
                                    </p:anim>
                                    <p:anim calcmode="lin" valueType="num">
                                      <p:cBhvr>
                                        <p:cTn id="32" dur="1000" fill="hold"/>
                                        <p:tgtEl>
                                          <p:spTgt spid="3076"/>
                                        </p:tgtEl>
                                        <p:attrNameLst>
                                          <p:attrName>ppt_h</p:attrName>
                                        </p:attrNameLst>
                                      </p:cBhvr>
                                      <p:tavLst>
                                        <p:tav tm="0">
                                          <p:val>
                                            <p:fltVal val="0"/>
                                          </p:val>
                                        </p:tav>
                                        <p:tav tm="100000">
                                          <p:val>
                                            <p:strVal val="#ppt_h"/>
                                          </p:val>
                                        </p:tav>
                                      </p:tavLst>
                                    </p:anim>
                                    <p:anim calcmode="lin" valueType="num">
                                      <p:cBhvr>
                                        <p:cTn id="33" dur="1000" fill="hold"/>
                                        <p:tgtEl>
                                          <p:spTgt spid="3076"/>
                                        </p:tgtEl>
                                        <p:attrNameLst>
                                          <p:attrName>style.rotation</p:attrName>
                                        </p:attrNameLst>
                                      </p:cBhvr>
                                      <p:tavLst>
                                        <p:tav tm="0">
                                          <p:val>
                                            <p:fltVal val="90"/>
                                          </p:val>
                                        </p:tav>
                                        <p:tav tm="100000">
                                          <p:val>
                                            <p:fltVal val="0"/>
                                          </p:val>
                                        </p:tav>
                                      </p:tavLst>
                                    </p:anim>
                                    <p:animEffect transition="in" filter="fade">
                                      <p:cBhvr>
                                        <p:cTn id="34" dur="1000"/>
                                        <p:tgtEl>
                                          <p:spTgt spid="307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2" name="Picture 7" descr="I:\New folder\modi.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1" y="533401"/>
            <a:ext cx="3733800" cy="3657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3" name="Picture 5" descr="C:\Users\DOEL\Desktop\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533400"/>
            <a:ext cx="3733800" cy="3657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xmlns="" val="1461903617"/>
              </p:ext>
            </p:extLst>
          </p:nvPr>
        </p:nvGraphicFramePr>
        <p:xfrm>
          <a:off x="457200" y="4495800"/>
          <a:ext cx="8229600" cy="2103120"/>
        </p:xfrm>
        <a:graphic>
          <a:graphicData uri="http://schemas.openxmlformats.org/drawingml/2006/table">
            <a:tbl>
              <a:tblPr>
                <a:tableStyleId>{327F97BB-C833-4FB7-BDE5-3F7075034690}</a:tableStyleId>
              </a:tblPr>
              <a:tblGrid>
                <a:gridCol w="8229600">
                  <a:extLst>
                    <a:ext uri="{9D8B030D-6E8A-4147-A177-3AD203B41FA5}">
                      <a16:colId xmlns:a16="http://schemas.microsoft.com/office/drawing/2014/main" xmlns="" val="20000"/>
                    </a:ext>
                  </a:extLst>
                </a:gridCol>
              </a:tblGrid>
              <a:tr h="1828800">
                <a:tc>
                  <a:txBody>
                    <a:bodyPr/>
                    <a:lstStyle/>
                    <a:p>
                      <a:pPr algn="ctr"/>
                      <a:r>
                        <a:rPr lang="bn-BD" sz="3200" b="1" dirty="0" smtClean="0">
                          <a:solidFill>
                            <a:srgbClr val="002060"/>
                          </a:solidFill>
                          <a:latin typeface="NikoshBAN" pitchFamily="2" charset="0"/>
                          <a:cs typeface="NikoshBAN" pitchFamily="2" charset="0"/>
                        </a:rPr>
                        <a:t>এক মালিকানা ব্যবসায়</a:t>
                      </a:r>
                    </a:p>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rgbClr val="7030A0"/>
                          </a:solidFill>
                          <a:latin typeface="NikoshBAN" pitchFamily="2" charset="0"/>
                          <a:cs typeface="NikoshBAN" pitchFamily="2" charset="0"/>
                        </a:rPr>
                        <a:t>একজন</a:t>
                      </a:r>
                      <a:r>
                        <a:rPr lang="bn-BD" sz="3200" b="1" baseline="0" dirty="0" smtClean="0">
                          <a:solidFill>
                            <a:srgbClr val="7030A0"/>
                          </a:solidFill>
                          <a:latin typeface="NikoshBAN" pitchFamily="2" charset="0"/>
                          <a:cs typeface="NikoshBAN" pitchFamily="2" charset="0"/>
                        </a:rPr>
                        <a:t> মাত্র মালিক দ্বারা পরিচালিত </a:t>
                      </a:r>
                      <a:r>
                        <a:rPr lang="bn-BD" sz="3200" b="1" dirty="0" smtClean="0">
                          <a:solidFill>
                            <a:srgbClr val="7030A0"/>
                          </a:solidFill>
                          <a:latin typeface="NikoshBAN" pitchFamily="2" charset="0"/>
                          <a:cs typeface="NikoshBAN" pitchFamily="2" charset="0"/>
                        </a:rPr>
                        <a:t>ব্যবসায়কে</a:t>
                      </a:r>
                      <a:r>
                        <a:rPr lang="bn-BD" sz="3200" b="1" baseline="0" dirty="0" smtClean="0">
                          <a:solidFill>
                            <a:srgbClr val="7030A0"/>
                          </a:solidFill>
                          <a:latin typeface="NikoshBAN" pitchFamily="2" charset="0"/>
                          <a:cs typeface="NikoshBAN" pitchFamily="2" charset="0"/>
                        </a:rPr>
                        <a:t> </a:t>
                      </a:r>
                      <a:r>
                        <a:rPr lang="bn-BD" sz="3200" b="1" dirty="0" smtClean="0">
                          <a:solidFill>
                            <a:srgbClr val="7030A0"/>
                          </a:solidFill>
                          <a:latin typeface="NikoshBAN" pitchFamily="2" charset="0"/>
                          <a:cs typeface="NikoshBAN" pitchFamily="2" charset="0"/>
                        </a:rPr>
                        <a:t>এক মালিকানা ব্যবসায়।</a:t>
                      </a:r>
                    </a:p>
                    <a:p>
                      <a:pPr algn="ctr"/>
                      <a:endParaRPr lang="en-US" sz="3600" dirty="0">
                        <a:latin typeface="NikoshBAN" pitchFamily="2" charset="0"/>
                        <a:cs typeface="NikoshBAN" pitchFamily="2" charset="0"/>
                      </a:endParaRP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7486824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098" name="Picture 2" descr="I:\New folder\po.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 y="73342"/>
            <a:ext cx="4457699" cy="2910840"/>
          </a:xfrm>
          <a:prstGeom prst="rect">
            <a:avLst/>
          </a:prstGeom>
          <a:ln>
            <a:noFill/>
          </a:ln>
          <a:effectLst>
            <a:outerShdw blurRad="292100" dist="139700" dir="2700000" algn="tl" rotWithShape="0">
              <a:srgbClr val="333333">
                <a:alpha val="65000"/>
              </a:srgbClr>
            </a:outerShdw>
          </a:effectLst>
          <a:extLst/>
        </p:spPr>
      </p:pic>
      <p:pic>
        <p:nvPicPr>
          <p:cNvPr id="4099" name="Picture 3" descr="I:\New folder\po2.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1" y="73342"/>
            <a:ext cx="4191000" cy="2910840"/>
          </a:xfrm>
          <a:prstGeom prst="rect">
            <a:avLst/>
          </a:prstGeom>
          <a:ln>
            <a:noFill/>
          </a:ln>
          <a:effectLst>
            <a:outerShdw blurRad="292100" dist="139700" dir="2700000" algn="tl" rotWithShape="0">
              <a:srgbClr val="333333">
                <a:alpha val="65000"/>
              </a:srgbClr>
            </a:outerShdw>
          </a:effectLst>
          <a:extLst/>
        </p:spPr>
      </p:pic>
      <p:pic>
        <p:nvPicPr>
          <p:cNvPr id="4100" name="Picture 4" descr="I:\New folder\po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 y="3200400"/>
            <a:ext cx="4457699" cy="2667000"/>
          </a:xfrm>
          <a:prstGeom prst="rect">
            <a:avLst/>
          </a:prstGeom>
          <a:ln>
            <a:noFill/>
          </a:ln>
          <a:effectLst>
            <a:outerShdw blurRad="292100" dist="139700" dir="2700000" algn="tl" rotWithShape="0">
              <a:srgbClr val="333333">
                <a:alpha val="65000"/>
              </a:srgbClr>
            </a:outerShdw>
          </a:effectLst>
          <a:extLst/>
        </p:spPr>
      </p:pic>
      <p:pic>
        <p:nvPicPr>
          <p:cNvPr id="4101" name="Picture 5" descr="I:\New folder\po4.bm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00600" y="3200400"/>
            <a:ext cx="4191000" cy="2819400"/>
          </a:xfrm>
          <a:prstGeom prst="rect">
            <a:avLst/>
          </a:prstGeom>
          <a:ln>
            <a:noFill/>
          </a:ln>
          <a:effectLst>
            <a:outerShdw blurRad="292100" dist="139700" dir="2700000" algn="tl" rotWithShape="0">
              <a:srgbClr val="333333">
                <a:alpha val="65000"/>
              </a:srgbClr>
            </a:outerShdw>
          </a:effectLst>
          <a:extLst/>
        </p:spPr>
      </p:pic>
      <p:graphicFrame>
        <p:nvGraphicFramePr>
          <p:cNvPr id="2" name="Table 1"/>
          <p:cNvGraphicFramePr>
            <a:graphicFrameLocks noGrp="1"/>
          </p:cNvGraphicFramePr>
          <p:nvPr>
            <p:extLst>
              <p:ext uri="{D42A27DB-BD31-4B8C-83A1-F6EECF244321}">
                <p14:modId xmlns:p14="http://schemas.microsoft.com/office/powerpoint/2010/main" xmlns="" val="954875696"/>
              </p:ext>
            </p:extLst>
          </p:nvPr>
        </p:nvGraphicFramePr>
        <p:xfrm>
          <a:off x="2743201" y="5943600"/>
          <a:ext cx="3533774" cy="792480"/>
        </p:xfrm>
        <a:graphic>
          <a:graphicData uri="http://schemas.openxmlformats.org/drawingml/2006/table">
            <a:tbl>
              <a:tblPr>
                <a:tableStyleId>{306799F8-075E-4A3A-A7F6-7FBC6576F1A4}</a:tableStyleId>
              </a:tblPr>
              <a:tblGrid>
                <a:gridCol w="3533774">
                  <a:extLst>
                    <a:ext uri="{9D8B030D-6E8A-4147-A177-3AD203B41FA5}">
                      <a16:colId xmlns:a16="http://schemas.microsoft.com/office/drawing/2014/main" xmlns="" val="20000"/>
                    </a:ext>
                  </a:extLst>
                </a:gridCol>
              </a:tblGrid>
              <a:tr h="792480">
                <a:tc>
                  <a:txBody>
                    <a:bodyPr/>
                    <a:lstStyle/>
                    <a:p>
                      <a:r>
                        <a:rPr lang="bn-BD" sz="3600" b="1" dirty="0" smtClean="0">
                          <a:solidFill>
                            <a:srgbClr val="002060"/>
                          </a:solidFill>
                          <a:latin typeface="NikoshBAN"/>
                          <a:cs typeface="NikoshBAN" pitchFamily="2" charset="0"/>
                        </a:rPr>
                        <a:t>পোশাক</a:t>
                      </a:r>
                      <a:r>
                        <a:rPr lang="bn-BD" sz="3600" b="1" baseline="0" dirty="0" smtClean="0">
                          <a:solidFill>
                            <a:srgbClr val="002060"/>
                          </a:solidFill>
                          <a:latin typeface="NikoshBAN"/>
                          <a:cs typeface="NikoshBAN" pitchFamily="2" charset="0"/>
                        </a:rPr>
                        <a:t> তৈরী</a:t>
                      </a:r>
                      <a:endParaRPr lang="en-US" sz="3600" b="1" dirty="0">
                        <a:solidFill>
                          <a:srgbClr val="002060"/>
                        </a:solidFill>
                        <a:latin typeface="NikoshBAN"/>
                      </a:endParaRPr>
                    </a:p>
                  </a:txBody>
                  <a:tcPr>
                    <a:solidFill>
                      <a:srgbClr val="FFFF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117959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500" fill="hold"/>
                                        <p:tgtEl>
                                          <p:spTgt spid="4099"/>
                                        </p:tgtEl>
                                        <p:attrNameLst>
                                          <p:attrName>ppt_w</p:attrName>
                                        </p:attrNameLst>
                                      </p:cBhvr>
                                      <p:tavLst>
                                        <p:tav tm="0">
                                          <p:val>
                                            <p:fltVal val="0"/>
                                          </p:val>
                                        </p:tav>
                                        <p:tav tm="100000">
                                          <p:val>
                                            <p:strVal val="#ppt_w"/>
                                          </p:val>
                                        </p:tav>
                                      </p:tavLst>
                                    </p:anim>
                                    <p:anim calcmode="lin" valueType="num">
                                      <p:cBhvr>
                                        <p:cTn id="13" dur="500" fill="hold"/>
                                        <p:tgtEl>
                                          <p:spTgt spid="409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diamond(in)">
                                      <p:cBhvr>
                                        <p:cTn id="18" dur="20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Scale>
                                      <p:cBhvr>
                                        <p:cTn id="23" dur="1000" decel="50000" fill="hold">
                                          <p:stCondLst>
                                            <p:cond delay="0"/>
                                          </p:stCondLst>
                                        </p:cTn>
                                        <p:tgtEl>
                                          <p:spTgt spid="4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101"/>
                                        </p:tgtEl>
                                        <p:attrNameLst>
                                          <p:attrName>ppt_x</p:attrName>
                                          <p:attrName>ppt_y</p:attrName>
                                        </p:attrNameLst>
                                      </p:cBhvr>
                                    </p:animMotion>
                                    <p:animEffect transition="in" filter="fade">
                                      <p:cBhvr>
                                        <p:cTn id="25" dur="1000"/>
                                        <p:tgtEl>
                                          <p:spTgt spid="410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8195" name="Picture 3" descr="C:\Users\DOEL\Desktop\New folder (3)\New folder (2)\New folder\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57200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I:\retu\New folder\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0"/>
            <a:ext cx="4343400" cy="27432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524970416"/>
              </p:ext>
            </p:extLst>
          </p:nvPr>
        </p:nvGraphicFramePr>
        <p:xfrm>
          <a:off x="5905500" y="6172200"/>
          <a:ext cx="2133600" cy="518160"/>
        </p:xfrm>
        <a:graphic>
          <a:graphicData uri="http://schemas.openxmlformats.org/drawingml/2006/table">
            <a:tbl>
              <a:tblPr>
                <a:tableStyleId>{35758FB7-9AC5-4552-8A53-C91805E547FA}</a:tableStyleId>
              </a:tblPr>
              <a:tblGrid>
                <a:gridCol w="2133600">
                  <a:extLst>
                    <a:ext uri="{9D8B030D-6E8A-4147-A177-3AD203B41FA5}">
                      <a16:colId xmlns:a16="http://schemas.microsoft.com/office/drawing/2014/main" xmlns="" val="20000"/>
                    </a:ext>
                  </a:extLst>
                </a:gridCol>
              </a:tblGrid>
              <a:tr h="472440">
                <a:tc>
                  <a:txBody>
                    <a:bodyPr/>
                    <a:lstStyle/>
                    <a:p>
                      <a:pPr algn="ctr"/>
                      <a:r>
                        <a:rPr lang="bn-BD" sz="2800" dirty="0" smtClean="0">
                          <a:latin typeface="NikoshBAN" pitchFamily="2" charset="0"/>
                          <a:cs typeface="NikoshBAN" pitchFamily="2" charset="0"/>
                        </a:rPr>
                        <a:t> </a:t>
                      </a:r>
                      <a:r>
                        <a:rPr lang="bn-BD" sz="2800" b="1" dirty="0" smtClean="0">
                          <a:latin typeface="NikoshBAN" pitchFamily="2" charset="0"/>
                          <a:cs typeface="NikoshBAN" pitchFamily="2" charset="0"/>
                        </a:rPr>
                        <a:t>মাছ</a:t>
                      </a:r>
                      <a:r>
                        <a:rPr lang="bn-BD" sz="2800" b="1" baseline="0" dirty="0" smtClean="0">
                          <a:latin typeface="NikoshBAN" pitchFamily="2" charset="0"/>
                          <a:cs typeface="NikoshBAN" pitchFamily="2" charset="0"/>
                        </a:rPr>
                        <a:t> চাস</a:t>
                      </a:r>
                      <a:endParaRPr lang="en-US" sz="2800" b="1" dirty="0"/>
                    </a:p>
                  </a:txBody>
                  <a:tcPr>
                    <a:solidFill>
                      <a:srgbClr val="FF0000"/>
                    </a:solid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663986276"/>
              </p:ext>
            </p:extLst>
          </p:nvPr>
        </p:nvGraphicFramePr>
        <p:xfrm>
          <a:off x="864394" y="2971800"/>
          <a:ext cx="2336006" cy="600075"/>
        </p:xfrm>
        <a:graphic>
          <a:graphicData uri="http://schemas.openxmlformats.org/drawingml/2006/table">
            <a:tbl>
              <a:tblPr>
                <a:tableStyleId>{638B1855-1B75-4FBE-930C-398BA8C253C6}</a:tableStyleId>
              </a:tblPr>
              <a:tblGrid>
                <a:gridCol w="2336006">
                  <a:extLst>
                    <a:ext uri="{9D8B030D-6E8A-4147-A177-3AD203B41FA5}">
                      <a16:colId xmlns:a16="http://schemas.microsoft.com/office/drawing/2014/main" xmlns="" val="20000"/>
                    </a:ext>
                  </a:extLst>
                </a:gridCol>
              </a:tblGrid>
              <a:tr h="600075">
                <a:tc>
                  <a:txBody>
                    <a:bodyPr/>
                    <a:lstStyle/>
                    <a:p>
                      <a:pPr algn="ctr"/>
                      <a:r>
                        <a:rPr lang="bn-BD" sz="2800" dirty="0" smtClean="0">
                          <a:latin typeface="NikoshBAN" pitchFamily="2" charset="0"/>
                          <a:cs typeface="NikoshBAN" pitchFamily="2" charset="0"/>
                        </a:rPr>
                        <a:t> মুরগী</a:t>
                      </a:r>
                      <a:r>
                        <a:rPr lang="bn-BD" sz="2800" baseline="0" dirty="0" smtClean="0">
                          <a:latin typeface="NikoshBAN" pitchFamily="2" charset="0"/>
                          <a:cs typeface="NikoshBAN" pitchFamily="2" charset="0"/>
                        </a:rPr>
                        <a:t> পালন</a:t>
                      </a:r>
                      <a:endParaRPr lang="en-US" sz="2800" b="1" i="0" dirty="0">
                        <a:latin typeface="NikoshBAN"/>
                      </a:endParaRPr>
                    </a:p>
                  </a:txBody>
                  <a:tcPr>
                    <a:solidFill>
                      <a:srgbClr val="0070C0"/>
                    </a:solidFill>
                  </a:tcPr>
                </a:tc>
                <a:extLst>
                  <a:ext uri="{0D108BD9-81ED-4DB2-BD59-A6C34878D82A}">
                    <a16:rowId xmlns:a16="http://schemas.microsoft.com/office/drawing/2014/main" xmlns=""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486811106"/>
              </p:ext>
            </p:extLst>
          </p:nvPr>
        </p:nvGraphicFramePr>
        <p:xfrm>
          <a:off x="5891212" y="2971800"/>
          <a:ext cx="2133600" cy="579120"/>
        </p:xfrm>
        <a:graphic>
          <a:graphicData uri="http://schemas.openxmlformats.org/drawingml/2006/table">
            <a:tbl>
              <a:tblPr>
                <a:tableStyleId>{284E427A-3D55-4303-BF80-6455036E1DE7}</a:tableStyleId>
              </a:tblPr>
              <a:tblGrid>
                <a:gridCol w="2133600">
                  <a:extLst>
                    <a:ext uri="{9D8B030D-6E8A-4147-A177-3AD203B41FA5}">
                      <a16:colId xmlns:a16="http://schemas.microsoft.com/office/drawing/2014/main" xmlns="" val="20000"/>
                    </a:ext>
                  </a:extLst>
                </a:gridCol>
              </a:tblGrid>
              <a:tr h="300037">
                <a:tc>
                  <a:txBody>
                    <a:bodyPr/>
                    <a:lstStyle/>
                    <a:p>
                      <a:r>
                        <a:rPr lang="bn-BD" sz="3200" dirty="0" smtClean="0">
                          <a:latin typeface="NikoshBAN" pitchFamily="2" charset="0"/>
                          <a:cs typeface="NikoshBAN" pitchFamily="2" charset="0"/>
                        </a:rPr>
                        <a:t> গরু পালন</a:t>
                      </a:r>
                      <a:endParaRPr lang="en-US" sz="3200" dirty="0"/>
                    </a:p>
                  </a:txBody>
                  <a:tcPr/>
                </a:tc>
                <a:extLst>
                  <a:ext uri="{0D108BD9-81ED-4DB2-BD59-A6C34878D82A}">
                    <a16:rowId xmlns:a16="http://schemas.microsoft.com/office/drawing/2014/main" xmlns="" val="10000"/>
                  </a:ext>
                </a:extLst>
              </a:tr>
            </a:tbl>
          </a:graphicData>
        </a:graphic>
      </p:graphicFrame>
      <p:pic>
        <p:nvPicPr>
          <p:cNvPr id="9" name="Picture 5" descr="C:\Users\DOEL\Desktop\New folder (3)\New folder (2)\New folder\New folder\New folder\New folder\New folder\New folder\imag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657600"/>
            <a:ext cx="4419600" cy="243839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xmlns="" val="2852625847"/>
              </p:ext>
            </p:extLst>
          </p:nvPr>
        </p:nvGraphicFramePr>
        <p:xfrm>
          <a:off x="609600" y="6248400"/>
          <a:ext cx="2800350" cy="518160"/>
        </p:xfrm>
        <a:graphic>
          <a:graphicData uri="http://schemas.openxmlformats.org/drawingml/2006/table">
            <a:tbl>
              <a:tblPr>
                <a:tableStyleId>{D113A9D2-9D6B-4929-AA2D-F23B5EE8CBE7}</a:tableStyleId>
              </a:tblPr>
              <a:tblGrid>
                <a:gridCol w="2800350">
                  <a:extLst>
                    <a:ext uri="{9D8B030D-6E8A-4147-A177-3AD203B41FA5}">
                      <a16:colId xmlns:a16="http://schemas.microsoft.com/office/drawing/2014/main" xmlns="" val="20000"/>
                    </a:ext>
                  </a:extLst>
                </a:gridCol>
              </a:tblGrid>
              <a:tr h="257175">
                <a:tc>
                  <a:txBody>
                    <a:bodyPr/>
                    <a:lstStyle/>
                    <a:p>
                      <a:pPr algn="ctr"/>
                      <a:r>
                        <a:rPr lang="bn-BD" sz="2800" dirty="0" smtClean="0">
                          <a:latin typeface="NikoshBAN" pitchFamily="2" charset="0"/>
                          <a:cs typeface="NikoshBAN" pitchFamily="2" charset="0"/>
                        </a:rPr>
                        <a:t>সবজি</a:t>
                      </a:r>
                      <a:r>
                        <a:rPr lang="bn-BD" sz="2800" baseline="0" dirty="0" smtClean="0">
                          <a:latin typeface="NikoshBAN" pitchFamily="2" charset="0"/>
                          <a:cs typeface="NikoshBAN" pitchFamily="2" charset="0"/>
                        </a:rPr>
                        <a:t> চাষ</a:t>
                      </a:r>
                      <a:endParaRPr lang="en-US" sz="2800" dirty="0"/>
                    </a:p>
                  </a:txBody>
                  <a:tcPr>
                    <a:solidFill>
                      <a:srgbClr val="002060"/>
                    </a:solidFill>
                  </a:tcPr>
                </a:tc>
                <a:extLst>
                  <a:ext uri="{0D108BD9-81ED-4DB2-BD59-A6C34878D82A}">
                    <a16:rowId xmlns:a16="http://schemas.microsoft.com/office/drawing/2014/main" xmlns="" val="10000"/>
                  </a:ext>
                </a:extLst>
              </a:tr>
            </a:tbl>
          </a:graphicData>
        </a:graphic>
      </p:graphicFrame>
      <p:pic>
        <p:nvPicPr>
          <p:cNvPr id="2050" name="Picture 2" descr="I:\picture of fish\250px-Hilsha_Fish_Boatloa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3733800"/>
            <a:ext cx="3962400" cy="2285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805929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randombar(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diamond(in)">
                                      <p:cBhvr>
                                        <p:cTn id="20" dur="2000"/>
                                        <p:tgtEl>
                                          <p:spTgt spid="819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circle(in)">
                                      <p:cBhvr>
                                        <p:cTn id="44" dur="20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9219" name="Picture 3" descr="C:\Users\DOEL\Desktop\New folder (3)\New folder (2)\New folder\New folder\New folder\New folder\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 y="381000"/>
            <a:ext cx="4572000" cy="40386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C:\Users\DOEL\Desktop\New folder (3)\New folder (2)\New folder\New folder\New folder\New folder\New folder\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381000"/>
            <a:ext cx="4343400" cy="40386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2728428267"/>
              </p:ext>
            </p:extLst>
          </p:nvPr>
        </p:nvGraphicFramePr>
        <p:xfrm>
          <a:off x="3124200" y="5105400"/>
          <a:ext cx="3352799" cy="701040"/>
        </p:xfrm>
        <a:graphic>
          <a:graphicData uri="http://schemas.openxmlformats.org/drawingml/2006/table">
            <a:tbl>
              <a:tblPr>
                <a:tableStyleId>{638B1855-1B75-4FBE-930C-398BA8C253C6}</a:tableStyleId>
              </a:tblPr>
              <a:tblGrid>
                <a:gridCol w="3352799">
                  <a:extLst>
                    <a:ext uri="{9D8B030D-6E8A-4147-A177-3AD203B41FA5}">
                      <a16:colId xmlns:a16="http://schemas.microsoft.com/office/drawing/2014/main" xmlns="" val="20000"/>
                    </a:ext>
                  </a:extLst>
                </a:gridCol>
              </a:tblGrid>
              <a:tr h="328612">
                <a:tc>
                  <a:txBody>
                    <a:bodyPr/>
                    <a:lstStyle/>
                    <a:p>
                      <a:pPr algn="ctr"/>
                      <a:r>
                        <a:rPr lang="bn-BD" sz="4000" dirty="0" smtClean="0">
                          <a:latin typeface="NikoshBAN" pitchFamily="2" charset="0"/>
                          <a:cs typeface="NikoshBAN" pitchFamily="2" charset="0"/>
                        </a:rPr>
                        <a:t>নার্সারী</a:t>
                      </a:r>
                      <a:endParaRPr lang="en-US" sz="4000" dirty="0">
                        <a:latin typeface="NikoshBAN" pitchFamily="2" charset="0"/>
                        <a:cs typeface="NikoshBAN" pitchFamily="2" charset="0"/>
                      </a:endParaRPr>
                    </a:p>
                  </a:txBody>
                  <a:tcPr>
                    <a:solidFill>
                      <a:srgbClr val="FF00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6244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heel(4)">
                                      <p:cBhvr>
                                        <p:cTn id="7" dur="2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strips(downLeft)">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95679446"/>
              </p:ext>
            </p:extLst>
          </p:nvPr>
        </p:nvGraphicFramePr>
        <p:xfrm>
          <a:off x="3962400" y="365760"/>
          <a:ext cx="4800600" cy="1920240"/>
        </p:xfrm>
        <a:graphic>
          <a:graphicData uri="http://schemas.openxmlformats.org/drawingml/2006/table">
            <a:tbl>
              <a:tblPr>
                <a:effectLst>
                  <a:innerShdw blurRad="63500" dist="50800" dir="5400000">
                    <a:prstClr val="black">
                      <a:alpha val="50000"/>
                    </a:prstClr>
                  </a:innerShdw>
                  <a:reflection blurRad="6350" stA="50000" endA="295" endPos="92000" dist="101600" dir="5400000" sy="-100000" algn="bl" rotWithShape="0"/>
                </a:effectLst>
                <a:tableStyleId>{35758FB7-9AC5-4552-8A53-C91805E547FA}</a:tableStyleId>
              </a:tblPr>
              <a:tblGrid>
                <a:gridCol w="4800600">
                  <a:extLst>
                    <a:ext uri="{9D8B030D-6E8A-4147-A177-3AD203B41FA5}">
                      <a16:colId xmlns:a16="http://schemas.microsoft.com/office/drawing/2014/main" xmlns="" val="20000"/>
                    </a:ext>
                  </a:extLst>
                </a:gridCol>
              </a:tblGrid>
              <a:tr h="1615440">
                <a:tc>
                  <a:txBody>
                    <a:bodyPr/>
                    <a:lstStyle/>
                    <a:p>
                      <a:r>
                        <a:rPr lang="bn-BD" sz="6000" dirty="0" smtClean="0"/>
                        <a:t> </a:t>
                      </a:r>
                    </a:p>
                    <a:p>
                      <a:r>
                        <a:rPr lang="bn-BD" sz="6000" b="1" dirty="0" smtClean="0">
                          <a:solidFill>
                            <a:schemeClr val="bg2"/>
                          </a:solidFill>
                          <a:latin typeface="NikoshBAN" pitchFamily="2" charset="0"/>
                          <a:cs typeface="NikoshBAN" pitchFamily="2" charset="0"/>
                        </a:rPr>
                        <a:t>বাড়ির </a:t>
                      </a:r>
                      <a:r>
                        <a:rPr lang="bn-BD" sz="6000" b="1" baseline="0" dirty="0" smtClean="0">
                          <a:solidFill>
                            <a:schemeClr val="bg2"/>
                          </a:solidFill>
                          <a:latin typeface="NikoshBAN" pitchFamily="2" charset="0"/>
                          <a:cs typeface="NikoshBAN" pitchFamily="2" charset="0"/>
                        </a:rPr>
                        <a:t>কাজ</a:t>
                      </a:r>
                      <a:r>
                        <a:rPr lang="bn-BD" sz="6000" b="1" dirty="0" smtClean="0">
                          <a:solidFill>
                            <a:schemeClr val="bg2"/>
                          </a:solidFill>
                          <a:latin typeface="NikoshBAN" pitchFamily="2" charset="0"/>
                          <a:cs typeface="NikoshBAN" pitchFamily="2" charset="0"/>
                        </a:rPr>
                        <a:t> </a:t>
                      </a:r>
                      <a:endParaRPr lang="bn-BD" sz="6000" b="1" dirty="0" smtClean="0">
                        <a:solidFill>
                          <a:schemeClr val="bg2"/>
                        </a:solidFill>
                      </a:endParaRPr>
                    </a:p>
                  </a:txBody>
                  <a:tcPr>
                    <a:solidFill>
                      <a:schemeClr val="bg2">
                        <a:lumMod val="10000"/>
                      </a:schemeClr>
                    </a:solidFill>
                  </a:tcPr>
                </a:tc>
                <a:extLst>
                  <a:ext uri="{0D108BD9-81ED-4DB2-BD59-A6C34878D82A}">
                    <a16:rowId xmlns:a16="http://schemas.microsoft.com/office/drawing/2014/main" xmlns="" val="10000"/>
                  </a:ext>
                </a:extLst>
              </a:tr>
            </a:tbl>
          </a:graphicData>
        </a:graphic>
      </p:graphicFrame>
      <p:pic>
        <p:nvPicPr>
          <p:cNvPr id="17410" name="Picture 2" descr="C:\Users\Sultan\Desktop\mmc-picture\index.jpg"/>
          <p:cNvPicPr>
            <a:picLocks noChangeAspect="1" noChangeArrowheads="1"/>
          </p:cNvPicPr>
          <p:nvPr/>
        </p:nvPicPr>
        <p:blipFill>
          <a:blip r:embed="rId2"/>
          <a:srcRect/>
          <a:stretch>
            <a:fillRect/>
          </a:stretch>
        </p:blipFill>
        <p:spPr bwMode="auto">
          <a:xfrm>
            <a:off x="457200" y="304800"/>
            <a:ext cx="3352800" cy="1981200"/>
          </a:xfrm>
          <a:prstGeom prst="rect">
            <a:avLst/>
          </a:prstGeom>
          <a:noFill/>
        </p:spPr>
      </p:pic>
      <p:sp>
        <p:nvSpPr>
          <p:cNvPr id="8" name="Rectangle 7"/>
          <p:cNvSpPr/>
          <p:nvPr/>
        </p:nvSpPr>
        <p:spPr>
          <a:xfrm>
            <a:off x="381000" y="2667000"/>
            <a:ext cx="8458200" cy="1295400"/>
          </a:xfrm>
          <a:prstGeom prst="rect">
            <a:avLst/>
          </a:prstGeom>
          <a:solidFill>
            <a:schemeClr val="accent4">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rgbClr val="7030A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জনাব রায়হান যুব প্রশিক্ষণ কেন্দ্র হতে মৎস ও সবজি চাষের প্রশিক্ষণ নিয়ে একটি খামার প্রতিষ্ঠা করেন।বর্তমানে জনাব রায়হান তার খামার পরিচালনায় সফলতা অর্জনের পাশাপাশি অনেক বেকার যুবকের কর্মসংস্থানের ব্যবস্থা করেছেন।</a:t>
            </a:r>
            <a:endParaRPr lang="en-US" sz="2400" b="1" dirty="0">
              <a:solidFill>
                <a:srgbClr val="002060"/>
              </a:solidFill>
              <a:latin typeface="NikoshBAN"/>
            </a:endParaRPr>
          </a:p>
        </p:txBody>
      </p:sp>
      <p:sp>
        <p:nvSpPr>
          <p:cNvPr id="9" name="Horizontal Scroll 8"/>
          <p:cNvSpPr/>
          <p:nvPr/>
        </p:nvSpPr>
        <p:spPr>
          <a:xfrm>
            <a:off x="304800" y="4038600"/>
            <a:ext cx="8686800" cy="1981200"/>
          </a:xfrm>
          <a:prstGeom prst="horizontalScroll">
            <a:avLst/>
          </a:prstGeom>
          <a:solidFill>
            <a:schemeClr val="accent5">
              <a:lumMod val="50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latin typeface="NikoshBAN" pitchFamily="2" charset="0"/>
                <a:cs typeface="NikoshBAN" pitchFamily="2" charset="0"/>
              </a:rPr>
              <a:t> </a:t>
            </a:r>
            <a:r>
              <a:rPr lang="bn-BD" b="1" dirty="0" smtClean="0">
                <a:latin typeface="NikoshBAN" pitchFamily="2" charset="0"/>
                <a:cs typeface="NikoshBAN" pitchFamily="2" charset="0"/>
              </a:rPr>
              <a:t>ক</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আত্ন্রকর্মসংস্থানের সবচেয়ে বড় মূলধন কী ?                                                                ১</a:t>
            </a:r>
          </a:p>
          <a:p>
            <a:r>
              <a:rPr lang="bn-BD" b="1" dirty="0" smtClean="0">
                <a:latin typeface="NikoshBAN" pitchFamily="2" charset="0"/>
                <a:cs typeface="NikoshBAN" pitchFamily="2" charset="0"/>
              </a:rPr>
              <a:t>খ</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“ব্যাবসায় উদ্যোগের সাথে আত্নকর্মসংস্থানের সম্পর্ক খুবই নিবিড়” –ব্যাখ্যা কর।       ২</a:t>
            </a:r>
          </a:p>
          <a:p>
            <a:r>
              <a:rPr lang="bn-BD" b="1" dirty="0" smtClean="0">
                <a:latin typeface="NikoshBAN" pitchFamily="2" charset="0"/>
                <a:cs typeface="NikoshBAN" pitchFamily="2" charset="0"/>
              </a:rPr>
              <a:t>গ</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জনাব রায়হানের খামার প্রতিষ্ঠা কোন কাজের অন্তর্ভুক্ত ? ব্যাখ্যা কর।                     ৩ </a:t>
            </a:r>
          </a:p>
          <a:p>
            <a:r>
              <a:rPr lang="bn-BD" b="1" dirty="0" smtClean="0">
                <a:latin typeface="NikoshBAN" pitchFamily="2" charset="0"/>
                <a:cs typeface="NikoshBAN" pitchFamily="2" charset="0"/>
              </a:rPr>
              <a:t>ঘ</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দেশের বেকারত্ব লাঘবে জনাব, রায়হানের খামারের অবদান বিশ্লেষণ কর।           ৪                           </a:t>
            </a:r>
            <a:endParaRPr lang="en-US" b="1" dirty="0"/>
          </a:p>
        </p:txBody>
      </p:sp>
    </p:spTree>
    <p:extLst>
      <p:ext uri="{BB962C8B-B14F-4D97-AF65-F5344CB8AC3E}">
        <p14:creationId xmlns:p14="http://schemas.microsoft.com/office/powerpoint/2010/main" xmlns="" val="41757197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0242" name="Picture 2" descr="I:\New folder\th_welcomeboyscout.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3124200"/>
            <a:ext cx="3429000" cy="2895600"/>
          </a:xfrm>
          <a:prstGeom prst="rect">
            <a:avLst/>
          </a:prstGeom>
          <a:ln w="57150">
            <a:solidFill>
              <a:srgbClr val="7030A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7411" name="Picture 3" descr="C:\Users\Sultan\Desktop\mmc-picture\images (8).jpg"/>
          <p:cNvPicPr>
            <a:picLocks noChangeAspect="1" noChangeArrowheads="1"/>
          </p:cNvPicPr>
          <p:nvPr/>
        </p:nvPicPr>
        <p:blipFill>
          <a:blip r:embed="rId3"/>
          <a:srcRect/>
          <a:stretch>
            <a:fillRect/>
          </a:stretch>
        </p:blipFill>
        <p:spPr bwMode="auto">
          <a:xfrm rot="16200000">
            <a:off x="76200" y="3429000"/>
            <a:ext cx="2895600" cy="2286000"/>
          </a:xfrm>
          <a:prstGeom prst="rect">
            <a:avLst/>
          </a:prstGeom>
          <a:ln w="57150">
            <a:solidFill>
              <a:srgbClr val="660033"/>
            </a:solidFill>
          </a:ln>
          <a:effectLst>
            <a:outerShdw blurRad="292100" dist="139700" dir="2700000" algn="tl" rotWithShape="0">
              <a:srgbClr val="333333">
                <a:alpha val="65000"/>
              </a:srgbClr>
            </a:outerShdw>
          </a:effectLst>
        </p:spPr>
      </p:pic>
      <p:pic>
        <p:nvPicPr>
          <p:cNvPr id="17412" name="Picture 4" descr="C:\Users\Sultan\Desktop\mmc-picture\images (4).jpg"/>
          <p:cNvPicPr>
            <a:picLocks noChangeAspect="1" noChangeArrowheads="1"/>
          </p:cNvPicPr>
          <p:nvPr/>
        </p:nvPicPr>
        <p:blipFill>
          <a:blip r:embed="rId4"/>
          <a:srcRect/>
          <a:stretch>
            <a:fillRect/>
          </a:stretch>
        </p:blipFill>
        <p:spPr bwMode="auto">
          <a:xfrm>
            <a:off x="6553200" y="3124200"/>
            <a:ext cx="2362200" cy="2819400"/>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pic>
        <p:nvPicPr>
          <p:cNvPr id="17413" name="Picture 5" descr="C:\Users\Sultan\Desktop\mmc-picture\images (11).jpg"/>
          <p:cNvPicPr>
            <a:picLocks noChangeAspect="1" noChangeArrowheads="1"/>
          </p:cNvPicPr>
          <p:nvPr/>
        </p:nvPicPr>
        <p:blipFill>
          <a:blip r:embed="rId5"/>
          <a:srcRect/>
          <a:stretch>
            <a:fillRect/>
          </a:stretch>
        </p:blipFill>
        <p:spPr bwMode="auto">
          <a:xfrm>
            <a:off x="1828800" y="152400"/>
            <a:ext cx="5486400" cy="2676525"/>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2286000" y="1897559"/>
            <a:ext cx="4366901" cy="769441"/>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bn-BD" sz="44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সবাইকে ধন্যবাদ </a:t>
            </a:r>
            <a:endParaRPr lang="bn-BD" sz="4400" b="1" spc="150" dirty="0" smtClean="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18791323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strips(downLeft)">
                                      <p:cBhvr>
                                        <p:cTn id="21" dur="500"/>
                                        <p:tgtEl>
                                          <p:spTgt spid="17411"/>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7412"/>
                                        </p:tgtEl>
                                        <p:attrNameLst>
                                          <p:attrName>style.visibility</p:attrName>
                                        </p:attrNameLst>
                                      </p:cBhvr>
                                      <p:to>
                                        <p:strVal val="visible"/>
                                      </p:to>
                                    </p:set>
                                    <p:anim calcmode="lin" valueType="num">
                                      <p:cBhvr>
                                        <p:cTn id="26" dur="1000" fill="hold"/>
                                        <p:tgtEl>
                                          <p:spTgt spid="17412"/>
                                        </p:tgtEl>
                                        <p:attrNameLst>
                                          <p:attrName>ppt_x</p:attrName>
                                        </p:attrNameLst>
                                      </p:cBhvr>
                                      <p:tavLst>
                                        <p:tav tm="0">
                                          <p:val>
                                            <p:strVal val="#ppt_x-.2"/>
                                          </p:val>
                                        </p:tav>
                                        <p:tav tm="100000">
                                          <p:val>
                                            <p:strVal val="#ppt_x"/>
                                          </p:val>
                                        </p:tav>
                                      </p:tavLst>
                                    </p:anim>
                                    <p:anim calcmode="lin" valueType="num">
                                      <p:cBhvr>
                                        <p:cTn id="27"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741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diamond(in)">
                                      <p:cBhvr>
                                        <p:cTn id="33"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074" name="Picture 2" descr="C:\Users\Sultan\Desktop\mmc-picture\download (5).jpg"/>
          <p:cNvPicPr>
            <a:picLocks noChangeAspect="1" noChangeArrowheads="1"/>
          </p:cNvPicPr>
          <p:nvPr/>
        </p:nvPicPr>
        <p:blipFill>
          <a:blip r:embed="rId2"/>
          <a:srcRect/>
          <a:stretch>
            <a:fillRect/>
          </a:stretch>
        </p:blipFill>
        <p:spPr bwMode="auto">
          <a:xfrm>
            <a:off x="533400" y="2819400"/>
            <a:ext cx="3048000" cy="3200400"/>
          </a:xfrm>
          <a:prstGeom prst="rect">
            <a:avLst/>
          </a:prstGeom>
          <a:ln w="88900" cap="sq" cmpd="thickThin">
            <a:solidFill>
              <a:srgbClr val="000000"/>
            </a:solidFill>
            <a:prstDash val="solid"/>
            <a:miter lim="800000"/>
          </a:ln>
          <a:effectLst>
            <a:innerShdw blurRad="76200">
              <a:srgbClr val="000000"/>
            </a:innerShdw>
          </a:effectLst>
        </p:spPr>
      </p:pic>
      <p:sp>
        <p:nvSpPr>
          <p:cNvPr id="3" name="Flowchart: Terminator 2"/>
          <p:cNvSpPr/>
          <p:nvPr/>
        </p:nvSpPr>
        <p:spPr>
          <a:xfrm>
            <a:off x="1752600" y="762000"/>
            <a:ext cx="5715000" cy="1447800"/>
          </a:xfrm>
          <a:prstGeom prst="flowChartTerminator">
            <a:avLst/>
          </a:prstGeom>
          <a:ln w="5715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NikoshBAN"/>
            </a:endParaRPr>
          </a:p>
        </p:txBody>
      </p:sp>
      <p:sp>
        <p:nvSpPr>
          <p:cNvPr id="4" name="TextBox 3"/>
          <p:cNvSpPr txBox="1"/>
          <p:nvPr/>
        </p:nvSpPr>
        <p:spPr>
          <a:xfrm>
            <a:off x="2514600" y="1066800"/>
            <a:ext cx="4419600" cy="923330"/>
          </a:xfrm>
          <a:prstGeom prst="rect">
            <a:avLst/>
          </a:prstGeom>
          <a:noFill/>
        </p:spPr>
        <p:txBody>
          <a:bodyPr wrap="square" rtlCol="0">
            <a:spAutoFit/>
          </a:bodyPr>
          <a:lstStyle/>
          <a:p>
            <a:pPr algn="ctr"/>
            <a:r>
              <a:rPr lang="bn-BD" sz="5400" b="1" dirty="0" smtClean="0">
                <a:solidFill>
                  <a:srgbClr val="002060"/>
                </a:solidFill>
                <a:latin typeface="NikoshBAN" pitchFamily="2" charset="0"/>
                <a:cs typeface="NikoshBAN" pitchFamily="2" charset="0"/>
              </a:rPr>
              <a:t>পাঠ পরিচিতি</a:t>
            </a:r>
            <a:endParaRPr lang="en-US" sz="5400" b="1" dirty="0">
              <a:solidFill>
                <a:srgbClr val="002060"/>
              </a:solidFill>
              <a:latin typeface="NikoshBAN" pitchFamily="2" charset="0"/>
              <a:cs typeface="NikoshBAN" pitchFamily="2" charset="0"/>
            </a:endParaRPr>
          </a:p>
        </p:txBody>
      </p:sp>
      <p:sp>
        <p:nvSpPr>
          <p:cNvPr id="5" name="Rectangle 4"/>
          <p:cNvSpPr/>
          <p:nvPr/>
        </p:nvSpPr>
        <p:spPr>
          <a:xfrm>
            <a:off x="4724400" y="2743200"/>
            <a:ext cx="4114800" cy="3352800"/>
          </a:xfrm>
          <a:prstGeom prst="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r>
              <a:rPr lang="bn-BD" sz="4000" b="1" dirty="0" smtClean="0">
                <a:solidFill>
                  <a:srgbClr val="002060"/>
                </a:solidFill>
                <a:latin typeface="NikoshBAN" pitchFamily="2" charset="0"/>
                <a:cs typeface="NikoshBAN" pitchFamily="2" charset="0"/>
              </a:rPr>
              <a:t>ব্যবসায় উদ্যোগ</a:t>
            </a:r>
          </a:p>
          <a:p>
            <a:r>
              <a:rPr lang="bn-BD" sz="4000" b="1" dirty="0" smtClean="0">
                <a:solidFill>
                  <a:srgbClr val="C00000"/>
                </a:solidFill>
                <a:latin typeface="NikoshBAN" pitchFamily="2" charset="0"/>
                <a:cs typeface="NikoshBAN" pitchFamily="2" charset="0"/>
              </a:rPr>
              <a:t>নবম/দশম শ্রেণি</a:t>
            </a:r>
          </a:p>
          <a:p>
            <a:r>
              <a:rPr lang="bn-BD" sz="4000" b="1" dirty="0" smtClean="0">
                <a:solidFill>
                  <a:srgbClr val="7030A0"/>
                </a:solidFill>
                <a:latin typeface="NikoshBAN" pitchFamily="2" charset="0"/>
                <a:cs typeface="NikoshBAN" pitchFamily="2" charset="0"/>
              </a:rPr>
              <a:t>তৃতীয় অধ্যায়</a:t>
            </a:r>
          </a:p>
          <a:p>
            <a:r>
              <a:rPr lang="bn-BD" sz="4000" b="1" dirty="0" smtClean="0">
                <a:solidFill>
                  <a:srgbClr val="002060"/>
                </a:solidFill>
                <a:latin typeface="NikoshBAN" pitchFamily="2" charset="0"/>
                <a:cs typeface="NikoshBAN" pitchFamily="2" charset="0"/>
              </a:rPr>
              <a:t>সময়ঃ ২৫ মিনিট</a:t>
            </a:r>
            <a:endParaRPr lang="en-US" sz="4000" b="1"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strVal val="#ppt_w*0.05"/>
                                          </p:val>
                                        </p:tav>
                                        <p:tav tm="100000">
                                          <p:val>
                                            <p:strVal val="#ppt_w"/>
                                          </p:val>
                                        </p:tav>
                                      </p:tavLst>
                                    </p:anim>
                                    <p:anim calcmode="lin" valueType="num">
                                      <p:cBhvr>
                                        <p:cTn id="24" dur="500" fill="hold"/>
                                        <p:tgtEl>
                                          <p:spTgt spid="3074"/>
                                        </p:tgtEl>
                                        <p:attrNameLst>
                                          <p:attrName>ppt_h</p:attrName>
                                        </p:attrNameLst>
                                      </p:cBhvr>
                                      <p:tavLst>
                                        <p:tav tm="0">
                                          <p:val>
                                            <p:strVal val="#ppt_h"/>
                                          </p:val>
                                        </p:tav>
                                        <p:tav tm="100000">
                                          <p:val>
                                            <p:strVal val="#ppt_h"/>
                                          </p:val>
                                        </p:tav>
                                      </p:tavLst>
                                    </p:anim>
                                    <p:anim calcmode="lin" valueType="num">
                                      <p:cBhvr>
                                        <p:cTn id="25" dur="500" fill="hold"/>
                                        <p:tgtEl>
                                          <p:spTgt spid="3074"/>
                                        </p:tgtEl>
                                        <p:attrNameLst>
                                          <p:attrName>ppt_x</p:attrName>
                                        </p:attrNameLst>
                                      </p:cBhvr>
                                      <p:tavLst>
                                        <p:tav tm="0">
                                          <p:val>
                                            <p:strVal val="#ppt_x-.2"/>
                                          </p:val>
                                        </p:tav>
                                        <p:tav tm="100000">
                                          <p:val>
                                            <p:strVal val="#ppt_x"/>
                                          </p:val>
                                        </p:tav>
                                      </p:tavLst>
                                    </p:anim>
                                    <p:anim calcmode="lin" valueType="num">
                                      <p:cBhvr>
                                        <p:cTn id="26" dur="500" fill="hold"/>
                                        <p:tgtEl>
                                          <p:spTgt spid="3074"/>
                                        </p:tgtEl>
                                        <p:attrNameLst>
                                          <p:attrName>ppt_y</p:attrName>
                                        </p:attrNameLst>
                                      </p:cBhvr>
                                      <p:tavLst>
                                        <p:tav tm="0">
                                          <p:val>
                                            <p:strVal val="#ppt_y"/>
                                          </p:val>
                                        </p:tav>
                                        <p:tav tm="100000">
                                          <p:val>
                                            <p:strVal val="#ppt_y"/>
                                          </p:val>
                                        </p:tav>
                                      </p:tavLst>
                                    </p:anim>
                                    <p:animEffect transition="in" filter="fade">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ppt_x</p:attrName>
                                        </p:attrNameLst>
                                      </p:cBhvr>
                                      <p:tavLst>
                                        <p:tav tm="0">
                                          <p:val>
                                            <p:strVal val="#ppt_x-.2"/>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613150" y="3086100"/>
          <a:ext cx="1917700" cy="685800"/>
        </p:xfrm>
        <a:graphic>
          <a:graphicData uri="http://schemas.openxmlformats.org/presentationml/2006/ole">
            <p:oleObj spid="_x0000_s1026" name="Packager Shell Object" showAsIcon="1" r:id="rId3" imgW="1918080" imgH="685800" progId="Package">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pic>
        <p:nvPicPr>
          <p:cNvPr id="4099" name="Picture 3" descr="C:\Users\Sultan\Desktop\mmc-picture\images (26).jpg"/>
          <p:cNvPicPr>
            <a:picLocks noChangeAspect="1" noChangeArrowheads="1"/>
          </p:cNvPicPr>
          <p:nvPr/>
        </p:nvPicPr>
        <p:blipFill>
          <a:blip r:embed="rId2"/>
          <a:srcRect/>
          <a:stretch>
            <a:fillRect/>
          </a:stretch>
        </p:blipFill>
        <p:spPr bwMode="auto">
          <a:xfrm>
            <a:off x="5867400" y="152400"/>
            <a:ext cx="2571750" cy="1676400"/>
          </a:xfrm>
          <a:prstGeom prst="rect">
            <a:avLst/>
          </a:prstGeom>
          <a:ln>
            <a:noFill/>
          </a:ln>
          <a:effectLst>
            <a:softEdge rad="112500"/>
          </a:effectLst>
        </p:spPr>
      </p:pic>
      <p:pic>
        <p:nvPicPr>
          <p:cNvPr id="4100" name="Picture 4" descr="C:\Users\Sultan\Desktop\mmc-picture\images (25).jpg"/>
          <p:cNvPicPr>
            <a:picLocks noChangeAspect="1" noChangeArrowheads="1"/>
          </p:cNvPicPr>
          <p:nvPr/>
        </p:nvPicPr>
        <p:blipFill>
          <a:blip r:embed="rId3"/>
          <a:srcRect/>
          <a:stretch>
            <a:fillRect/>
          </a:stretch>
        </p:blipFill>
        <p:spPr bwMode="auto">
          <a:xfrm>
            <a:off x="3048000" y="2514600"/>
            <a:ext cx="2286000" cy="1600200"/>
          </a:xfrm>
          <a:prstGeom prst="rect">
            <a:avLst/>
          </a:prstGeom>
          <a:ln>
            <a:noFill/>
          </a:ln>
          <a:effectLst>
            <a:softEdge rad="112500"/>
          </a:effectLst>
        </p:spPr>
      </p:pic>
      <p:pic>
        <p:nvPicPr>
          <p:cNvPr id="4101" name="Picture 5" descr="C:\Users\Sultan\Desktop\mmc-picture\images (23).jpg"/>
          <p:cNvPicPr>
            <a:picLocks noChangeAspect="1" noChangeArrowheads="1"/>
          </p:cNvPicPr>
          <p:nvPr/>
        </p:nvPicPr>
        <p:blipFill>
          <a:blip r:embed="rId4"/>
          <a:srcRect/>
          <a:stretch>
            <a:fillRect/>
          </a:stretch>
        </p:blipFill>
        <p:spPr bwMode="auto">
          <a:xfrm>
            <a:off x="5943601" y="2514600"/>
            <a:ext cx="2590800" cy="1447800"/>
          </a:xfrm>
          <a:prstGeom prst="rect">
            <a:avLst/>
          </a:prstGeom>
          <a:ln>
            <a:noFill/>
          </a:ln>
          <a:effectLst>
            <a:softEdge rad="112500"/>
          </a:effectLst>
        </p:spPr>
      </p:pic>
      <p:pic>
        <p:nvPicPr>
          <p:cNvPr id="4102" name="Picture 6" descr="C:\Users\Sultan\Desktop\mmc-picture\images (22).jpg"/>
          <p:cNvPicPr>
            <a:picLocks noChangeAspect="1" noChangeArrowheads="1"/>
          </p:cNvPicPr>
          <p:nvPr/>
        </p:nvPicPr>
        <p:blipFill>
          <a:blip r:embed="rId5"/>
          <a:srcRect/>
          <a:stretch>
            <a:fillRect/>
          </a:stretch>
        </p:blipFill>
        <p:spPr bwMode="auto">
          <a:xfrm>
            <a:off x="304800" y="4724400"/>
            <a:ext cx="2285999" cy="1524000"/>
          </a:xfrm>
          <a:prstGeom prst="rect">
            <a:avLst/>
          </a:prstGeom>
          <a:ln>
            <a:noFill/>
          </a:ln>
          <a:effectLst>
            <a:softEdge rad="112500"/>
          </a:effectLst>
        </p:spPr>
      </p:pic>
      <p:pic>
        <p:nvPicPr>
          <p:cNvPr id="4104" name="Picture 8" descr="C:\Users\Sultan\Desktop\mmc-picture\images (27).jpg"/>
          <p:cNvPicPr>
            <a:picLocks noChangeAspect="1" noChangeArrowheads="1"/>
          </p:cNvPicPr>
          <p:nvPr/>
        </p:nvPicPr>
        <p:blipFill>
          <a:blip r:embed="rId6"/>
          <a:srcRect/>
          <a:stretch>
            <a:fillRect/>
          </a:stretch>
        </p:blipFill>
        <p:spPr bwMode="auto">
          <a:xfrm>
            <a:off x="228600" y="152400"/>
            <a:ext cx="2619375" cy="1743075"/>
          </a:xfrm>
          <a:prstGeom prst="rect">
            <a:avLst/>
          </a:prstGeom>
          <a:ln>
            <a:noFill/>
          </a:ln>
          <a:effectLst>
            <a:softEdge rad="112500"/>
          </a:effectLst>
        </p:spPr>
      </p:pic>
      <p:pic>
        <p:nvPicPr>
          <p:cNvPr id="4105" name="Picture 9" descr="C:\Users\Sultan\Desktop\mmc-picture\images (20).jpg"/>
          <p:cNvPicPr>
            <a:picLocks noChangeAspect="1" noChangeArrowheads="1"/>
          </p:cNvPicPr>
          <p:nvPr/>
        </p:nvPicPr>
        <p:blipFill>
          <a:blip r:embed="rId7"/>
          <a:srcRect/>
          <a:stretch>
            <a:fillRect/>
          </a:stretch>
        </p:blipFill>
        <p:spPr bwMode="auto">
          <a:xfrm>
            <a:off x="228601" y="2514601"/>
            <a:ext cx="2514600" cy="1600200"/>
          </a:xfrm>
          <a:prstGeom prst="rect">
            <a:avLst/>
          </a:prstGeom>
          <a:ln>
            <a:noFill/>
          </a:ln>
          <a:effectLst>
            <a:softEdge rad="112500"/>
          </a:effectLst>
        </p:spPr>
      </p:pic>
      <p:pic>
        <p:nvPicPr>
          <p:cNvPr id="4106" name="Picture 10" descr="C:\Users\Sultan\Desktop\mmc-picture\download (6).jpg"/>
          <p:cNvPicPr>
            <a:picLocks noChangeAspect="1" noChangeArrowheads="1"/>
          </p:cNvPicPr>
          <p:nvPr/>
        </p:nvPicPr>
        <p:blipFill>
          <a:blip r:embed="rId8"/>
          <a:srcRect/>
          <a:stretch>
            <a:fillRect/>
          </a:stretch>
        </p:blipFill>
        <p:spPr bwMode="auto">
          <a:xfrm>
            <a:off x="3048000" y="152400"/>
            <a:ext cx="2590800" cy="1676400"/>
          </a:xfrm>
          <a:prstGeom prst="rect">
            <a:avLst/>
          </a:prstGeom>
          <a:ln>
            <a:noFill/>
          </a:ln>
          <a:effectLst>
            <a:softEdge rad="112500"/>
          </a:effectLst>
        </p:spPr>
      </p:pic>
      <p:pic>
        <p:nvPicPr>
          <p:cNvPr id="4107" name="Picture 11" descr="C:\Users\Sultan\Desktop\mmc-picture\images (32).jpg"/>
          <p:cNvPicPr>
            <a:picLocks noChangeAspect="1" noChangeArrowheads="1"/>
          </p:cNvPicPr>
          <p:nvPr/>
        </p:nvPicPr>
        <p:blipFill>
          <a:blip r:embed="rId9"/>
          <a:srcRect/>
          <a:stretch>
            <a:fillRect/>
          </a:stretch>
        </p:blipFill>
        <p:spPr bwMode="auto">
          <a:xfrm>
            <a:off x="6019800" y="4724400"/>
            <a:ext cx="2590800" cy="1447800"/>
          </a:xfrm>
          <a:prstGeom prst="rect">
            <a:avLst/>
          </a:prstGeom>
          <a:ln>
            <a:noFill/>
          </a:ln>
          <a:effectLst>
            <a:softEdge rad="112500"/>
          </a:effectLst>
        </p:spPr>
      </p:pic>
      <p:pic>
        <p:nvPicPr>
          <p:cNvPr id="4108" name="Picture 12" descr="C:\Users\Sultan\Desktop\mmc-picture\images (31).jpg"/>
          <p:cNvPicPr>
            <a:picLocks noChangeAspect="1" noChangeArrowheads="1"/>
          </p:cNvPicPr>
          <p:nvPr/>
        </p:nvPicPr>
        <p:blipFill>
          <a:blip r:embed="rId10"/>
          <a:srcRect/>
          <a:stretch>
            <a:fillRect/>
          </a:stretch>
        </p:blipFill>
        <p:spPr bwMode="auto">
          <a:xfrm>
            <a:off x="2971801" y="4648200"/>
            <a:ext cx="2438400" cy="1524000"/>
          </a:xfrm>
          <a:prstGeom prst="rect">
            <a:avLst/>
          </a:prstGeom>
          <a:ln>
            <a:noFill/>
          </a:ln>
          <a:effectLst>
            <a:softEdge rad="112500"/>
          </a:effectLst>
        </p:spPr>
      </p:pic>
      <p:sp>
        <p:nvSpPr>
          <p:cNvPr id="16" name="Rectangle 15"/>
          <p:cNvSpPr/>
          <p:nvPr/>
        </p:nvSpPr>
        <p:spPr>
          <a:xfrm>
            <a:off x="533400" y="1992868"/>
            <a:ext cx="157011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bn-BD" b="1" dirty="0" smtClean="0">
                <a:solidFill>
                  <a:srgbClr val="6600CC"/>
                </a:solidFill>
                <a:latin typeface="NikoshBAN" pitchFamily="2" charset="0"/>
                <a:cs typeface="NikoshBAN" pitchFamily="2" charset="0"/>
              </a:rPr>
              <a:t>হাঁস পালন</a:t>
            </a:r>
            <a:endParaRPr lang="en-US" b="1" dirty="0">
              <a:solidFill>
                <a:srgbClr val="6600CC"/>
              </a:solidFill>
            </a:endParaRPr>
          </a:p>
        </p:txBody>
      </p:sp>
      <p:sp>
        <p:nvSpPr>
          <p:cNvPr id="17" name="Rectangle 16"/>
          <p:cNvSpPr/>
          <p:nvPr/>
        </p:nvSpPr>
        <p:spPr>
          <a:xfrm>
            <a:off x="3535281" y="1905000"/>
            <a:ext cx="141771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bn-BD" b="1" dirty="0" smtClean="0">
                <a:solidFill>
                  <a:schemeClr val="accent3">
                    <a:lumMod val="75000"/>
                  </a:schemeClr>
                </a:solidFill>
                <a:latin typeface="NikoshBAN" pitchFamily="2" charset="0"/>
                <a:cs typeface="NikoshBAN" pitchFamily="2" charset="0"/>
              </a:rPr>
              <a:t>মুরগী পালন</a:t>
            </a:r>
            <a:endParaRPr lang="en-US" dirty="0">
              <a:solidFill>
                <a:schemeClr val="accent3">
                  <a:lumMod val="75000"/>
                </a:schemeClr>
              </a:solidFill>
            </a:endParaRPr>
          </a:p>
        </p:txBody>
      </p:sp>
      <p:sp>
        <p:nvSpPr>
          <p:cNvPr id="18" name="Rectangle 17"/>
          <p:cNvSpPr/>
          <p:nvPr/>
        </p:nvSpPr>
        <p:spPr>
          <a:xfrm>
            <a:off x="6354681" y="1905000"/>
            <a:ext cx="1493919"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r>
              <a:rPr lang="bn-BD" b="1" dirty="0" smtClean="0">
                <a:solidFill>
                  <a:srgbClr val="7030A0"/>
                </a:solidFill>
                <a:latin typeface="NikoshBAN" pitchFamily="2" charset="0"/>
              </a:rPr>
              <a:t>কৃষি কাজ</a:t>
            </a:r>
            <a:endParaRPr lang="en-US" b="1" dirty="0">
              <a:solidFill>
                <a:srgbClr val="7030A0"/>
              </a:solidFill>
            </a:endParaRPr>
          </a:p>
        </p:txBody>
      </p:sp>
      <p:sp>
        <p:nvSpPr>
          <p:cNvPr id="19" name="Rectangle 18"/>
          <p:cNvSpPr/>
          <p:nvPr/>
        </p:nvSpPr>
        <p:spPr>
          <a:xfrm>
            <a:off x="304801" y="4202668"/>
            <a:ext cx="19812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bn-BD" sz="1600" b="1" dirty="0" smtClean="0">
                <a:solidFill>
                  <a:srgbClr val="C00000"/>
                </a:solidFill>
                <a:latin typeface="NikoshBAN" pitchFamily="2" charset="0"/>
                <a:cs typeface="NikoshBAN" pitchFamily="2" charset="0"/>
              </a:rPr>
              <a:t>শিল্প কারখানায় </a:t>
            </a:r>
            <a:endParaRPr lang="en-US" sz="1600" dirty="0">
              <a:solidFill>
                <a:srgbClr val="C00000"/>
              </a:solidFill>
            </a:endParaRPr>
          </a:p>
        </p:txBody>
      </p:sp>
      <p:sp>
        <p:nvSpPr>
          <p:cNvPr id="20" name="Rectangle 19"/>
          <p:cNvSpPr/>
          <p:nvPr/>
        </p:nvSpPr>
        <p:spPr>
          <a:xfrm>
            <a:off x="3352801" y="4202668"/>
            <a:ext cx="18288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bn-BD" b="1" dirty="0" smtClean="0">
                <a:solidFill>
                  <a:srgbClr val="6600CC"/>
                </a:solidFill>
                <a:latin typeface="NikoshBAN" pitchFamily="2" charset="0"/>
                <a:cs typeface="NikoshBAN" pitchFamily="2" charset="0"/>
              </a:rPr>
              <a:t>সবজি চাষ</a:t>
            </a:r>
            <a:endParaRPr lang="en-US" dirty="0">
              <a:solidFill>
                <a:srgbClr val="6600CC"/>
              </a:solidFill>
            </a:endParaRPr>
          </a:p>
        </p:txBody>
      </p:sp>
      <p:sp>
        <p:nvSpPr>
          <p:cNvPr id="21" name="Rectangle 20"/>
          <p:cNvSpPr/>
          <p:nvPr/>
        </p:nvSpPr>
        <p:spPr>
          <a:xfrm>
            <a:off x="6811881" y="4114800"/>
            <a:ext cx="172251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bn-BD" b="1" dirty="0" smtClean="0">
                <a:solidFill>
                  <a:srgbClr val="C00000"/>
                </a:solidFill>
                <a:latin typeface="NikoshBAN" pitchFamily="2" charset="0"/>
                <a:cs typeface="NikoshBAN" pitchFamily="2" charset="0"/>
              </a:rPr>
              <a:t>পোশাক শিল্প </a:t>
            </a:r>
            <a:endParaRPr lang="en-US" dirty="0">
              <a:solidFill>
                <a:srgbClr val="C00000"/>
              </a:solidFill>
            </a:endParaRPr>
          </a:p>
        </p:txBody>
      </p:sp>
      <p:sp>
        <p:nvSpPr>
          <p:cNvPr id="22" name="Rectangle 21"/>
          <p:cNvSpPr/>
          <p:nvPr/>
        </p:nvSpPr>
        <p:spPr>
          <a:xfrm>
            <a:off x="685800" y="6324600"/>
            <a:ext cx="16764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bn-BD" b="1" dirty="0" smtClean="0">
                <a:solidFill>
                  <a:srgbClr val="FF0066"/>
                </a:solidFill>
                <a:latin typeface="NikoshBAN" pitchFamily="2" charset="0"/>
                <a:cs typeface="NikoshBAN" pitchFamily="2" charset="0"/>
              </a:rPr>
              <a:t>লবণ চাষ</a:t>
            </a:r>
            <a:endParaRPr lang="en-US" dirty="0">
              <a:solidFill>
                <a:srgbClr val="FF0066"/>
              </a:solidFill>
            </a:endParaRPr>
          </a:p>
        </p:txBody>
      </p:sp>
      <p:sp>
        <p:nvSpPr>
          <p:cNvPr id="24" name="Rectangle 23"/>
          <p:cNvSpPr/>
          <p:nvPr/>
        </p:nvSpPr>
        <p:spPr>
          <a:xfrm>
            <a:off x="3382881" y="6260068"/>
            <a:ext cx="179871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bn-BD" b="1" dirty="0" smtClean="0">
                <a:solidFill>
                  <a:srgbClr val="6600CC"/>
                </a:solidFill>
                <a:latin typeface="NikoshBAN" pitchFamily="2" charset="0"/>
                <a:cs typeface="NikoshBAN" pitchFamily="2" charset="0"/>
              </a:rPr>
              <a:t>   </a:t>
            </a:r>
            <a:r>
              <a:rPr lang="bn-BD" b="1" dirty="0" smtClean="0">
                <a:solidFill>
                  <a:srgbClr val="C00000"/>
                </a:solidFill>
                <a:latin typeface="NikoshBAN" pitchFamily="2" charset="0"/>
                <a:cs typeface="NikoshBAN" pitchFamily="2" charset="0"/>
              </a:rPr>
              <a:t>ফুল চাষ</a:t>
            </a:r>
            <a:endParaRPr lang="en-US" dirty="0">
              <a:solidFill>
                <a:srgbClr val="C00000"/>
              </a:solidFill>
            </a:endParaRPr>
          </a:p>
        </p:txBody>
      </p:sp>
      <p:sp>
        <p:nvSpPr>
          <p:cNvPr id="25" name="Rectangle 24"/>
          <p:cNvSpPr/>
          <p:nvPr/>
        </p:nvSpPr>
        <p:spPr>
          <a:xfrm>
            <a:off x="6735681" y="6260068"/>
            <a:ext cx="164631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bn-BD" b="1" dirty="0" smtClean="0">
                <a:solidFill>
                  <a:srgbClr val="002060"/>
                </a:solidFill>
                <a:latin typeface="NikoshBAN" pitchFamily="2" charset="0"/>
              </a:rPr>
              <a:t>ওয়েরিং কাজ</a:t>
            </a:r>
            <a:endParaRPr lang="en-US"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fill="hold"/>
                                        <p:tgtEl>
                                          <p:spTgt spid="4104"/>
                                        </p:tgtEl>
                                        <p:attrNameLst>
                                          <p:attrName>ppt_w</p:attrName>
                                        </p:attrNameLst>
                                      </p:cBhvr>
                                      <p:tavLst>
                                        <p:tav tm="0">
                                          <p:val>
                                            <p:fltVal val="0"/>
                                          </p:val>
                                        </p:tav>
                                        <p:tav tm="100000">
                                          <p:val>
                                            <p:strVal val="#ppt_w"/>
                                          </p:val>
                                        </p:tav>
                                      </p:tavLst>
                                    </p:anim>
                                    <p:anim calcmode="lin" valueType="num">
                                      <p:cBhvr>
                                        <p:cTn id="8" dur="500" fill="hold"/>
                                        <p:tgtEl>
                                          <p:spTgt spid="410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diamond(in)">
                                      <p:cBhvr>
                                        <p:cTn id="13" dur="2000"/>
                                        <p:tgtEl>
                                          <p:spTgt spid="410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down)">
                                      <p:cBhvr>
                                        <p:cTn id="18" dur="580">
                                          <p:stCondLst>
                                            <p:cond delay="0"/>
                                          </p:stCondLst>
                                        </p:cTn>
                                        <p:tgtEl>
                                          <p:spTgt spid="4099"/>
                                        </p:tgtEl>
                                      </p:cBhvr>
                                    </p:animEffect>
                                    <p:anim calcmode="lin" valueType="num">
                                      <p:cBhvr>
                                        <p:cTn id="19"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4" dur="26">
                                          <p:stCondLst>
                                            <p:cond delay="650"/>
                                          </p:stCondLst>
                                        </p:cTn>
                                        <p:tgtEl>
                                          <p:spTgt spid="4099"/>
                                        </p:tgtEl>
                                      </p:cBhvr>
                                      <p:to x="100000" y="60000"/>
                                    </p:animScale>
                                    <p:animScale>
                                      <p:cBhvr>
                                        <p:cTn id="25" dur="166" decel="50000">
                                          <p:stCondLst>
                                            <p:cond delay="676"/>
                                          </p:stCondLst>
                                        </p:cTn>
                                        <p:tgtEl>
                                          <p:spTgt spid="4099"/>
                                        </p:tgtEl>
                                      </p:cBhvr>
                                      <p:to x="100000" y="100000"/>
                                    </p:animScale>
                                    <p:animScale>
                                      <p:cBhvr>
                                        <p:cTn id="26" dur="26">
                                          <p:stCondLst>
                                            <p:cond delay="1312"/>
                                          </p:stCondLst>
                                        </p:cTn>
                                        <p:tgtEl>
                                          <p:spTgt spid="4099"/>
                                        </p:tgtEl>
                                      </p:cBhvr>
                                      <p:to x="100000" y="80000"/>
                                    </p:animScale>
                                    <p:animScale>
                                      <p:cBhvr>
                                        <p:cTn id="27" dur="166" decel="50000">
                                          <p:stCondLst>
                                            <p:cond delay="1338"/>
                                          </p:stCondLst>
                                        </p:cTn>
                                        <p:tgtEl>
                                          <p:spTgt spid="4099"/>
                                        </p:tgtEl>
                                      </p:cBhvr>
                                      <p:to x="100000" y="100000"/>
                                    </p:animScale>
                                    <p:animScale>
                                      <p:cBhvr>
                                        <p:cTn id="28" dur="26">
                                          <p:stCondLst>
                                            <p:cond delay="1642"/>
                                          </p:stCondLst>
                                        </p:cTn>
                                        <p:tgtEl>
                                          <p:spTgt spid="4099"/>
                                        </p:tgtEl>
                                      </p:cBhvr>
                                      <p:to x="100000" y="90000"/>
                                    </p:animScale>
                                    <p:animScale>
                                      <p:cBhvr>
                                        <p:cTn id="29" dur="166" decel="50000">
                                          <p:stCondLst>
                                            <p:cond delay="1668"/>
                                          </p:stCondLst>
                                        </p:cTn>
                                        <p:tgtEl>
                                          <p:spTgt spid="4099"/>
                                        </p:tgtEl>
                                      </p:cBhvr>
                                      <p:to x="100000" y="100000"/>
                                    </p:animScale>
                                    <p:animScale>
                                      <p:cBhvr>
                                        <p:cTn id="30" dur="26">
                                          <p:stCondLst>
                                            <p:cond delay="1808"/>
                                          </p:stCondLst>
                                        </p:cTn>
                                        <p:tgtEl>
                                          <p:spTgt spid="4099"/>
                                        </p:tgtEl>
                                      </p:cBhvr>
                                      <p:to x="100000" y="95000"/>
                                    </p:animScale>
                                    <p:animScale>
                                      <p:cBhvr>
                                        <p:cTn id="31" dur="166" decel="50000">
                                          <p:stCondLst>
                                            <p:cond delay="1834"/>
                                          </p:stCondLst>
                                        </p:cTn>
                                        <p:tgtEl>
                                          <p:spTgt spid="4099"/>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4105"/>
                                        </p:tgtEl>
                                        <p:attrNameLst>
                                          <p:attrName>style.visibility</p:attrName>
                                        </p:attrNameLst>
                                      </p:cBhvr>
                                      <p:to>
                                        <p:strVal val="visible"/>
                                      </p:to>
                                    </p:set>
                                    <p:animScale>
                                      <p:cBhvr>
                                        <p:cTn id="36"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105"/>
                                        </p:tgtEl>
                                        <p:attrNameLst>
                                          <p:attrName>ppt_x</p:attrName>
                                          <p:attrName>ppt_y</p:attrName>
                                        </p:attrNameLst>
                                      </p:cBhvr>
                                    </p:animMotion>
                                    <p:animEffect transition="in" filter="fade">
                                      <p:cBhvr>
                                        <p:cTn id="38" dur="1000"/>
                                        <p:tgtEl>
                                          <p:spTgt spid="4105"/>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strips(downLeft)">
                                      <p:cBhvr>
                                        <p:cTn id="43" dur="500"/>
                                        <p:tgtEl>
                                          <p:spTgt spid="4100"/>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101"/>
                                        </p:tgtEl>
                                        <p:attrNameLst>
                                          <p:attrName>style.visibility</p:attrName>
                                        </p:attrNameLst>
                                      </p:cBhvr>
                                      <p:to>
                                        <p:strVal val="visible"/>
                                      </p:to>
                                    </p:set>
                                    <p:animEffect transition="in" filter="fade">
                                      <p:cBhvr>
                                        <p:cTn id="48" dur="1000"/>
                                        <p:tgtEl>
                                          <p:spTgt spid="4101"/>
                                        </p:tgtEl>
                                      </p:cBhvr>
                                    </p:animEffect>
                                    <p:anim calcmode="lin" valueType="num">
                                      <p:cBhvr>
                                        <p:cTn id="49" dur="1000" fill="hold"/>
                                        <p:tgtEl>
                                          <p:spTgt spid="4101"/>
                                        </p:tgtEl>
                                        <p:attrNameLst>
                                          <p:attrName>ppt_x</p:attrName>
                                        </p:attrNameLst>
                                      </p:cBhvr>
                                      <p:tavLst>
                                        <p:tav tm="0">
                                          <p:val>
                                            <p:strVal val="#ppt_x"/>
                                          </p:val>
                                        </p:tav>
                                        <p:tav tm="100000">
                                          <p:val>
                                            <p:strVal val="#ppt_x"/>
                                          </p:val>
                                        </p:tav>
                                      </p:tavLst>
                                    </p:anim>
                                    <p:anim calcmode="lin" valueType="num">
                                      <p:cBhvr>
                                        <p:cTn id="5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4102"/>
                                        </p:tgtEl>
                                        <p:attrNameLst>
                                          <p:attrName>style.visibility</p:attrName>
                                        </p:attrNameLst>
                                      </p:cBhvr>
                                      <p:to>
                                        <p:strVal val="visible"/>
                                      </p:to>
                                    </p:set>
                                    <p:animEffect transition="in" filter="diamond(in)">
                                      <p:cBhvr>
                                        <p:cTn id="55" dur="2000"/>
                                        <p:tgtEl>
                                          <p:spTgt spid="410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4108"/>
                                        </p:tgtEl>
                                        <p:attrNameLst>
                                          <p:attrName>style.visibility</p:attrName>
                                        </p:attrNameLst>
                                      </p:cBhvr>
                                      <p:to>
                                        <p:strVal val="visible"/>
                                      </p:to>
                                    </p:set>
                                    <p:animEffect transition="in" filter="circle(in)">
                                      <p:cBhvr>
                                        <p:cTn id="60" dur="2000"/>
                                        <p:tgtEl>
                                          <p:spTgt spid="4108"/>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4107"/>
                                        </p:tgtEl>
                                        <p:attrNameLst>
                                          <p:attrName>style.visibility</p:attrName>
                                        </p:attrNameLst>
                                      </p:cBhvr>
                                      <p:to>
                                        <p:strVal val="visible"/>
                                      </p:to>
                                    </p:set>
                                    <p:anim calcmode="lin" valueType="num">
                                      <p:cBhvr>
                                        <p:cTn id="65" dur="500" fill="hold"/>
                                        <p:tgtEl>
                                          <p:spTgt spid="4107"/>
                                        </p:tgtEl>
                                        <p:attrNameLst>
                                          <p:attrName>ppt_w</p:attrName>
                                        </p:attrNameLst>
                                      </p:cBhvr>
                                      <p:tavLst>
                                        <p:tav tm="0">
                                          <p:val>
                                            <p:fltVal val="0"/>
                                          </p:val>
                                        </p:tav>
                                        <p:tav tm="100000">
                                          <p:val>
                                            <p:strVal val="#ppt_w"/>
                                          </p:val>
                                        </p:tav>
                                      </p:tavLst>
                                    </p:anim>
                                    <p:anim calcmode="lin" valueType="num">
                                      <p:cBhvr>
                                        <p:cTn id="66" dur="500" fill="hold"/>
                                        <p:tgtEl>
                                          <p:spTgt spid="4107"/>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ppt_w</p:attrName>
                                        </p:attrNameLst>
                                      </p:cBhvr>
                                      <p:tavLst>
                                        <p:tav tm="0">
                                          <p:val>
                                            <p:fltVal val="0"/>
                                          </p:val>
                                        </p:tav>
                                        <p:tav tm="100000">
                                          <p:val>
                                            <p:strVal val="#ppt_w"/>
                                          </p:val>
                                        </p:tav>
                                      </p:tavLst>
                                    </p:anim>
                                    <p:anim calcmode="lin" valueType="num">
                                      <p:cBhvr>
                                        <p:cTn id="72" dur="1000" fill="hold"/>
                                        <p:tgtEl>
                                          <p:spTgt spid="16"/>
                                        </p:tgtEl>
                                        <p:attrNameLst>
                                          <p:attrName>ppt_h</p:attrName>
                                        </p:attrNameLst>
                                      </p:cBhvr>
                                      <p:tavLst>
                                        <p:tav tm="0">
                                          <p:val>
                                            <p:fltVal val="0"/>
                                          </p:val>
                                        </p:tav>
                                        <p:tav tm="100000">
                                          <p:val>
                                            <p:strVal val="#ppt_h"/>
                                          </p:val>
                                        </p:tav>
                                      </p:tavLst>
                                    </p:anim>
                                    <p:anim calcmode="lin" valueType="num">
                                      <p:cBhvr>
                                        <p:cTn id="73" dur="1000" fill="hold"/>
                                        <p:tgtEl>
                                          <p:spTgt spid="16"/>
                                        </p:tgtEl>
                                        <p:attrNameLst>
                                          <p:attrName>style.rotation</p:attrName>
                                        </p:attrNameLst>
                                      </p:cBhvr>
                                      <p:tavLst>
                                        <p:tav tm="0">
                                          <p:val>
                                            <p:fltVal val="90"/>
                                          </p:val>
                                        </p:tav>
                                        <p:tav tm="100000">
                                          <p:val>
                                            <p:fltVal val="0"/>
                                          </p:val>
                                        </p:tav>
                                      </p:tavLst>
                                    </p:anim>
                                    <p:animEffect transition="in" filter="fade">
                                      <p:cBhvr>
                                        <p:cTn id="74" dur="1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Scale>
                                      <p:cBhvr>
                                        <p:cTn id="7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7"/>
                                        </p:tgtEl>
                                        <p:attrNameLst>
                                          <p:attrName>ppt_x</p:attrName>
                                          <p:attrName>ppt_y</p:attrName>
                                        </p:attrNameLst>
                                      </p:cBhvr>
                                    </p:animMotion>
                                    <p:animEffect transition="in" filter="fade">
                                      <p:cBhvr>
                                        <p:cTn id="81" dur="1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iterate type="lt">
                                    <p:tmPct val="5000"/>
                                  </p:iterate>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 calcmode="lin" valueType="num">
                                      <p:cBhvr>
                                        <p:cTn id="88" dur="1000" fill="hold"/>
                                        <p:tgtEl>
                                          <p:spTgt spid="18"/>
                                        </p:tgtEl>
                                        <p:attrNameLst>
                                          <p:attrName>style.rotation</p:attrName>
                                        </p:attrNameLst>
                                      </p:cBhvr>
                                      <p:tavLst>
                                        <p:tav tm="0">
                                          <p:val>
                                            <p:fltVal val="90"/>
                                          </p:val>
                                        </p:tav>
                                        <p:tav tm="100000">
                                          <p:val>
                                            <p:fltVal val="0"/>
                                          </p:val>
                                        </p:tav>
                                      </p:tavLst>
                                    </p:anim>
                                    <p:animEffect transition="in" filter="fade">
                                      <p:cBhvr>
                                        <p:cTn id="89" dur="10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diamond(in)">
                                      <p:cBhvr>
                                        <p:cTn id="94" dur="20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ppt_x</p:attrName>
                                        </p:attrNameLst>
                                      </p:cBhvr>
                                      <p:tavLst>
                                        <p:tav tm="0">
                                          <p:val>
                                            <p:strVal val="#ppt_x-.2"/>
                                          </p:val>
                                        </p:tav>
                                        <p:tav tm="100000">
                                          <p:val>
                                            <p:strVal val="#ppt_x"/>
                                          </p:val>
                                        </p:tav>
                                      </p:tavLst>
                                    </p:anim>
                                    <p:anim calcmode="lin" valueType="num">
                                      <p:cBhvr>
                                        <p:cTn id="10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23" presetClass="entr" presetSubtype="16"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1000" fill="hold"/>
                                        <p:tgtEl>
                                          <p:spTgt spid="22"/>
                                        </p:tgtEl>
                                        <p:attrNameLst>
                                          <p:attrName>ppt_x</p:attrName>
                                        </p:attrNameLst>
                                      </p:cBhvr>
                                      <p:tavLst>
                                        <p:tav tm="0">
                                          <p:val>
                                            <p:strVal val="#ppt_x-.2"/>
                                          </p:val>
                                        </p:tav>
                                        <p:tav tm="100000">
                                          <p:val>
                                            <p:strVal val="#ppt_x"/>
                                          </p:val>
                                        </p:tav>
                                      </p:tavLst>
                                    </p:anim>
                                    <p:anim calcmode="lin" valueType="num">
                                      <p:cBhvr>
                                        <p:cTn id="1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circle(in)">
                                      <p:cBhvr>
                                        <p:cTn id="119" dur="2000"/>
                                        <p:tgtEl>
                                          <p:spTgt spid="24"/>
                                        </p:tgtEl>
                                      </p:cBhvr>
                                    </p:animEffect>
                                  </p:childTnLst>
                                </p:cTn>
                              </p:par>
                            </p:childTnLst>
                          </p:cTn>
                        </p:par>
                      </p:childTnLst>
                    </p:cTn>
                  </p:par>
                  <p:par>
                    <p:cTn id="120" fill="hold">
                      <p:stCondLst>
                        <p:cond delay="indefinite"/>
                      </p:stCondLst>
                      <p:childTnLst>
                        <p:par>
                          <p:cTn id="121" fill="hold">
                            <p:stCondLst>
                              <p:cond delay="0"/>
                            </p:stCondLst>
                            <p:childTnLst>
                              <p:par>
                                <p:cTn id="122" presetID="18" presetClass="entr" presetSubtype="12"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strips(downLeft)">
                                      <p:cBhvr>
                                        <p:cTn id="1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pic>
        <p:nvPicPr>
          <p:cNvPr id="1026" name="Picture 2" descr="C:\Users\BCC\Desktop\New folder (7)\untitled2.png"/>
          <p:cNvPicPr>
            <a:picLocks noChangeAspect="1" noChangeArrowheads="1"/>
          </p:cNvPicPr>
          <p:nvPr/>
        </p:nvPicPr>
        <p:blipFill>
          <a:blip r:embed="rId3"/>
          <a:srcRect/>
          <a:stretch>
            <a:fillRect/>
          </a:stretch>
        </p:blipFill>
        <p:spPr bwMode="auto">
          <a:xfrm>
            <a:off x="304801" y="461027"/>
            <a:ext cx="2438400" cy="1672574"/>
          </a:xfrm>
          <a:prstGeom prst="rect">
            <a:avLst/>
          </a:prstGeom>
          <a:noFill/>
        </p:spPr>
      </p:pic>
      <p:pic>
        <p:nvPicPr>
          <p:cNvPr id="1028" name="Picture 4" descr="C:\Users\BCC\Desktop\New folder (7)\imagesCAS3CK9A.jpg"/>
          <p:cNvPicPr>
            <a:picLocks noChangeAspect="1" noChangeArrowheads="1"/>
          </p:cNvPicPr>
          <p:nvPr/>
        </p:nvPicPr>
        <p:blipFill>
          <a:blip r:embed="rId4"/>
          <a:srcRect/>
          <a:stretch>
            <a:fillRect/>
          </a:stretch>
        </p:blipFill>
        <p:spPr bwMode="auto">
          <a:xfrm>
            <a:off x="6172200" y="2514600"/>
            <a:ext cx="2514600" cy="1622644"/>
          </a:xfrm>
          <a:prstGeom prst="rect">
            <a:avLst/>
          </a:prstGeom>
          <a:noFill/>
        </p:spPr>
      </p:pic>
      <p:pic>
        <p:nvPicPr>
          <p:cNvPr id="2" name="Picture 2" descr="C:\Users\BCC\Desktop\New folder (7)\imagesCAEV1HRT.jpg"/>
          <p:cNvPicPr>
            <a:picLocks noChangeAspect="1" noChangeArrowheads="1"/>
          </p:cNvPicPr>
          <p:nvPr/>
        </p:nvPicPr>
        <p:blipFill>
          <a:blip r:embed="rId5"/>
          <a:srcRect/>
          <a:stretch>
            <a:fillRect/>
          </a:stretch>
        </p:blipFill>
        <p:spPr bwMode="auto">
          <a:xfrm>
            <a:off x="3200400" y="4439952"/>
            <a:ext cx="2590800" cy="1732248"/>
          </a:xfrm>
          <a:prstGeom prst="rect">
            <a:avLst/>
          </a:prstGeom>
          <a:noFill/>
        </p:spPr>
      </p:pic>
      <p:pic>
        <p:nvPicPr>
          <p:cNvPr id="3" name="Picture 2" descr="C:\Users\BCC\Desktop\New folder (7)\imagesCA1WQ9NB.jpg"/>
          <p:cNvPicPr>
            <a:picLocks noChangeAspect="1" noChangeArrowheads="1"/>
          </p:cNvPicPr>
          <p:nvPr/>
        </p:nvPicPr>
        <p:blipFill>
          <a:blip r:embed="rId6"/>
          <a:srcRect/>
          <a:stretch>
            <a:fillRect/>
          </a:stretch>
        </p:blipFill>
        <p:spPr bwMode="auto">
          <a:xfrm>
            <a:off x="228600" y="4505325"/>
            <a:ext cx="2590800" cy="1743075"/>
          </a:xfrm>
          <a:prstGeom prst="rect">
            <a:avLst/>
          </a:prstGeom>
          <a:noFill/>
        </p:spPr>
      </p:pic>
      <p:pic>
        <p:nvPicPr>
          <p:cNvPr id="4" name="Picture 3" descr="C:\Users\BCC\Desktop\New folder (7)\imagesCA37GAM3.jpg"/>
          <p:cNvPicPr>
            <a:picLocks noChangeAspect="1" noChangeArrowheads="1"/>
          </p:cNvPicPr>
          <p:nvPr/>
        </p:nvPicPr>
        <p:blipFill>
          <a:blip r:embed="rId7"/>
          <a:srcRect/>
          <a:stretch>
            <a:fillRect/>
          </a:stretch>
        </p:blipFill>
        <p:spPr bwMode="auto">
          <a:xfrm>
            <a:off x="3124200" y="457200"/>
            <a:ext cx="2666999" cy="1676400"/>
          </a:xfrm>
          <a:prstGeom prst="rect">
            <a:avLst/>
          </a:prstGeom>
          <a:noFill/>
        </p:spPr>
      </p:pic>
      <p:pic>
        <p:nvPicPr>
          <p:cNvPr id="5" name="Picture 2" descr="C:\Users\BCC\Desktop\New folder (7)\imagesCADW9M29.jpg"/>
          <p:cNvPicPr>
            <a:picLocks noChangeAspect="1" noChangeArrowheads="1"/>
          </p:cNvPicPr>
          <p:nvPr/>
        </p:nvPicPr>
        <p:blipFill>
          <a:blip r:embed="rId8"/>
          <a:srcRect/>
          <a:stretch>
            <a:fillRect/>
          </a:stretch>
        </p:blipFill>
        <p:spPr bwMode="auto">
          <a:xfrm>
            <a:off x="6172200" y="457201"/>
            <a:ext cx="2514600" cy="1600200"/>
          </a:xfrm>
          <a:prstGeom prst="rect">
            <a:avLst/>
          </a:prstGeom>
          <a:noFill/>
        </p:spPr>
      </p:pic>
      <p:pic>
        <p:nvPicPr>
          <p:cNvPr id="2050" name="Picture 2" descr="C:\Users\BCC\Desktop\New folder (7)\imagesCAMRQZG0.jpg"/>
          <p:cNvPicPr>
            <a:picLocks noChangeAspect="1" noChangeArrowheads="1"/>
          </p:cNvPicPr>
          <p:nvPr/>
        </p:nvPicPr>
        <p:blipFill>
          <a:blip r:embed="rId9"/>
          <a:srcRect/>
          <a:stretch>
            <a:fillRect/>
          </a:stretch>
        </p:blipFill>
        <p:spPr bwMode="auto">
          <a:xfrm>
            <a:off x="304800" y="2362200"/>
            <a:ext cx="2438400" cy="1790700"/>
          </a:xfrm>
          <a:prstGeom prst="rect">
            <a:avLst/>
          </a:prstGeom>
          <a:noFill/>
        </p:spPr>
      </p:pic>
      <p:pic>
        <p:nvPicPr>
          <p:cNvPr id="6" name="Picture 2" descr="J:\untitled21.png"/>
          <p:cNvPicPr>
            <a:picLocks noChangeAspect="1" noChangeArrowheads="1"/>
          </p:cNvPicPr>
          <p:nvPr/>
        </p:nvPicPr>
        <p:blipFill>
          <a:blip r:embed="rId10"/>
          <a:srcRect/>
          <a:stretch>
            <a:fillRect/>
          </a:stretch>
        </p:blipFill>
        <p:spPr bwMode="auto">
          <a:xfrm>
            <a:off x="3200400" y="2438400"/>
            <a:ext cx="2607733" cy="1676400"/>
          </a:xfrm>
          <a:prstGeom prst="rect">
            <a:avLst/>
          </a:prstGeom>
          <a:noFill/>
        </p:spPr>
      </p:pic>
      <p:pic>
        <p:nvPicPr>
          <p:cNvPr id="7" name="Picture 2" descr="J:\imagesCAX01O78.jpg"/>
          <p:cNvPicPr>
            <a:picLocks noChangeAspect="1" noChangeArrowheads="1"/>
          </p:cNvPicPr>
          <p:nvPr/>
        </p:nvPicPr>
        <p:blipFill>
          <a:blip r:embed="rId11"/>
          <a:srcRect/>
          <a:stretch>
            <a:fillRect/>
          </a:stretch>
        </p:blipFill>
        <p:spPr bwMode="auto">
          <a:xfrm>
            <a:off x="6172200" y="4419600"/>
            <a:ext cx="2590800" cy="1847850"/>
          </a:xfrm>
          <a:prstGeom prst="rect">
            <a:avLst/>
          </a:prstGeom>
          <a:noFill/>
        </p:spPr>
      </p:pic>
      <p:sp>
        <p:nvSpPr>
          <p:cNvPr id="12" name="Rectangle 11"/>
          <p:cNvSpPr/>
          <p:nvPr/>
        </p:nvSpPr>
        <p:spPr>
          <a:xfrm>
            <a:off x="1143000" y="2069068"/>
            <a:ext cx="960519"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গাভী পালন</a:t>
            </a:r>
            <a:endParaRPr lang="en-US" dirty="0"/>
          </a:p>
        </p:txBody>
      </p:sp>
      <p:sp>
        <p:nvSpPr>
          <p:cNvPr id="18" name="Rectangle 17"/>
          <p:cNvSpPr/>
          <p:nvPr/>
        </p:nvSpPr>
        <p:spPr>
          <a:xfrm>
            <a:off x="3581400" y="6260068"/>
            <a:ext cx="1611339"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ক ম্পিউটার প্রশিক্ষণ</a:t>
            </a:r>
            <a:endParaRPr lang="en-US" dirty="0"/>
          </a:p>
        </p:txBody>
      </p:sp>
      <p:sp>
        <p:nvSpPr>
          <p:cNvPr id="25" name="Rectangle 24"/>
          <p:cNvSpPr/>
          <p:nvPr/>
        </p:nvSpPr>
        <p:spPr>
          <a:xfrm>
            <a:off x="3886200" y="2057400"/>
            <a:ext cx="1013419"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ছাগল পালন</a:t>
            </a:r>
            <a:endParaRPr lang="en-US" dirty="0"/>
          </a:p>
        </p:txBody>
      </p:sp>
      <p:sp>
        <p:nvSpPr>
          <p:cNvPr id="26" name="Rectangle 25"/>
          <p:cNvSpPr/>
          <p:nvPr/>
        </p:nvSpPr>
        <p:spPr>
          <a:xfrm>
            <a:off x="6646027" y="6183868"/>
            <a:ext cx="1202573"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ফলের ব্যবসায়</a:t>
            </a:r>
            <a:endParaRPr lang="en-US" dirty="0"/>
          </a:p>
        </p:txBody>
      </p:sp>
      <p:sp>
        <p:nvSpPr>
          <p:cNvPr id="27" name="Rectangle 26"/>
          <p:cNvSpPr/>
          <p:nvPr/>
        </p:nvSpPr>
        <p:spPr>
          <a:xfrm>
            <a:off x="6809419" y="2133600"/>
            <a:ext cx="886781"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হাঁস পালন</a:t>
            </a:r>
            <a:endParaRPr lang="en-US" dirty="0"/>
          </a:p>
        </p:txBody>
      </p:sp>
      <p:sp>
        <p:nvSpPr>
          <p:cNvPr id="28" name="Rectangle 27"/>
          <p:cNvSpPr/>
          <p:nvPr/>
        </p:nvSpPr>
        <p:spPr>
          <a:xfrm>
            <a:off x="914400" y="6324600"/>
            <a:ext cx="1465466"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বাদ্যযন্তের ব্যবসায়</a:t>
            </a:r>
            <a:endParaRPr lang="en-US" dirty="0"/>
          </a:p>
        </p:txBody>
      </p:sp>
      <p:sp>
        <p:nvSpPr>
          <p:cNvPr id="29" name="Rectangle 28"/>
          <p:cNvSpPr/>
          <p:nvPr/>
        </p:nvSpPr>
        <p:spPr>
          <a:xfrm>
            <a:off x="6553200" y="4050268"/>
            <a:ext cx="1468513" cy="369332"/>
          </a:xfrm>
          <a:prstGeom prst="rect">
            <a:avLst/>
          </a:prstGeom>
        </p:spPr>
        <p:txBody>
          <a:bodyPr wrap="square">
            <a:spAutoFit/>
          </a:bodyPr>
          <a:lstStyle/>
          <a:p>
            <a:pPr lvl="0"/>
            <a:r>
              <a:rPr lang="bn-BD" b="1" dirty="0" smtClean="0">
                <a:solidFill>
                  <a:srgbClr val="6600CC"/>
                </a:solidFill>
                <a:latin typeface="NikoshBAN" pitchFamily="2" charset="0"/>
                <a:cs typeface="NikoshBAN" pitchFamily="2" charset="0"/>
              </a:rPr>
              <a:t>বাঁশ শিল্প</a:t>
            </a:r>
            <a:endParaRPr lang="en-US" dirty="0"/>
          </a:p>
        </p:txBody>
      </p:sp>
      <p:sp>
        <p:nvSpPr>
          <p:cNvPr id="30" name="Rectangle 29"/>
          <p:cNvSpPr/>
          <p:nvPr/>
        </p:nvSpPr>
        <p:spPr>
          <a:xfrm>
            <a:off x="914400" y="4126468"/>
            <a:ext cx="1828800" cy="369332"/>
          </a:xfrm>
          <a:prstGeom prst="rect">
            <a:avLst/>
          </a:prstGeom>
        </p:spPr>
        <p:txBody>
          <a:bodyPr wrap="square">
            <a:spAutoFit/>
          </a:bodyPr>
          <a:lstStyle/>
          <a:p>
            <a:pPr lvl="0"/>
            <a:r>
              <a:rPr lang="bn-BD" b="1" dirty="0" smtClean="0">
                <a:solidFill>
                  <a:srgbClr val="6600CC"/>
                </a:solidFill>
                <a:latin typeface="NikoshBAN" pitchFamily="2" charset="0"/>
                <a:cs typeface="NikoshBAN" pitchFamily="2" charset="0"/>
              </a:rPr>
              <a:t>ধান চাষ</a:t>
            </a:r>
            <a:endParaRPr lang="en-US" dirty="0"/>
          </a:p>
        </p:txBody>
      </p:sp>
      <p:sp>
        <p:nvSpPr>
          <p:cNvPr id="31" name="Rectangle 30"/>
          <p:cNvSpPr/>
          <p:nvPr/>
        </p:nvSpPr>
        <p:spPr>
          <a:xfrm>
            <a:off x="4192729" y="4050268"/>
            <a:ext cx="774571" cy="369332"/>
          </a:xfrm>
          <a:prstGeom prst="rect">
            <a:avLst/>
          </a:prstGeom>
        </p:spPr>
        <p:txBody>
          <a:bodyPr wrap="none">
            <a:spAutoFit/>
          </a:bodyPr>
          <a:lstStyle/>
          <a:p>
            <a:pPr lvl="0"/>
            <a:r>
              <a:rPr lang="bn-BD" b="1" dirty="0" smtClean="0">
                <a:solidFill>
                  <a:srgbClr val="6600CC"/>
                </a:solidFill>
                <a:latin typeface="NikoshBAN" pitchFamily="2" charset="0"/>
                <a:cs typeface="NikoshBAN" pitchFamily="2" charset="0"/>
              </a:rPr>
              <a:t>মাছ চাষ</a:t>
            </a:r>
            <a:endParaRPr lang="en-US" dirty="0"/>
          </a:p>
        </p:txBody>
      </p:sp>
    </p:spTree>
    <p:extLst>
      <p:ext uri="{BB962C8B-B14F-4D97-AF65-F5344CB8AC3E}">
        <p14:creationId xmlns:p14="http://schemas.microsoft.com/office/powerpoint/2010/main" xmlns="" val="2386000542"/>
      </p:ext>
    </p:extLst>
  </p:cSld>
  <p:clrMapOvr>
    <a:overrideClrMapping bg1="lt1" tx1="dk1" bg2="lt2" tx2="dk2" accent1="accent1" accent2="accent2" accent3="accent3" accent4="accent4" accent5="accent5" accent6="accent6" hlink="hlink" folHlink="folHlink"/>
  </p:clrMapOvr>
  <p:transition spd="slow">
    <p:checker/>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linds(horizontal)">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trips(down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27">
                                            <p:txEl>
                                              <p:pRg st="0" end="0"/>
                                            </p:txEl>
                                          </p:spTgt>
                                        </p:tgtEl>
                                        <p:attrNameLst>
                                          <p:attrName>style.visibility</p:attrName>
                                        </p:attrNameLst>
                                      </p:cBhvr>
                                      <p:to>
                                        <p:strVal val="visible"/>
                                      </p:to>
                                    </p:set>
                                    <p:animEffect transition="in" filter="wedge">
                                      <p:cBhvr>
                                        <p:cTn id="63" dur="2000"/>
                                        <p:tgtEl>
                                          <p:spTgt spid="2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diamond(in)">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edge">
                                      <p:cBhvr>
                                        <p:cTn id="73" dur="20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lide(fromBottom)">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1" presetClass="entr" presetSubtype="0" fill="hold" grpId="0" nodeType="clickEffect">
                                  <p:stCondLst>
                                    <p:cond delay="0"/>
                                  </p:stCondLst>
                                  <p:childTnLst>
                                    <p:set>
                                      <p:cBhvr>
                                        <p:cTn id="82" dur="1000">
                                          <p:stCondLst>
                                            <p:cond delay="0"/>
                                          </p:stCondLst>
                                        </p:cTn>
                                        <p:tgtEl>
                                          <p:spTgt spid="29">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amond(in)">
                                      <p:cBhvr>
                                        <p:cTn id="87" dur="2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edge">
                                      <p:cBhvr>
                                        <p:cTn id="92" dur="20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5" grpId="0"/>
      <p:bldP spid="26" grpId="0"/>
      <p:bldP spid="28" grpId="0"/>
      <p:bldP spid="29" grpId="0" build="allAtOnce"/>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28600" y="228600"/>
            <a:ext cx="8686800" cy="1862048"/>
          </a:xfrm>
          <a:prstGeom prst="rect">
            <a:avLst/>
          </a:prstGeom>
          <a:ln w="57150">
            <a:solidFill>
              <a:srgbClr val="00B0F0"/>
            </a:solidFill>
          </a:ln>
        </p:spPr>
        <p:style>
          <a:lnRef idx="0">
            <a:schemeClr val="accent1"/>
          </a:lnRef>
          <a:fillRef idx="3">
            <a:schemeClr val="accent1"/>
          </a:fillRef>
          <a:effectRef idx="3">
            <a:schemeClr val="accent1"/>
          </a:effectRef>
          <a:fontRef idx="minor">
            <a:schemeClr val="lt1"/>
          </a:fontRef>
        </p:style>
        <p:txBody>
          <a:bodyPr wrap="square">
            <a:spAutoFit/>
            <a:sp3d extrusionH="57150">
              <a:bevelT w="38100" h="38100" prst="angle"/>
            </a:sp3d>
          </a:bodyPr>
          <a:lstStyle/>
          <a:p>
            <a:pPr lvl="0" algn="ctr"/>
            <a:r>
              <a:rPr lang="bn-BD" sz="11500" b="1" dirty="0" smtClean="0">
                <a:solidFill>
                  <a:schemeClr val="tx2">
                    <a:lumMod val="90000"/>
                    <a:lumOff val="10000"/>
                  </a:schemeClr>
                </a:solidFill>
                <a:latin typeface="NikoshBAN" pitchFamily="2" charset="0"/>
                <a:cs typeface="NikoshBAN" pitchFamily="2" charset="0"/>
              </a:rPr>
              <a:t>আজকের পাঠ</a:t>
            </a:r>
            <a:r>
              <a:rPr lang="bn-BD" sz="11500" b="1" dirty="0" smtClean="0">
                <a:solidFill>
                  <a:srgbClr val="00B050"/>
                </a:solidFill>
                <a:latin typeface="NikoshBAN" pitchFamily="2" charset="0"/>
                <a:cs typeface="NikoshBAN" pitchFamily="2" charset="0"/>
              </a:rPr>
              <a:t> </a:t>
            </a:r>
            <a:r>
              <a:rPr lang="bn-BD" sz="8800" b="1" dirty="0" smtClean="0">
                <a:solidFill>
                  <a:srgbClr val="6600CC"/>
                </a:solidFill>
                <a:latin typeface="NikoshBAN" pitchFamily="2" charset="0"/>
                <a:cs typeface="NikoshBAN" pitchFamily="2" charset="0"/>
              </a:rPr>
              <a:t> </a:t>
            </a:r>
            <a:endParaRPr lang="en-US" sz="8800" b="1" dirty="0">
              <a:solidFill>
                <a:srgbClr val="6600CC"/>
              </a:solidFill>
            </a:endParaRPr>
          </a:p>
        </p:txBody>
      </p:sp>
      <p:sp>
        <p:nvSpPr>
          <p:cNvPr id="5" name="Cube 4"/>
          <p:cNvSpPr/>
          <p:nvPr/>
        </p:nvSpPr>
        <p:spPr>
          <a:xfrm>
            <a:off x="304800" y="3657600"/>
            <a:ext cx="8610600" cy="2438400"/>
          </a:xfrm>
          <a:prstGeom prst="cube">
            <a:avLst/>
          </a:prstGeom>
          <a:ln w="5715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8800" dirty="0"/>
          </a:p>
        </p:txBody>
      </p:sp>
      <p:sp>
        <p:nvSpPr>
          <p:cNvPr id="6" name="TextBox 5"/>
          <p:cNvSpPr txBox="1"/>
          <p:nvPr/>
        </p:nvSpPr>
        <p:spPr>
          <a:xfrm>
            <a:off x="685800" y="4419600"/>
            <a:ext cx="7543800"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8800" b="1" dirty="0" smtClean="0">
                <a:ln w="57150">
                  <a:solidFill>
                    <a:srgbClr val="FF0000"/>
                  </a:solidFill>
                </a:ln>
                <a:solidFill>
                  <a:srgbClr val="6600CC"/>
                </a:solidFill>
                <a:latin typeface="NikoshBAN" pitchFamily="2" charset="0"/>
                <a:cs typeface="NikoshBAN" pitchFamily="2" charset="0"/>
              </a:rPr>
              <a:t>আত্ম-কর্মসংস্থান</a:t>
            </a:r>
            <a:endParaRPr lang="en-US" sz="8800" dirty="0">
              <a:ln w="57150">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3"/>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39099867"/>
              </p:ext>
            </p:extLst>
          </p:nvPr>
        </p:nvGraphicFramePr>
        <p:xfrm>
          <a:off x="228600" y="27940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Arrow Callout 10"/>
          <p:cNvSpPr/>
          <p:nvPr/>
        </p:nvSpPr>
        <p:spPr>
          <a:xfrm>
            <a:off x="1295400" y="228600"/>
            <a:ext cx="6629400" cy="2514600"/>
          </a:xfrm>
          <a:prstGeom prst="downArrowCallout">
            <a:avLst>
              <a:gd name="adj1" fmla="val 24314"/>
              <a:gd name="adj2" fmla="val 25000"/>
              <a:gd name="adj3" fmla="val 25893"/>
              <a:gd name="adj4" fmla="val 64977"/>
            </a:avLst>
          </a:prstGeom>
          <a:solidFill>
            <a:srgbClr val="FFFF00"/>
          </a:solidFill>
          <a:ln w="38100">
            <a:solidFill>
              <a:srgbClr val="002060"/>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rtlCol="0" anchor="ctr"/>
          <a:lstStyle/>
          <a:p>
            <a:pPr lvl="0"/>
            <a:r>
              <a:rPr lang="bn-BD" sz="4800" b="1" dirty="0" smtClean="0">
                <a:solidFill>
                  <a:srgbClr val="6600CC"/>
                </a:solidFill>
                <a:latin typeface="NikoshBAN" pitchFamily="2" charset="0"/>
                <a:cs typeface="NikoshBAN" pitchFamily="2" charset="0"/>
              </a:rPr>
              <a:t>এ অধ্যায় শেষে শিক্ষার্থীরা যা বলতে পারবে।</a:t>
            </a:r>
            <a:endParaRPr lang="en-US" sz="4800" b="1" dirty="0">
              <a:solidFill>
                <a:srgbClr val="6600CC"/>
              </a:solidFill>
              <a:latin typeface="NikoshBAN" pitchFamily="2" charset="0"/>
              <a:cs typeface="NikoshBAN" pitchFamily="2" charset="0"/>
            </a:endParaRPr>
          </a:p>
        </p:txBody>
      </p:sp>
      <p:sp>
        <p:nvSpPr>
          <p:cNvPr id="5" name="Rectangle 1"/>
          <p:cNvSpPr>
            <a:spLocks noChangeArrowheads="1"/>
          </p:cNvSpPr>
          <p:nvPr/>
        </p:nvSpPr>
        <p:spPr bwMode="auto">
          <a:xfrm>
            <a:off x="1219200" y="429161"/>
            <a:ext cx="5715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BD" sz="2000" b="0" i="0" u="none" strike="noStrike" cap="none" normalizeH="0" baseline="0" dirty="0" smtClean="0">
                <a:ln>
                  <a:noFill/>
                </a:ln>
                <a:solidFill>
                  <a:schemeClr val="tx1"/>
                </a:solidFill>
                <a:effectLst/>
                <a:latin typeface="Calibri" pitchFamily="34" charset="0"/>
                <a:ea typeface="Calibri" pitchFamily="34" charset="0"/>
                <a:cs typeface="Vrinda"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bn-BD" sz="2000" dirty="0" smtClean="0">
              <a:latin typeface="Calibri" pitchFamily="34" charset="0"/>
              <a:ea typeface="Calibri" pitchFamily="34" charset="0"/>
              <a:cs typeface="Vrind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bn-BD" sz="2000" b="0" i="0" u="none" strike="noStrike" cap="none" normalizeH="0" baseline="0" dirty="0" smtClean="0">
              <a:ln>
                <a:noFill/>
              </a:ln>
              <a:solidFill>
                <a:schemeClr val="tx1"/>
              </a:solidFill>
              <a:effectLst/>
              <a:latin typeface="Calibri" pitchFamily="34" charset="0"/>
              <a:ea typeface="Calibri" pitchFamily="34" charset="0"/>
              <a:cs typeface="Vrinda" charset="0"/>
            </a:endParaRPr>
          </a:p>
          <a:p>
            <a:pPr marL="0" marR="0" lvl="0" indent="0" defTabSz="914400" rtl="0" eaLnBrk="1" fontAlgn="base" latinLnBrk="0" hangingPunct="1">
              <a:lnSpc>
                <a:spcPct val="100000"/>
              </a:lnSpc>
              <a:spcBef>
                <a:spcPct val="0"/>
              </a:spcBef>
              <a:spcAft>
                <a:spcPct val="0"/>
              </a:spcAft>
              <a:buClrTx/>
              <a:buSzTx/>
              <a:buFontTx/>
              <a:buNone/>
              <a:tabLst/>
            </a:pPr>
            <a:r>
              <a:rPr lang="bn-BD" sz="2000" dirty="0" smtClean="0">
                <a:latin typeface="Calibri" pitchFamily="34" charset="0"/>
                <a:ea typeface="Calibri" pitchFamily="34" charset="0"/>
                <a:cs typeface="Vrinda"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6488895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1026" name="Picture 2" descr="J:\imagesCA161Y07.jpg"/>
          <p:cNvPicPr>
            <a:picLocks noChangeAspect="1" noChangeArrowheads="1"/>
          </p:cNvPicPr>
          <p:nvPr/>
        </p:nvPicPr>
        <p:blipFill>
          <a:blip r:embed="rId2"/>
          <a:srcRect/>
          <a:stretch>
            <a:fillRect/>
          </a:stretch>
        </p:blipFill>
        <p:spPr bwMode="auto">
          <a:xfrm>
            <a:off x="381000" y="381000"/>
            <a:ext cx="2635490" cy="2819400"/>
          </a:xfrm>
          <a:prstGeom prst="rect">
            <a:avLst/>
          </a:prstGeom>
          <a:ln>
            <a:noFill/>
          </a:ln>
          <a:effectLst>
            <a:outerShdw blurRad="292100" dist="139700" dir="2700000" algn="tl" rotWithShape="0">
              <a:srgbClr val="333333">
                <a:alpha val="65000"/>
              </a:srgbClr>
            </a:outerShdw>
          </a:effectLst>
        </p:spPr>
      </p:pic>
      <p:pic>
        <p:nvPicPr>
          <p:cNvPr id="2050" name="Picture 2" descr="J:\New folder (7)\imagesCA54VLWM.jpg"/>
          <p:cNvPicPr>
            <a:picLocks noChangeAspect="1" noChangeArrowheads="1"/>
          </p:cNvPicPr>
          <p:nvPr/>
        </p:nvPicPr>
        <p:blipFill>
          <a:blip r:embed="rId3"/>
          <a:srcRect/>
          <a:stretch>
            <a:fillRect/>
          </a:stretch>
        </p:blipFill>
        <p:spPr bwMode="auto">
          <a:xfrm>
            <a:off x="3327400" y="381000"/>
            <a:ext cx="2692400" cy="2819400"/>
          </a:xfrm>
          <a:prstGeom prst="rect">
            <a:avLst/>
          </a:prstGeom>
          <a:noFill/>
        </p:spPr>
      </p:pic>
      <p:pic>
        <p:nvPicPr>
          <p:cNvPr id="1027" name="Picture 3" descr="J:\New folder (7)\imagesCAJQAMKN.jpg"/>
          <p:cNvPicPr>
            <a:picLocks noChangeAspect="1" noChangeArrowheads="1"/>
          </p:cNvPicPr>
          <p:nvPr/>
        </p:nvPicPr>
        <p:blipFill>
          <a:blip r:embed="rId4"/>
          <a:srcRect/>
          <a:stretch>
            <a:fillRect/>
          </a:stretch>
        </p:blipFill>
        <p:spPr bwMode="auto">
          <a:xfrm>
            <a:off x="3352800" y="3505200"/>
            <a:ext cx="2667000" cy="2438400"/>
          </a:xfrm>
          <a:prstGeom prst="rect">
            <a:avLst/>
          </a:prstGeom>
          <a:noFill/>
        </p:spPr>
      </p:pic>
      <p:pic>
        <p:nvPicPr>
          <p:cNvPr id="2" name="Picture 2" descr="J:\imagesCAINSGP5.jpg"/>
          <p:cNvPicPr>
            <a:picLocks noChangeAspect="1" noChangeArrowheads="1"/>
          </p:cNvPicPr>
          <p:nvPr/>
        </p:nvPicPr>
        <p:blipFill>
          <a:blip r:embed="rId5"/>
          <a:srcRect/>
          <a:stretch>
            <a:fillRect/>
          </a:stretch>
        </p:blipFill>
        <p:spPr bwMode="auto">
          <a:xfrm>
            <a:off x="381001" y="3505200"/>
            <a:ext cx="2666999" cy="2438400"/>
          </a:xfrm>
          <a:prstGeom prst="rect">
            <a:avLst/>
          </a:prstGeom>
          <a:noFill/>
        </p:spPr>
      </p:pic>
      <p:pic>
        <p:nvPicPr>
          <p:cNvPr id="2052" name="Picture 4" descr="J:\imagesCANXTCE8.jpg"/>
          <p:cNvPicPr>
            <a:picLocks noChangeAspect="1" noChangeArrowheads="1"/>
          </p:cNvPicPr>
          <p:nvPr/>
        </p:nvPicPr>
        <p:blipFill>
          <a:blip r:embed="rId6"/>
          <a:srcRect/>
          <a:stretch>
            <a:fillRect/>
          </a:stretch>
        </p:blipFill>
        <p:spPr bwMode="auto">
          <a:xfrm>
            <a:off x="6324600" y="381000"/>
            <a:ext cx="2438400" cy="2743200"/>
          </a:xfrm>
          <a:prstGeom prst="rect">
            <a:avLst/>
          </a:prstGeom>
          <a:noFill/>
        </p:spPr>
      </p:pic>
      <p:sp>
        <p:nvSpPr>
          <p:cNvPr id="8" name="Rectangle 7"/>
          <p:cNvSpPr/>
          <p:nvPr/>
        </p:nvSpPr>
        <p:spPr>
          <a:xfrm>
            <a:off x="1447800" y="6106180"/>
            <a:ext cx="5410200" cy="584775"/>
          </a:xfrm>
          <a:prstGeom prst="rect">
            <a:avLst/>
          </a:prstGeom>
        </p:spPr>
        <p:txBody>
          <a:bodyPr wrap="square">
            <a:spAutoFit/>
          </a:bodyPr>
          <a:lstStyle/>
          <a:p>
            <a:pPr lvl="0" algn="ctr"/>
            <a:r>
              <a:rPr lang="bn-BD" sz="3200" b="1" dirty="0" smtClean="0">
                <a:solidFill>
                  <a:srgbClr val="FFFF00"/>
                </a:solidFill>
                <a:latin typeface="NikoshBAN" pitchFamily="2" charset="0"/>
                <a:cs typeface="NikoshBAN" pitchFamily="2" charset="0"/>
              </a:rPr>
              <a:t>খামার বাড়ির উপর প্রশিক্ষণ</a:t>
            </a:r>
            <a:endParaRPr lang="en-US" sz="3200" b="1" dirty="0">
              <a:solidFill>
                <a:srgbClr val="FFFF00"/>
              </a:solidFill>
            </a:endParaRPr>
          </a:p>
        </p:txBody>
      </p:sp>
      <p:pic>
        <p:nvPicPr>
          <p:cNvPr id="3" name="Picture 2" descr="C:\Users\Sultan\Desktop\mmc-picture\images (30).jpg"/>
          <p:cNvPicPr>
            <a:picLocks noChangeAspect="1" noChangeArrowheads="1"/>
          </p:cNvPicPr>
          <p:nvPr/>
        </p:nvPicPr>
        <p:blipFill>
          <a:blip r:embed="rId7"/>
          <a:srcRect/>
          <a:stretch>
            <a:fillRect/>
          </a:stretch>
        </p:blipFill>
        <p:spPr bwMode="auto">
          <a:xfrm>
            <a:off x="6324600" y="3505200"/>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strips(downLeft)">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wipe(down)">
                                      <p:cBhvr>
                                        <p:cTn id="31" dur="580">
                                          <p:stCondLst>
                                            <p:cond delay="0"/>
                                          </p:stCondLst>
                                        </p:cTn>
                                        <p:tgtEl>
                                          <p:spTgt spid="1027"/>
                                        </p:tgtEl>
                                      </p:cBhvr>
                                    </p:animEffect>
                                    <p:anim calcmode="lin" valueType="num">
                                      <p:cBhvr>
                                        <p:cTn id="32"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7"/>
                                        </p:tgtEl>
                                      </p:cBhvr>
                                      <p:to x="100000" y="60000"/>
                                    </p:animScale>
                                    <p:animScale>
                                      <p:cBhvr>
                                        <p:cTn id="38" dur="166" decel="50000">
                                          <p:stCondLst>
                                            <p:cond delay="676"/>
                                          </p:stCondLst>
                                        </p:cTn>
                                        <p:tgtEl>
                                          <p:spTgt spid="1027"/>
                                        </p:tgtEl>
                                      </p:cBhvr>
                                      <p:to x="100000" y="100000"/>
                                    </p:animScale>
                                    <p:animScale>
                                      <p:cBhvr>
                                        <p:cTn id="39" dur="26">
                                          <p:stCondLst>
                                            <p:cond delay="1312"/>
                                          </p:stCondLst>
                                        </p:cTn>
                                        <p:tgtEl>
                                          <p:spTgt spid="1027"/>
                                        </p:tgtEl>
                                      </p:cBhvr>
                                      <p:to x="100000" y="80000"/>
                                    </p:animScale>
                                    <p:animScale>
                                      <p:cBhvr>
                                        <p:cTn id="40" dur="166" decel="50000">
                                          <p:stCondLst>
                                            <p:cond delay="1338"/>
                                          </p:stCondLst>
                                        </p:cTn>
                                        <p:tgtEl>
                                          <p:spTgt spid="1027"/>
                                        </p:tgtEl>
                                      </p:cBhvr>
                                      <p:to x="100000" y="100000"/>
                                    </p:animScale>
                                    <p:animScale>
                                      <p:cBhvr>
                                        <p:cTn id="41" dur="26">
                                          <p:stCondLst>
                                            <p:cond delay="1642"/>
                                          </p:stCondLst>
                                        </p:cTn>
                                        <p:tgtEl>
                                          <p:spTgt spid="1027"/>
                                        </p:tgtEl>
                                      </p:cBhvr>
                                      <p:to x="100000" y="90000"/>
                                    </p:animScale>
                                    <p:animScale>
                                      <p:cBhvr>
                                        <p:cTn id="42" dur="166" decel="50000">
                                          <p:stCondLst>
                                            <p:cond delay="1668"/>
                                          </p:stCondLst>
                                        </p:cTn>
                                        <p:tgtEl>
                                          <p:spTgt spid="1027"/>
                                        </p:tgtEl>
                                      </p:cBhvr>
                                      <p:to x="100000" y="100000"/>
                                    </p:animScale>
                                    <p:animScale>
                                      <p:cBhvr>
                                        <p:cTn id="43" dur="26">
                                          <p:stCondLst>
                                            <p:cond delay="1808"/>
                                          </p:stCondLst>
                                        </p:cTn>
                                        <p:tgtEl>
                                          <p:spTgt spid="1027"/>
                                        </p:tgtEl>
                                      </p:cBhvr>
                                      <p:to x="100000" y="95000"/>
                                    </p:animScale>
                                    <p:animScale>
                                      <p:cBhvr>
                                        <p:cTn id="44" dur="166" decel="50000">
                                          <p:stCondLst>
                                            <p:cond delay="1834"/>
                                          </p:stCondLst>
                                        </p:cTn>
                                        <p:tgtEl>
                                          <p:spTgt spid="102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ppt_x</p:attrName>
                                        </p:attrNameLst>
                                      </p:cBhvr>
                                      <p:tavLst>
                                        <p:tav tm="0">
                                          <p:val>
                                            <p:strVal val="#ppt_x-.2"/>
                                          </p:val>
                                        </p:tav>
                                        <p:tav tm="100000">
                                          <p:val>
                                            <p:strVal val="#ppt_x"/>
                                          </p:val>
                                        </p:tav>
                                      </p:tavLst>
                                    </p:anim>
                                    <p:anim calcmode="lin" valueType="num">
                                      <p:cBhvr>
                                        <p:cTn id="5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iterate type="lt">
                                    <p:tmPct val="5000"/>
                                  </p:iterate>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3020</TotalTime>
  <Words>339</Words>
  <Application>Microsoft Office PowerPoint</Application>
  <PresentationFormat>On-screen Show (4:3)</PresentationFormat>
  <Paragraphs>96</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Aspect</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Sultan</cp:lastModifiedBy>
  <cp:revision>453</cp:revision>
  <dcterms:created xsi:type="dcterms:W3CDTF">2013-02-21T04:10:09Z</dcterms:created>
  <dcterms:modified xsi:type="dcterms:W3CDTF">2020-09-10T15:26:19Z</dcterms:modified>
</cp:coreProperties>
</file>