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506" r:id="rId2"/>
    <p:sldId id="508" r:id="rId3"/>
    <p:sldId id="505" r:id="rId4"/>
    <p:sldId id="513" r:id="rId5"/>
    <p:sldId id="514" r:id="rId6"/>
    <p:sldId id="515" r:id="rId7"/>
    <p:sldId id="276" r:id="rId8"/>
    <p:sldId id="303" r:id="rId9"/>
    <p:sldId id="286" r:id="rId10"/>
    <p:sldId id="302" r:id="rId11"/>
    <p:sldId id="517" r:id="rId12"/>
    <p:sldId id="277" r:id="rId13"/>
    <p:sldId id="271" r:id="rId14"/>
    <p:sldId id="257" r:id="rId15"/>
    <p:sldId id="516" r:id="rId16"/>
    <p:sldId id="258" r:id="rId17"/>
    <p:sldId id="259" r:id="rId18"/>
    <p:sldId id="260" r:id="rId19"/>
    <p:sldId id="261" r:id="rId20"/>
    <p:sldId id="262" r:id="rId21"/>
    <p:sldId id="263" r:id="rId22"/>
    <p:sldId id="264" r:id="rId23"/>
    <p:sldId id="269" r:id="rId24"/>
    <p:sldId id="507" r:id="rId25"/>
    <p:sldId id="265" r:id="rId26"/>
    <p:sldId id="266" r:id="rId27"/>
    <p:sldId id="267" r:id="rId28"/>
    <p:sldId id="268"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2EFFC-C71D-4049-90D8-F9B93CBF81F0}" type="datetimeFigureOut">
              <a:rPr lang="en-US" smtClean="0"/>
              <a:t>9/10/2020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1893F-48AF-4C6C-8D65-759278F7F792}" type="slidenum">
              <a:rPr lang="en-US" smtClean="0"/>
              <a:t>‹#›</a:t>
            </a:fld>
            <a:endParaRPr lang="en-US"/>
          </a:p>
        </p:txBody>
      </p:sp>
    </p:spTree>
    <p:extLst>
      <p:ext uri="{BB962C8B-B14F-4D97-AF65-F5344CB8AC3E}">
        <p14:creationId xmlns:p14="http://schemas.microsoft.com/office/powerpoint/2010/main" val="3506062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38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7F8A-BDF5-4A45-9821-7B671F0D00B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4D7D14-E19C-4C50-9233-8A3896F27D2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BE989B-DD1D-4763-B1EC-5CEC62C14F39}"/>
              </a:ext>
            </a:extLst>
          </p:cNvPr>
          <p:cNvSpPr>
            <a:spLocks noGrp="1"/>
          </p:cNvSpPr>
          <p:nvPr>
            <p:ph type="dt" sz="half" idx="10"/>
          </p:nvPr>
        </p:nvSpPr>
        <p:spPr/>
        <p:txBody>
          <a:bodyPr/>
          <a:lstStyle/>
          <a:p>
            <a:fld id="{DE3151CE-49A2-4C50-B67C-5418F01E2E92}" type="datetimeFigureOut">
              <a:rPr lang="en-US" smtClean="0"/>
              <a:t>9/10/2020</a:t>
            </a:fld>
            <a:endParaRPr lang="en-US"/>
          </a:p>
        </p:txBody>
      </p:sp>
      <p:sp>
        <p:nvSpPr>
          <p:cNvPr id="5" name="Footer Placeholder 4">
            <a:extLst>
              <a:ext uri="{FF2B5EF4-FFF2-40B4-BE49-F238E27FC236}">
                <a16:creationId xmlns:a16="http://schemas.microsoft.com/office/drawing/2014/main" id="{4108EDD1-F262-432C-AF0B-FB29FC437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9AF05-477D-4D7C-AD04-6639CB49CA18}"/>
              </a:ext>
            </a:extLst>
          </p:cNvPr>
          <p:cNvSpPr>
            <a:spLocks noGrp="1"/>
          </p:cNvSpPr>
          <p:nvPr>
            <p:ph type="sldNum" sz="quarter" idx="12"/>
          </p:nvPr>
        </p:nvSpPr>
        <p:spPr/>
        <p:txBody>
          <a:bodyPr/>
          <a:lstStyle/>
          <a:p>
            <a:fld id="{06020216-74AF-4BFB-B08C-8760FE79C845}" type="slidenum">
              <a:rPr lang="en-US" smtClean="0"/>
              <a:t>‹#›</a:t>
            </a:fld>
            <a:endParaRPr lang="en-US"/>
          </a:p>
        </p:txBody>
      </p:sp>
    </p:spTree>
    <p:extLst>
      <p:ext uri="{BB962C8B-B14F-4D97-AF65-F5344CB8AC3E}">
        <p14:creationId xmlns:p14="http://schemas.microsoft.com/office/powerpoint/2010/main" val="1116687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55C7-CD51-4F1D-9847-50B7CA74EE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A0D528-15D0-4C42-A40E-411605CFED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8E111-2177-498A-A355-6F33B3DCABF1}"/>
              </a:ext>
            </a:extLst>
          </p:cNvPr>
          <p:cNvSpPr>
            <a:spLocks noGrp="1"/>
          </p:cNvSpPr>
          <p:nvPr>
            <p:ph type="dt" sz="half" idx="10"/>
          </p:nvPr>
        </p:nvSpPr>
        <p:spPr/>
        <p:txBody>
          <a:bodyPr/>
          <a:lstStyle/>
          <a:p>
            <a:fld id="{DE3151CE-49A2-4C50-B67C-5418F01E2E92}" type="datetimeFigureOut">
              <a:rPr lang="en-US" smtClean="0"/>
              <a:t>9/10/2020</a:t>
            </a:fld>
            <a:endParaRPr lang="en-US"/>
          </a:p>
        </p:txBody>
      </p:sp>
      <p:sp>
        <p:nvSpPr>
          <p:cNvPr id="5" name="Footer Placeholder 4">
            <a:extLst>
              <a:ext uri="{FF2B5EF4-FFF2-40B4-BE49-F238E27FC236}">
                <a16:creationId xmlns:a16="http://schemas.microsoft.com/office/drawing/2014/main" id="{60507DA4-A6AC-4ECB-952D-DE7921942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BDA39-FB6A-483C-8860-98D7C2F2FD10}"/>
              </a:ext>
            </a:extLst>
          </p:cNvPr>
          <p:cNvSpPr>
            <a:spLocks noGrp="1"/>
          </p:cNvSpPr>
          <p:nvPr>
            <p:ph type="sldNum" sz="quarter" idx="12"/>
          </p:nvPr>
        </p:nvSpPr>
        <p:spPr/>
        <p:txBody>
          <a:bodyPr/>
          <a:lstStyle/>
          <a:p>
            <a:fld id="{06020216-74AF-4BFB-B08C-8760FE79C845}" type="slidenum">
              <a:rPr lang="en-US" smtClean="0"/>
              <a:t>‹#›</a:t>
            </a:fld>
            <a:endParaRPr lang="en-US"/>
          </a:p>
        </p:txBody>
      </p:sp>
    </p:spTree>
    <p:extLst>
      <p:ext uri="{BB962C8B-B14F-4D97-AF65-F5344CB8AC3E}">
        <p14:creationId xmlns:p14="http://schemas.microsoft.com/office/powerpoint/2010/main" val="328182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16F242-872E-4885-9AC0-01AA95878A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B78F61-4FC6-4506-A69C-EDC09B49711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4D126-8434-426B-B2D7-06B0F7C0018A}"/>
              </a:ext>
            </a:extLst>
          </p:cNvPr>
          <p:cNvSpPr>
            <a:spLocks noGrp="1"/>
          </p:cNvSpPr>
          <p:nvPr>
            <p:ph type="dt" sz="half" idx="10"/>
          </p:nvPr>
        </p:nvSpPr>
        <p:spPr/>
        <p:txBody>
          <a:bodyPr/>
          <a:lstStyle/>
          <a:p>
            <a:fld id="{DE3151CE-49A2-4C50-B67C-5418F01E2E92}" type="datetimeFigureOut">
              <a:rPr lang="en-US" smtClean="0"/>
              <a:t>9/10/2020</a:t>
            </a:fld>
            <a:endParaRPr lang="en-US"/>
          </a:p>
        </p:txBody>
      </p:sp>
      <p:sp>
        <p:nvSpPr>
          <p:cNvPr id="5" name="Footer Placeholder 4">
            <a:extLst>
              <a:ext uri="{FF2B5EF4-FFF2-40B4-BE49-F238E27FC236}">
                <a16:creationId xmlns:a16="http://schemas.microsoft.com/office/drawing/2014/main" id="{20072BDF-2419-4655-910A-7749E0E5F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84BE7-664A-459A-B6E9-39DD1F076B81}"/>
              </a:ext>
            </a:extLst>
          </p:cNvPr>
          <p:cNvSpPr>
            <a:spLocks noGrp="1"/>
          </p:cNvSpPr>
          <p:nvPr>
            <p:ph type="sldNum" sz="quarter" idx="12"/>
          </p:nvPr>
        </p:nvSpPr>
        <p:spPr/>
        <p:txBody>
          <a:bodyPr/>
          <a:lstStyle/>
          <a:p>
            <a:fld id="{06020216-74AF-4BFB-B08C-8760FE79C845}" type="slidenum">
              <a:rPr lang="en-US" smtClean="0"/>
              <a:t>‹#›</a:t>
            </a:fld>
            <a:endParaRPr lang="en-US"/>
          </a:p>
        </p:txBody>
      </p:sp>
    </p:spTree>
    <p:extLst>
      <p:ext uri="{BB962C8B-B14F-4D97-AF65-F5344CB8AC3E}">
        <p14:creationId xmlns:p14="http://schemas.microsoft.com/office/powerpoint/2010/main" val="35640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C8AE-609F-4624-A89A-CA58F2C119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30B69B0-6DC5-4A99-8D0D-52DDA10B0E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67DC6-84EF-467D-9819-D9BD552487AB}"/>
              </a:ext>
            </a:extLst>
          </p:cNvPr>
          <p:cNvSpPr>
            <a:spLocks noGrp="1"/>
          </p:cNvSpPr>
          <p:nvPr>
            <p:ph type="dt" sz="half" idx="10"/>
          </p:nvPr>
        </p:nvSpPr>
        <p:spPr/>
        <p:txBody>
          <a:bodyPr/>
          <a:lstStyle/>
          <a:p>
            <a:fld id="{DE3151CE-49A2-4C50-B67C-5418F01E2E92}" type="datetimeFigureOut">
              <a:rPr lang="en-US" smtClean="0"/>
              <a:t>9/10/2020</a:t>
            </a:fld>
            <a:endParaRPr lang="en-US"/>
          </a:p>
        </p:txBody>
      </p:sp>
      <p:sp>
        <p:nvSpPr>
          <p:cNvPr id="5" name="Footer Placeholder 4">
            <a:extLst>
              <a:ext uri="{FF2B5EF4-FFF2-40B4-BE49-F238E27FC236}">
                <a16:creationId xmlns:a16="http://schemas.microsoft.com/office/drawing/2014/main" id="{4D6EFA89-E911-41E1-89F5-5DDB6BCCD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14EFB-CC2E-40FA-9BAA-EECAEE9636BF}"/>
              </a:ext>
            </a:extLst>
          </p:cNvPr>
          <p:cNvSpPr>
            <a:spLocks noGrp="1"/>
          </p:cNvSpPr>
          <p:nvPr>
            <p:ph type="sldNum" sz="quarter" idx="12"/>
          </p:nvPr>
        </p:nvSpPr>
        <p:spPr/>
        <p:txBody>
          <a:bodyPr/>
          <a:lstStyle/>
          <a:p>
            <a:fld id="{06020216-74AF-4BFB-B08C-8760FE79C845}" type="slidenum">
              <a:rPr lang="en-US" smtClean="0"/>
              <a:t>‹#›</a:t>
            </a:fld>
            <a:endParaRPr lang="en-US"/>
          </a:p>
        </p:txBody>
      </p:sp>
    </p:spTree>
    <p:extLst>
      <p:ext uri="{BB962C8B-B14F-4D97-AF65-F5344CB8AC3E}">
        <p14:creationId xmlns:p14="http://schemas.microsoft.com/office/powerpoint/2010/main" val="344665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53DE-FB43-4C50-A6A4-2B8F2279D4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C3E1DB-7B90-4CAD-9900-71C2683579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597325-6856-452E-B4D8-15AF501DBAA3}"/>
              </a:ext>
            </a:extLst>
          </p:cNvPr>
          <p:cNvSpPr>
            <a:spLocks noGrp="1"/>
          </p:cNvSpPr>
          <p:nvPr>
            <p:ph type="dt" sz="half" idx="10"/>
          </p:nvPr>
        </p:nvSpPr>
        <p:spPr/>
        <p:txBody>
          <a:bodyPr/>
          <a:lstStyle/>
          <a:p>
            <a:fld id="{DE3151CE-49A2-4C50-B67C-5418F01E2E92}" type="datetimeFigureOut">
              <a:rPr lang="en-US" smtClean="0"/>
              <a:t>9/10/2020</a:t>
            </a:fld>
            <a:endParaRPr lang="en-US"/>
          </a:p>
        </p:txBody>
      </p:sp>
      <p:sp>
        <p:nvSpPr>
          <p:cNvPr id="5" name="Footer Placeholder 4">
            <a:extLst>
              <a:ext uri="{FF2B5EF4-FFF2-40B4-BE49-F238E27FC236}">
                <a16:creationId xmlns:a16="http://schemas.microsoft.com/office/drawing/2014/main" id="{FC700A31-EC88-4F5C-B9D5-06570FE03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5D729-038C-4E39-AB84-A4AF684111A3}"/>
              </a:ext>
            </a:extLst>
          </p:cNvPr>
          <p:cNvSpPr>
            <a:spLocks noGrp="1"/>
          </p:cNvSpPr>
          <p:nvPr>
            <p:ph type="sldNum" sz="quarter" idx="12"/>
          </p:nvPr>
        </p:nvSpPr>
        <p:spPr/>
        <p:txBody>
          <a:bodyPr/>
          <a:lstStyle/>
          <a:p>
            <a:fld id="{06020216-74AF-4BFB-B08C-8760FE79C845}" type="slidenum">
              <a:rPr lang="en-US" smtClean="0"/>
              <a:t>‹#›</a:t>
            </a:fld>
            <a:endParaRPr lang="en-US"/>
          </a:p>
        </p:txBody>
      </p:sp>
    </p:spTree>
    <p:extLst>
      <p:ext uri="{BB962C8B-B14F-4D97-AF65-F5344CB8AC3E}">
        <p14:creationId xmlns:p14="http://schemas.microsoft.com/office/powerpoint/2010/main" val="320457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2C651-9880-40E3-B529-F4AEC4DEB4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31DECBB-E393-49CE-BC77-4641E6DDE9E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DA6134-7E01-4A70-A00A-48356C38945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258625-0890-4635-9343-4865FF78A75C}"/>
              </a:ext>
            </a:extLst>
          </p:cNvPr>
          <p:cNvSpPr>
            <a:spLocks noGrp="1"/>
          </p:cNvSpPr>
          <p:nvPr>
            <p:ph type="dt" sz="half" idx="10"/>
          </p:nvPr>
        </p:nvSpPr>
        <p:spPr/>
        <p:txBody>
          <a:bodyPr/>
          <a:lstStyle/>
          <a:p>
            <a:fld id="{DE3151CE-49A2-4C50-B67C-5418F01E2E92}" type="datetimeFigureOut">
              <a:rPr lang="en-US" smtClean="0"/>
              <a:t>9/10/2020</a:t>
            </a:fld>
            <a:endParaRPr lang="en-US"/>
          </a:p>
        </p:txBody>
      </p:sp>
      <p:sp>
        <p:nvSpPr>
          <p:cNvPr id="6" name="Footer Placeholder 5">
            <a:extLst>
              <a:ext uri="{FF2B5EF4-FFF2-40B4-BE49-F238E27FC236}">
                <a16:creationId xmlns:a16="http://schemas.microsoft.com/office/drawing/2014/main" id="{1140AE6B-A35A-4054-8216-5D80A792FF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CE9345-1E06-4BA6-AB99-D5EA05F44F7B}"/>
              </a:ext>
            </a:extLst>
          </p:cNvPr>
          <p:cNvSpPr>
            <a:spLocks noGrp="1"/>
          </p:cNvSpPr>
          <p:nvPr>
            <p:ph type="sldNum" sz="quarter" idx="12"/>
          </p:nvPr>
        </p:nvSpPr>
        <p:spPr/>
        <p:txBody>
          <a:bodyPr/>
          <a:lstStyle/>
          <a:p>
            <a:fld id="{06020216-74AF-4BFB-B08C-8760FE79C845}" type="slidenum">
              <a:rPr lang="en-US" smtClean="0"/>
              <a:t>‹#›</a:t>
            </a:fld>
            <a:endParaRPr lang="en-US"/>
          </a:p>
        </p:txBody>
      </p:sp>
    </p:spTree>
    <p:extLst>
      <p:ext uri="{BB962C8B-B14F-4D97-AF65-F5344CB8AC3E}">
        <p14:creationId xmlns:p14="http://schemas.microsoft.com/office/powerpoint/2010/main" val="48755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EC682-692E-40B2-9752-99DFB01A301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CF673A6-FBDC-41D1-87FC-EA2A7A75B63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BA761C-F1C4-46BA-A47E-CDBDCE600FF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94D1C7-00DF-4829-A46C-7153A6B924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1EA4E1-E884-4569-BEEA-F30056A85E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3750EF-C524-44D7-84C1-2A9A1653E431}"/>
              </a:ext>
            </a:extLst>
          </p:cNvPr>
          <p:cNvSpPr>
            <a:spLocks noGrp="1"/>
          </p:cNvSpPr>
          <p:nvPr>
            <p:ph type="dt" sz="half" idx="10"/>
          </p:nvPr>
        </p:nvSpPr>
        <p:spPr/>
        <p:txBody>
          <a:bodyPr/>
          <a:lstStyle/>
          <a:p>
            <a:fld id="{DE3151CE-49A2-4C50-B67C-5418F01E2E92}" type="datetimeFigureOut">
              <a:rPr lang="en-US" smtClean="0"/>
              <a:t>9/10/2020</a:t>
            </a:fld>
            <a:endParaRPr lang="en-US"/>
          </a:p>
        </p:txBody>
      </p:sp>
      <p:sp>
        <p:nvSpPr>
          <p:cNvPr id="8" name="Footer Placeholder 7">
            <a:extLst>
              <a:ext uri="{FF2B5EF4-FFF2-40B4-BE49-F238E27FC236}">
                <a16:creationId xmlns:a16="http://schemas.microsoft.com/office/drawing/2014/main" id="{18650276-1DF9-4635-B37F-6DDC2DF13D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232103-42F1-4D8E-8A36-9964B8144366}"/>
              </a:ext>
            </a:extLst>
          </p:cNvPr>
          <p:cNvSpPr>
            <a:spLocks noGrp="1"/>
          </p:cNvSpPr>
          <p:nvPr>
            <p:ph type="sldNum" sz="quarter" idx="12"/>
          </p:nvPr>
        </p:nvSpPr>
        <p:spPr/>
        <p:txBody>
          <a:bodyPr/>
          <a:lstStyle/>
          <a:p>
            <a:fld id="{06020216-74AF-4BFB-B08C-8760FE79C845}" type="slidenum">
              <a:rPr lang="en-US" smtClean="0"/>
              <a:t>‹#›</a:t>
            </a:fld>
            <a:endParaRPr lang="en-US"/>
          </a:p>
        </p:txBody>
      </p:sp>
    </p:spTree>
    <p:extLst>
      <p:ext uri="{BB962C8B-B14F-4D97-AF65-F5344CB8AC3E}">
        <p14:creationId xmlns:p14="http://schemas.microsoft.com/office/powerpoint/2010/main" val="165482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584F-3904-4FF9-A54E-334EF9048E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F967AF7-EE27-42EF-8F27-F84AE639F5F0}"/>
              </a:ext>
            </a:extLst>
          </p:cNvPr>
          <p:cNvSpPr>
            <a:spLocks noGrp="1"/>
          </p:cNvSpPr>
          <p:nvPr>
            <p:ph type="dt" sz="half" idx="10"/>
          </p:nvPr>
        </p:nvSpPr>
        <p:spPr/>
        <p:txBody>
          <a:bodyPr/>
          <a:lstStyle/>
          <a:p>
            <a:fld id="{DE3151CE-49A2-4C50-B67C-5418F01E2E92}" type="datetimeFigureOut">
              <a:rPr lang="en-US" smtClean="0"/>
              <a:t>9/10/2020</a:t>
            </a:fld>
            <a:endParaRPr lang="en-US"/>
          </a:p>
        </p:txBody>
      </p:sp>
      <p:sp>
        <p:nvSpPr>
          <p:cNvPr id="4" name="Footer Placeholder 3">
            <a:extLst>
              <a:ext uri="{FF2B5EF4-FFF2-40B4-BE49-F238E27FC236}">
                <a16:creationId xmlns:a16="http://schemas.microsoft.com/office/drawing/2014/main" id="{C02D248F-C597-4E6D-9A10-67CA1F1A25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96E5BC-207D-47A4-8E52-6BEBE851C2B7}"/>
              </a:ext>
            </a:extLst>
          </p:cNvPr>
          <p:cNvSpPr>
            <a:spLocks noGrp="1"/>
          </p:cNvSpPr>
          <p:nvPr>
            <p:ph type="sldNum" sz="quarter" idx="12"/>
          </p:nvPr>
        </p:nvSpPr>
        <p:spPr/>
        <p:txBody>
          <a:bodyPr/>
          <a:lstStyle/>
          <a:p>
            <a:fld id="{06020216-74AF-4BFB-B08C-8760FE79C845}" type="slidenum">
              <a:rPr lang="en-US" smtClean="0"/>
              <a:t>‹#›</a:t>
            </a:fld>
            <a:endParaRPr lang="en-US"/>
          </a:p>
        </p:txBody>
      </p:sp>
    </p:spTree>
    <p:extLst>
      <p:ext uri="{BB962C8B-B14F-4D97-AF65-F5344CB8AC3E}">
        <p14:creationId xmlns:p14="http://schemas.microsoft.com/office/powerpoint/2010/main" val="356631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DA7B61-B717-4777-AF51-8342DC9183BE}"/>
              </a:ext>
            </a:extLst>
          </p:cNvPr>
          <p:cNvSpPr>
            <a:spLocks noGrp="1"/>
          </p:cNvSpPr>
          <p:nvPr>
            <p:ph type="dt" sz="half" idx="10"/>
          </p:nvPr>
        </p:nvSpPr>
        <p:spPr/>
        <p:txBody>
          <a:bodyPr/>
          <a:lstStyle/>
          <a:p>
            <a:fld id="{DE3151CE-49A2-4C50-B67C-5418F01E2E92}" type="datetimeFigureOut">
              <a:rPr lang="en-US" smtClean="0"/>
              <a:t>9/10/2020</a:t>
            </a:fld>
            <a:endParaRPr lang="en-US"/>
          </a:p>
        </p:txBody>
      </p:sp>
      <p:sp>
        <p:nvSpPr>
          <p:cNvPr id="3" name="Footer Placeholder 2">
            <a:extLst>
              <a:ext uri="{FF2B5EF4-FFF2-40B4-BE49-F238E27FC236}">
                <a16:creationId xmlns:a16="http://schemas.microsoft.com/office/drawing/2014/main" id="{10EB0887-FF9D-410A-A32C-76C4F26EA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248347-A630-4613-8781-5C4B11C39858}"/>
              </a:ext>
            </a:extLst>
          </p:cNvPr>
          <p:cNvSpPr>
            <a:spLocks noGrp="1"/>
          </p:cNvSpPr>
          <p:nvPr>
            <p:ph type="sldNum" sz="quarter" idx="12"/>
          </p:nvPr>
        </p:nvSpPr>
        <p:spPr/>
        <p:txBody>
          <a:bodyPr/>
          <a:lstStyle/>
          <a:p>
            <a:fld id="{06020216-74AF-4BFB-B08C-8760FE79C845}" type="slidenum">
              <a:rPr lang="en-US" smtClean="0"/>
              <a:t>‹#›</a:t>
            </a:fld>
            <a:endParaRPr lang="en-US"/>
          </a:p>
        </p:txBody>
      </p:sp>
    </p:spTree>
    <p:extLst>
      <p:ext uri="{BB962C8B-B14F-4D97-AF65-F5344CB8AC3E}">
        <p14:creationId xmlns:p14="http://schemas.microsoft.com/office/powerpoint/2010/main" val="423543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A4EA-719C-4CD2-B041-4082B381D9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3D0508-2CF7-4800-A4AC-D03942FB73F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A68CB-F3AC-4F60-91E1-9E024229E27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41657D-DD0E-474B-A1E2-3CC32799A917}"/>
              </a:ext>
            </a:extLst>
          </p:cNvPr>
          <p:cNvSpPr>
            <a:spLocks noGrp="1"/>
          </p:cNvSpPr>
          <p:nvPr>
            <p:ph type="dt" sz="half" idx="10"/>
          </p:nvPr>
        </p:nvSpPr>
        <p:spPr/>
        <p:txBody>
          <a:bodyPr/>
          <a:lstStyle/>
          <a:p>
            <a:fld id="{DE3151CE-49A2-4C50-B67C-5418F01E2E92}" type="datetimeFigureOut">
              <a:rPr lang="en-US" smtClean="0"/>
              <a:t>9/10/2020</a:t>
            </a:fld>
            <a:endParaRPr lang="en-US"/>
          </a:p>
        </p:txBody>
      </p:sp>
      <p:sp>
        <p:nvSpPr>
          <p:cNvPr id="6" name="Footer Placeholder 5">
            <a:extLst>
              <a:ext uri="{FF2B5EF4-FFF2-40B4-BE49-F238E27FC236}">
                <a16:creationId xmlns:a16="http://schemas.microsoft.com/office/drawing/2014/main" id="{B2291328-6578-4D1A-B2AB-E4252F747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B3C25-E4BC-4F6E-8498-EA77AEABD80C}"/>
              </a:ext>
            </a:extLst>
          </p:cNvPr>
          <p:cNvSpPr>
            <a:spLocks noGrp="1"/>
          </p:cNvSpPr>
          <p:nvPr>
            <p:ph type="sldNum" sz="quarter" idx="12"/>
          </p:nvPr>
        </p:nvSpPr>
        <p:spPr/>
        <p:txBody>
          <a:bodyPr/>
          <a:lstStyle/>
          <a:p>
            <a:fld id="{06020216-74AF-4BFB-B08C-8760FE79C845}" type="slidenum">
              <a:rPr lang="en-US" smtClean="0"/>
              <a:t>‹#›</a:t>
            </a:fld>
            <a:endParaRPr lang="en-US"/>
          </a:p>
        </p:txBody>
      </p:sp>
    </p:spTree>
    <p:extLst>
      <p:ext uri="{BB962C8B-B14F-4D97-AF65-F5344CB8AC3E}">
        <p14:creationId xmlns:p14="http://schemas.microsoft.com/office/powerpoint/2010/main" val="93964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5D9D-110E-4C0C-BDDE-D00841530FA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EE3C63-6BA1-4CDC-8413-A31F37CA33C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4C2DE-13C7-4C9C-BD41-5326A8366F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C8374-B6C6-406F-A6D9-A2FA35F2257E}"/>
              </a:ext>
            </a:extLst>
          </p:cNvPr>
          <p:cNvSpPr>
            <a:spLocks noGrp="1"/>
          </p:cNvSpPr>
          <p:nvPr>
            <p:ph type="dt" sz="half" idx="10"/>
          </p:nvPr>
        </p:nvSpPr>
        <p:spPr/>
        <p:txBody>
          <a:bodyPr/>
          <a:lstStyle/>
          <a:p>
            <a:fld id="{DE3151CE-49A2-4C50-B67C-5418F01E2E92}" type="datetimeFigureOut">
              <a:rPr lang="en-US" smtClean="0"/>
              <a:t>9/10/2020</a:t>
            </a:fld>
            <a:endParaRPr lang="en-US"/>
          </a:p>
        </p:txBody>
      </p:sp>
      <p:sp>
        <p:nvSpPr>
          <p:cNvPr id="6" name="Footer Placeholder 5">
            <a:extLst>
              <a:ext uri="{FF2B5EF4-FFF2-40B4-BE49-F238E27FC236}">
                <a16:creationId xmlns:a16="http://schemas.microsoft.com/office/drawing/2014/main" id="{F43D2128-D42D-45F8-ABA8-088402570B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7B698-E828-4DF4-989E-39E0A4741AF9}"/>
              </a:ext>
            </a:extLst>
          </p:cNvPr>
          <p:cNvSpPr>
            <a:spLocks noGrp="1"/>
          </p:cNvSpPr>
          <p:nvPr>
            <p:ph type="sldNum" sz="quarter" idx="12"/>
          </p:nvPr>
        </p:nvSpPr>
        <p:spPr/>
        <p:txBody>
          <a:bodyPr/>
          <a:lstStyle/>
          <a:p>
            <a:fld id="{06020216-74AF-4BFB-B08C-8760FE79C845}" type="slidenum">
              <a:rPr lang="en-US" smtClean="0"/>
              <a:t>‹#›</a:t>
            </a:fld>
            <a:endParaRPr lang="en-US"/>
          </a:p>
        </p:txBody>
      </p:sp>
    </p:spTree>
    <p:extLst>
      <p:ext uri="{BB962C8B-B14F-4D97-AF65-F5344CB8AC3E}">
        <p14:creationId xmlns:p14="http://schemas.microsoft.com/office/powerpoint/2010/main" val="202580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73B17FC-8662-45D2-90C6-6BF21E2AB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151CE-49A2-4C50-B67C-5418F01E2E92}" type="datetimeFigureOut">
              <a:rPr lang="en-US" smtClean="0"/>
              <a:t>9/10/2020</a:t>
            </a:fld>
            <a:endParaRPr lang="en-US"/>
          </a:p>
        </p:txBody>
      </p:sp>
      <p:sp>
        <p:nvSpPr>
          <p:cNvPr id="5" name="Footer Placeholder 4">
            <a:extLst>
              <a:ext uri="{FF2B5EF4-FFF2-40B4-BE49-F238E27FC236}">
                <a16:creationId xmlns:a16="http://schemas.microsoft.com/office/drawing/2014/main" id="{A9AA6C85-EB78-454C-8925-E210E72C6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0C029C-8278-4DC3-8DAD-8BC2D39C9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20216-74AF-4BFB-B08C-8760FE79C845}" type="slidenum">
              <a:rPr lang="en-US" smtClean="0"/>
              <a:t>‹#›</a:t>
            </a:fld>
            <a:endParaRPr lang="en-US"/>
          </a:p>
        </p:txBody>
      </p:sp>
      <p:sp>
        <p:nvSpPr>
          <p:cNvPr id="8" name="Frame 7">
            <a:extLst>
              <a:ext uri="{FF2B5EF4-FFF2-40B4-BE49-F238E27FC236}">
                <a16:creationId xmlns:a16="http://schemas.microsoft.com/office/drawing/2014/main" id="{E138A9AD-2318-4648-882B-C0722BDCF895}"/>
              </a:ext>
            </a:extLst>
          </p:cNvPr>
          <p:cNvSpPr/>
          <p:nvPr userDrawn="1"/>
        </p:nvSpPr>
        <p:spPr>
          <a:xfrm>
            <a:off x="0" y="0"/>
            <a:ext cx="12395200" cy="6894286"/>
          </a:xfrm>
          <a:prstGeom prst="frame">
            <a:avLst>
              <a:gd name="adj1" fmla="val 3920"/>
            </a:avLst>
          </a:prstGeom>
          <a:gradFill flip="none" rotWithShape="1">
            <a:gsLst>
              <a:gs pos="0">
                <a:schemeClr val="accent4">
                  <a:lumMod val="67000"/>
                </a:schemeClr>
              </a:gs>
              <a:gs pos="48000">
                <a:srgbClr val="FF0000"/>
              </a:gs>
              <a:gs pos="100000">
                <a:schemeClr val="accent4">
                  <a:lumMod val="60000"/>
                  <a:lumOff val="40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4998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44.jpeg"/><Relationship Id="rId5" Type="http://schemas.microsoft.com/office/2007/relationships/hdphoto" Target="../media/hdphoto4.wdp"/><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gif"/><Relationship Id="rId1" Type="http://schemas.openxmlformats.org/officeDocument/2006/relationships/slideLayout" Target="../slideLayouts/slideLayout7.xml"/><Relationship Id="rId5" Type="http://schemas.openxmlformats.org/officeDocument/2006/relationships/image" Target="../media/image53.jpg"/><Relationship Id="rId4" Type="http://schemas.openxmlformats.org/officeDocument/2006/relationships/image" Target="../media/image52.gif"/></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62.jpg"/></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3849552-8A1C-4B25-8215-63E6D15AB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913" y="2920085"/>
            <a:ext cx="4269249" cy="33847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1EDE96-7901-4285-88F4-7514216446F7}"/>
              </a:ext>
            </a:extLst>
          </p:cNvPr>
          <p:cNvSpPr txBox="1"/>
          <p:nvPr/>
        </p:nvSpPr>
        <p:spPr>
          <a:xfrm>
            <a:off x="635430" y="420096"/>
            <a:ext cx="11143281" cy="1825451"/>
          </a:xfrm>
          <a:prstGeom prst="rect">
            <a:avLst/>
          </a:prstGeom>
          <a:noFill/>
        </p:spPr>
        <p:txBody>
          <a:bodyPr wrap="square" rtlCol="0">
            <a:prstTxWarp prst="textPlain">
              <a:avLst/>
            </a:prstTxWarp>
            <a:spAutoFit/>
          </a:bodyPr>
          <a:lstStyle/>
          <a:p>
            <a:r>
              <a:rPr lang="en-US" sz="4800" b="1" spc="50" dirty="0">
                <a:ln w="9525" cmpd="sng">
                  <a:solidFill>
                    <a:schemeClr val="accent1"/>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glow rad="38100">
                    <a:schemeClr val="accent1">
                      <a:alpha val="40000"/>
                    </a:schemeClr>
                  </a:glow>
                </a:effectLst>
              </a:rPr>
              <a:t>GOALANDA UPAZILA Online School </a:t>
            </a:r>
          </a:p>
        </p:txBody>
      </p:sp>
      <p:pic>
        <p:nvPicPr>
          <p:cNvPr id="3" name="Picture 2">
            <a:extLst>
              <a:ext uri="{FF2B5EF4-FFF2-40B4-BE49-F238E27FC236}">
                <a16:creationId xmlns:a16="http://schemas.microsoft.com/office/drawing/2014/main" id="{C3E3D07F-5AE3-4C14-A1A3-A8DE1DC95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8088" y="3063465"/>
            <a:ext cx="3239145" cy="3097978"/>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7A541E23-B6E9-47F7-A21E-BDC753FD0E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780" y="2595293"/>
            <a:ext cx="3148207" cy="403432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6291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নকশি  কাথার মাঠ বই">
            <a:extLst>
              <a:ext uri="{FF2B5EF4-FFF2-40B4-BE49-F238E27FC236}">
                <a16:creationId xmlns:a16="http://schemas.microsoft.com/office/drawing/2014/main" id="{A37B7FC3-AD5E-4FC7-B410-ED869B671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0380" y="3154510"/>
            <a:ext cx="2906403" cy="319087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8B891FF-FDA8-4270-8A45-6AA88308F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479" y="3154510"/>
            <a:ext cx="2083042" cy="319087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9BE313-4E3E-41CA-A2EC-BFABADDF9783}"/>
              </a:ext>
            </a:extLst>
          </p:cNvPr>
          <p:cNvSpPr txBox="1"/>
          <p:nvPr/>
        </p:nvSpPr>
        <p:spPr>
          <a:xfrm>
            <a:off x="3952069" y="402403"/>
            <a:ext cx="2557220" cy="634201"/>
          </a:xfrm>
          <a:prstGeom prst="rect">
            <a:avLst/>
          </a:prstGeom>
        </p:spPr>
        <p:style>
          <a:lnRef idx="2">
            <a:schemeClr val="accent1"/>
          </a:lnRef>
          <a:fillRef idx="1">
            <a:schemeClr val="lt1"/>
          </a:fillRef>
          <a:effectRef idx="0">
            <a:schemeClr val="accent1"/>
          </a:effectRef>
          <a:fontRef idx="minor">
            <a:schemeClr val="dk1"/>
          </a:fontRef>
        </p:style>
        <p:txBody>
          <a:bodyPr wrap="square" rtlCol="0">
            <a:prstTxWarp prst="textPlain">
              <a:avLst/>
            </a:prstTxWarp>
            <a:spAutoFit/>
          </a:bodyPr>
          <a:lstStyle/>
          <a:p>
            <a:r>
              <a:rPr lang="bn-IN" sz="4800" b="1" dirty="0">
                <a:ln w="19050">
                  <a:solidFill>
                    <a:schemeClr val="tx2">
                      <a:tint val="1000"/>
                    </a:schemeClr>
                  </a:solidFill>
                  <a:prstDash val="solid"/>
                </a:ln>
                <a:effectLst>
                  <a:outerShdw blurRad="50000" dist="50800" dir="7500000" algn="tl">
                    <a:srgbClr val="000000">
                      <a:shade val="5000"/>
                      <a:alpha val="35000"/>
                    </a:srgbClr>
                  </a:outerShdw>
                </a:effectLst>
                <a:latin typeface="NikoshBAN" pitchFamily="2" charset="0"/>
                <a:cs typeface="NikoshBAN" pitchFamily="2" charset="0"/>
              </a:rPr>
              <a:t>উৎস</a:t>
            </a:r>
            <a:r>
              <a:rPr lang="bn-IN" sz="4800" b="1"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latin typeface="NikoshBAN" pitchFamily="2" charset="0"/>
                <a:cs typeface="NikoshBAN" pitchFamily="2" charset="0"/>
              </a:rPr>
              <a:t>  </a:t>
            </a:r>
            <a:endParaRPr lang="en-US" sz="4800" b="1"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latin typeface="NikoshBAN" pitchFamily="2" charset="0"/>
              <a:cs typeface="NikoshBAN" pitchFamily="2" charset="0"/>
            </a:endParaRPr>
          </a:p>
        </p:txBody>
      </p:sp>
      <p:pic>
        <p:nvPicPr>
          <p:cNvPr id="5" name="Picture 4">
            <a:extLst>
              <a:ext uri="{FF2B5EF4-FFF2-40B4-BE49-F238E27FC236}">
                <a16:creationId xmlns:a16="http://schemas.microsoft.com/office/drawing/2014/main" id="{58C11A57-D216-40AE-826F-D2AC04422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0090" y="3154510"/>
            <a:ext cx="2565516" cy="3190872"/>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645CC05B-AD36-42DF-8611-26DED2FDED4C}"/>
              </a:ext>
            </a:extLst>
          </p:cNvPr>
          <p:cNvSpPr txBox="1"/>
          <p:nvPr/>
        </p:nvSpPr>
        <p:spPr>
          <a:xfrm>
            <a:off x="1402832" y="1277142"/>
            <a:ext cx="86868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4000" dirty="0">
                <a:latin typeface="NikoshBAN" pitchFamily="2" charset="0"/>
                <a:cs typeface="NikoshBAN" pitchFamily="2" charset="0"/>
              </a:rPr>
              <a:t>রুপাই কবিতাটি কবি জসীম উদ্‌দীন রচিত ‘নক্‌শী কাঁথার মাঠ’ নামক কাহিনী কাব্য থেকে নেয়া হয়েছে।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89349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759ABD-2429-4913-B316-80915967D983}"/>
              </a:ext>
            </a:extLst>
          </p:cNvPr>
          <p:cNvSpPr txBox="1"/>
          <p:nvPr/>
        </p:nvSpPr>
        <p:spPr>
          <a:xfrm>
            <a:off x="303062" y="2082477"/>
            <a:ext cx="2569777" cy="769441"/>
          </a:xfrm>
          <a:prstGeom prst="homePlat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err="1">
                <a:latin typeface="NikoshBAN" panose="02000000000000000000" pitchFamily="2" charset="0"/>
                <a:cs typeface="NikoshBAN" panose="02000000000000000000" pitchFamily="2" charset="0"/>
              </a:rPr>
              <a:t>শাওন</a:t>
            </a:r>
            <a:endParaRPr lang="en-US" sz="4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A10C8E10-C9F1-4BE0-B27D-4FCA612333A9}"/>
              </a:ext>
            </a:extLst>
          </p:cNvPr>
          <p:cNvSpPr txBox="1"/>
          <p:nvPr/>
        </p:nvSpPr>
        <p:spPr>
          <a:xfrm flipH="1">
            <a:off x="8236109" y="2082478"/>
            <a:ext cx="3818246" cy="769441"/>
          </a:xfrm>
          <a:prstGeom prst="homePlat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err="1">
                <a:latin typeface="NikoshBAN" panose="02000000000000000000" pitchFamily="2" charset="0"/>
                <a:cs typeface="NikoshBAN" panose="02000000000000000000" pitchFamily="2" charset="0"/>
              </a:rPr>
              <a:t>শ্রাবণ</a:t>
            </a:r>
            <a:endParaRPr lang="en-US" sz="4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0AF7E07A-3A24-4263-873F-474563196512}"/>
              </a:ext>
            </a:extLst>
          </p:cNvPr>
          <p:cNvSpPr txBox="1"/>
          <p:nvPr/>
        </p:nvSpPr>
        <p:spPr>
          <a:xfrm>
            <a:off x="303061" y="839844"/>
            <a:ext cx="2569777" cy="769441"/>
          </a:xfrm>
          <a:prstGeom prst="homePlate">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err="1">
                <a:latin typeface="NikoshBAN" panose="02000000000000000000" pitchFamily="2" charset="0"/>
                <a:cs typeface="NikoshBAN" panose="02000000000000000000" pitchFamily="2" charset="0"/>
              </a:rPr>
              <a:t>আখড়াতে</a:t>
            </a:r>
            <a:endParaRPr lang="en-US" sz="44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F29852D7-F85E-4938-8285-BE817DC5B085}"/>
              </a:ext>
            </a:extLst>
          </p:cNvPr>
          <p:cNvSpPr txBox="1"/>
          <p:nvPr/>
        </p:nvSpPr>
        <p:spPr>
          <a:xfrm flipH="1">
            <a:off x="8124332" y="1013781"/>
            <a:ext cx="3818247" cy="769441"/>
          </a:xfrm>
          <a:prstGeom prst="homePlate">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err="1">
                <a:latin typeface="NikoshBAN" panose="02000000000000000000" pitchFamily="2" charset="0"/>
                <a:cs typeface="NikoshBAN" panose="02000000000000000000" pitchFamily="2" charset="0"/>
              </a:rPr>
              <a:t>আড্ডা</a:t>
            </a:r>
            <a:endParaRPr lang="en-US" sz="44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87DABDED-1A4E-43DC-A655-4E169B16DE3C}"/>
              </a:ext>
            </a:extLst>
          </p:cNvPr>
          <p:cNvSpPr txBox="1"/>
          <p:nvPr/>
        </p:nvSpPr>
        <p:spPr>
          <a:xfrm>
            <a:off x="455458" y="3709830"/>
            <a:ext cx="2569777" cy="769441"/>
          </a:xfrm>
          <a:prstGeom prst="homePlat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err="1">
                <a:latin typeface="NikoshBAN" panose="02000000000000000000" pitchFamily="2" charset="0"/>
                <a:cs typeface="NikoshBAN" panose="02000000000000000000" pitchFamily="2" charset="0"/>
              </a:rPr>
              <a:t>জারির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গান</a:t>
            </a:r>
            <a:endParaRPr lang="en-US" sz="44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BCF6FE44-ED01-4FEE-8447-8A045EAA7A3B}"/>
              </a:ext>
            </a:extLst>
          </p:cNvPr>
          <p:cNvSpPr txBox="1"/>
          <p:nvPr/>
        </p:nvSpPr>
        <p:spPr>
          <a:xfrm flipH="1">
            <a:off x="8124332" y="3709829"/>
            <a:ext cx="3818246" cy="769441"/>
          </a:xfrm>
          <a:prstGeom prst="homePlat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err="1">
                <a:latin typeface="NikoshBAN" panose="02000000000000000000" pitchFamily="2" charset="0"/>
                <a:cs typeface="NikoshBAN" panose="02000000000000000000" pitchFamily="2" charset="0"/>
              </a:rPr>
              <a:t>শোকগীতি</a:t>
            </a:r>
            <a:endParaRPr lang="en-US" sz="44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A9BA5CC6-7D38-4FD9-A6CB-9F01FA1FA3D1}"/>
              </a:ext>
            </a:extLst>
          </p:cNvPr>
          <p:cNvSpPr txBox="1"/>
          <p:nvPr/>
        </p:nvSpPr>
        <p:spPr>
          <a:xfrm>
            <a:off x="455459" y="5654026"/>
            <a:ext cx="2569777" cy="769441"/>
          </a:xfrm>
          <a:prstGeom prst="homePlat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4400">
                <a:solidFill>
                  <a:schemeClr val="tx1"/>
                </a:solidFill>
                <a:latin typeface="NikoshBAN" pitchFamily="2" charset="0"/>
                <a:cs typeface="NikoshBAN" pitchFamily="2" charset="0"/>
              </a:rPr>
              <a:t>বৃন্দাবন</a:t>
            </a:r>
            <a:endParaRPr lang="en-US" sz="4400" dirty="0">
              <a:solidFill>
                <a:schemeClr val="tx1"/>
              </a:solidFill>
            </a:endParaRPr>
          </a:p>
        </p:txBody>
      </p:sp>
      <p:sp>
        <p:nvSpPr>
          <p:cNvPr id="13" name="TextBox 12">
            <a:extLst>
              <a:ext uri="{FF2B5EF4-FFF2-40B4-BE49-F238E27FC236}">
                <a16:creationId xmlns:a16="http://schemas.microsoft.com/office/drawing/2014/main" id="{633D515F-6BA8-4990-B0DF-D1FBBEBE98D5}"/>
              </a:ext>
            </a:extLst>
          </p:cNvPr>
          <p:cNvSpPr txBox="1"/>
          <p:nvPr/>
        </p:nvSpPr>
        <p:spPr>
          <a:xfrm flipH="1">
            <a:off x="8124332" y="5337180"/>
            <a:ext cx="3818246" cy="1077218"/>
          </a:xfrm>
          <a:prstGeom prst="homePlat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200" dirty="0">
                <a:solidFill>
                  <a:schemeClr val="tx1"/>
                </a:solidFill>
                <a:latin typeface="NikoshBAN" pitchFamily="2" charset="0"/>
                <a:cs typeface="NikoshBAN" pitchFamily="2" charset="0"/>
              </a:rPr>
              <a:t>রাধা-কৃষ্ণের প্রেমের লীলাক্ষেত্র।  </a:t>
            </a:r>
            <a:endParaRPr lang="en-US" sz="3200" dirty="0">
              <a:solidFill>
                <a:schemeClr val="tx1"/>
              </a:solidFill>
              <a:latin typeface="NikoshBAN" pitchFamily="2" charset="0"/>
              <a:cs typeface="NikoshBAN" pitchFamily="2" charset="0"/>
            </a:endParaRPr>
          </a:p>
        </p:txBody>
      </p:sp>
      <p:pic>
        <p:nvPicPr>
          <p:cNvPr id="15" name="Picture 2" descr="Image result for বৃন্দাবন">
            <a:extLst>
              <a:ext uri="{FF2B5EF4-FFF2-40B4-BE49-F238E27FC236}">
                <a16:creationId xmlns:a16="http://schemas.microsoft.com/office/drawing/2014/main" id="{DF9D1A4A-4BA0-41F2-96F0-5C9E3A552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716" y="5181705"/>
            <a:ext cx="3081945" cy="117273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6" name="Picture 15" descr="ru29.jpg">
            <a:extLst>
              <a:ext uri="{FF2B5EF4-FFF2-40B4-BE49-F238E27FC236}">
                <a16:creationId xmlns:a16="http://schemas.microsoft.com/office/drawing/2014/main" id="{D3B41B5F-129D-45AA-A210-A942C27CC8F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4223495" y="3718744"/>
            <a:ext cx="3081946" cy="1037798"/>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6">
            <a:extLst>
              <a:ext uri="{FF2B5EF4-FFF2-40B4-BE49-F238E27FC236}">
                <a16:creationId xmlns:a16="http://schemas.microsoft.com/office/drawing/2014/main" id="{A803BCB9-0893-4617-B5F3-5DACF5F05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495" y="2424140"/>
            <a:ext cx="3081945" cy="1037798"/>
          </a:xfrm>
          <a:prstGeom prst="rect">
            <a:avLst/>
          </a:prstGeom>
          <a:ln w="88900" cap="sq" cmpd="thickThin">
            <a:solidFill>
              <a:srgbClr val="000000"/>
            </a:solidFill>
            <a:prstDash val="solid"/>
            <a:miter lim="800000"/>
          </a:ln>
          <a:effectLst>
            <a:innerShdw blurRad="76200">
              <a:srgbClr val="000000"/>
            </a:innerShdw>
          </a:effectLst>
        </p:spPr>
      </p:pic>
      <p:pic>
        <p:nvPicPr>
          <p:cNvPr id="4098" name="Picture 2" descr="Image result for লালনের আখড়া">
            <a:extLst>
              <a:ext uri="{FF2B5EF4-FFF2-40B4-BE49-F238E27FC236}">
                <a16:creationId xmlns:a16="http://schemas.microsoft.com/office/drawing/2014/main" id="{1F838F1C-97B7-43AC-84E1-C204CF93E4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0773" y="1083052"/>
            <a:ext cx="3081945" cy="103779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ECF2D2D-BADB-4613-B353-A6671B75C709}"/>
              </a:ext>
            </a:extLst>
          </p:cNvPr>
          <p:cNvSpPr txBox="1"/>
          <p:nvPr/>
        </p:nvSpPr>
        <p:spPr>
          <a:xfrm>
            <a:off x="3592132" y="303026"/>
            <a:ext cx="318951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2800" dirty="0">
                <a:solidFill>
                  <a:schemeClr val="tx1"/>
                </a:solidFill>
              </a:rPr>
              <a:t>নতুন শব্দের অর্থ  </a:t>
            </a:r>
            <a:endParaRPr lang="en-US" sz="2800" dirty="0">
              <a:solidFill>
                <a:schemeClr val="tx1"/>
              </a:solidFill>
            </a:endParaRPr>
          </a:p>
        </p:txBody>
      </p:sp>
    </p:spTree>
    <p:extLst>
      <p:ext uri="{BB962C8B-B14F-4D97-AF65-F5344CB8AC3E}">
        <p14:creationId xmlns:p14="http://schemas.microsoft.com/office/powerpoint/2010/main" val="123037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ppt_x</p:attrName>
                                        </p:attrNameLst>
                                      </p:cBhvr>
                                      <p:tavLst>
                                        <p:tav tm="0">
                                          <p:val>
                                            <p:strVal val="#ppt_x-#ppt_w*1.125000"/>
                                          </p:val>
                                        </p:tav>
                                        <p:tav tm="100000">
                                          <p:val>
                                            <p:strVal val="#ppt_x"/>
                                          </p:val>
                                        </p:tav>
                                      </p:tavLst>
                                    </p:anim>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ppt_x</p:attrName>
                                        </p:attrNameLst>
                                      </p:cBhvr>
                                      <p:tavLst>
                                        <p:tav tm="0">
                                          <p:val>
                                            <p:strVal val="#ppt_x-#ppt_w*1.125000"/>
                                          </p:val>
                                        </p:tav>
                                        <p:tav tm="100000">
                                          <p:val>
                                            <p:strVal val="#ppt_x"/>
                                          </p:val>
                                        </p:tav>
                                      </p:tavLst>
                                    </p:anim>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o description available.">
            <a:extLst>
              <a:ext uri="{FF2B5EF4-FFF2-40B4-BE49-F238E27FC236}">
                <a16:creationId xmlns:a16="http://schemas.microsoft.com/office/drawing/2014/main" id="{83F54114-39EE-45FF-8C0A-F262AA1612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4" descr="No description available.">
            <a:extLst>
              <a:ext uri="{FF2B5EF4-FFF2-40B4-BE49-F238E27FC236}">
                <a16:creationId xmlns:a16="http://schemas.microsoft.com/office/drawing/2014/main" id="{3A712D91-5AA5-4DEA-B2AC-DAAC91920D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47" r="53233" b="85777"/>
          <a:stretch/>
        </p:blipFill>
        <p:spPr bwMode="auto">
          <a:xfrm>
            <a:off x="4906780" y="659927"/>
            <a:ext cx="2525843" cy="70788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6FF25124-D9B8-4254-8445-84B273954DF6}"/>
              </a:ext>
            </a:extLst>
          </p:cNvPr>
          <p:cNvGrpSpPr/>
          <p:nvPr/>
        </p:nvGrpSpPr>
        <p:grpSpPr>
          <a:xfrm>
            <a:off x="7702658" y="1367813"/>
            <a:ext cx="4636744" cy="5225143"/>
            <a:chOff x="7885886" y="1146747"/>
            <a:chExt cx="4306114" cy="4775518"/>
          </a:xfrm>
        </p:grpSpPr>
        <p:pic>
          <p:nvPicPr>
            <p:cNvPr id="1028" name="Picture 4" descr="No description available.">
              <a:extLst>
                <a:ext uri="{FF2B5EF4-FFF2-40B4-BE49-F238E27FC236}">
                  <a16:creationId xmlns:a16="http://schemas.microsoft.com/office/drawing/2014/main" id="{63D607C6-0B5B-4B11-8F15-B9D62468C5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55" b="30848"/>
            <a:stretch/>
          </p:blipFill>
          <p:spPr bwMode="auto">
            <a:xfrm>
              <a:off x="7885886" y="2373153"/>
              <a:ext cx="4306114" cy="35491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4" descr="No description available.">
              <a:extLst>
                <a:ext uri="{FF2B5EF4-FFF2-40B4-BE49-F238E27FC236}">
                  <a16:creationId xmlns:a16="http://schemas.microsoft.com/office/drawing/2014/main" id="{D42D90C2-B7B3-458B-875E-BF6C126C2C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958" b="7759"/>
            <a:stretch/>
          </p:blipFill>
          <p:spPr bwMode="auto">
            <a:xfrm>
              <a:off x="7885886" y="1146747"/>
              <a:ext cx="4254491" cy="122640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5009F1F7-1312-48E1-A581-6505D1055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11" y="2439529"/>
            <a:ext cx="4288704" cy="3728797"/>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328A7FCB-276D-4718-96EF-4DB8D9380871}"/>
              </a:ext>
            </a:extLst>
          </p:cNvPr>
          <p:cNvSpPr txBox="1"/>
          <p:nvPr/>
        </p:nvSpPr>
        <p:spPr>
          <a:xfrm>
            <a:off x="562658" y="459872"/>
            <a:ext cx="4047809"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6600" b="1" spc="-300" dirty="0" err="1">
                <a:blipFill dpi="0" rotWithShape="1">
                  <a:blip r:embed="rId5">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rPr>
              <a:t>আদর্শ</a:t>
            </a:r>
            <a:r>
              <a:rPr lang="en-US" sz="6000" b="1" spc="-300" dirty="0">
                <a:blipFill dpi="0" rotWithShape="1">
                  <a:blip r:embed="rId5">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rPr>
              <a:t> </a:t>
            </a:r>
            <a:r>
              <a:rPr lang="en-US" sz="6000" b="1" spc="-300" dirty="0" err="1">
                <a:blipFill dpi="0" rotWithShape="1">
                  <a:blip r:embed="rId5">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rPr>
              <a:t>পাঠ</a:t>
            </a:r>
            <a:endParaRPr lang="en-US" sz="6000" b="1" spc="-300" dirty="0">
              <a:blipFill dpi="0" rotWithShape="1">
                <a:blip r:embed="rId5">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endParaRPr>
          </a:p>
        </p:txBody>
      </p:sp>
    </p:spTree>
    <p:extLst>
      <p:ext uri="{BB962C8B-B14F-4D97-AF65-F5344CB8AC3E}">
        <p14:creationId xmlns:p14="http://schemas.microsoft.com/office/powerpoint/2010/main" val="74048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Down 2">
            <a:extLst>
              <a:ext uri="{FF2B5EF4-FFF2-40B4-BE49-F238E27FC236}">
                <a16:creationId xmlns:a16="http://schemas.microsoft.com/office/drawing/2014/main" id="{2258C23D-405D-4F70-893C-7870A25A48CA}"/>
              </a:ext>
            </a:extLst>
          </p:cNvPr>
          <p:cNvSpPr/>
          <p:nvPr/>
        </p:nvSpPr>
        <p:spPr>
          <a:xfrm rot="8293973">
            <a:off x="7556081" y="4038069"/>
            <a:ext cx="449451" cy="15965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7938279E-900F-419A-B121-CA6484D08B06}"/>
              </a:ext>
            </a:extLst>
          </p:cNvPr>
          <p:cNvSpPr/>
          <p:nvPr/>
        </p:nvSpPr>
        <p:spPr>
          <a:xfrm rot="13376826">
            <a:off x="3387809" y="3935436"/>
            <a:ext cx="449451" cy="15965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47033CE4-907A-479B-954E-92D0AEABBF9E}"/>
              </a:ext>
            </a:extLst>
          </p:cNvPr>
          <p:cNvSpPr/>
          <p:nvPr/>
        </p:nvSpPr>
        <p:spPr>
          <a:xfrm rot="3348328">
            <a:off x="9305987" y="1996211"/>
            <a:ext cx="449451" cy="15965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FF75D746-32EE-4EB4-9807-7F8E2F87D1C1}"/>
              </a:ext>
            </a:extLst>
          </p:cNvPr>
          <p:cNvSpPr/>
          <p:nvPr/>
        </p:nvSpPr>
        <p:spPr>
          <a:xfrm rot="18405174">
            <a:off x="3109064" y="1898152"/>
            <a:ext cx="449451" cy="15965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274A293-FF96-4513-A755-F999F53792B8}"/>
              </a:ext>
            </a:extLst>
          </p:cNvPr>
          <p:cNvSpPr txBox="1"/>
          <p:nvPr/>
        </p:nvSpPr>
        <p:spPr>
          <a:xfrm>
            <a:off x="4063645" y="3101473"/>
            <a:ext cx="468048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a:ln w="0">
                  <a:solidFill>
                    <a:sysClr val="windowText" lastClr="000000"/>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কালোয় যে-জন আলো বানায়,ভুলায় সবার মন,</a:t>
            </a:r>
          </a:p>
          <a:p>
            <a:r>
              <a:rPr lang="bn-IN" sz="2400" dirty="0">
                <a:ln w="0">
                  <a:solidFill>
                    <a:sysClr val="windowText" lastClr="000000"/>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তারির পদ-রজের লাগি লুটায় বৃন্দাবন। </a:t>
            </a:r>
          </a:p>
        </p:txBody>
      </p:sp>
      <p:pic>
        <p:nvPicPr>
          <p:cNvPr id="2050" name="Picture 2" descr="Image result for বৃন্দাবন">
            <a:extLst>
              <a:ext uri="{FF2B5EF4-FFF2-40B4-BE49-F238E27FC236}">
                <a16:creationId xmlns:a16="http://schemas.microsoft.com/office/drawing/2014/main" id="{A6C694FF-9B5C-4420-8B50-56D4218DD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7272" y="4337131"/>
            <a:ext cx="2648132" cy="214264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4" descr="Bangladesh, young boy in Barisal | Black &amp; white portrait of… | Flickr">
            <a:extLst>
              <a:ext uri="{FF2B5EF4-FFF2-40B4-BE49-F238E27FC236}">
                <a16:creationId xmlns:a16="http://schemas.microsoft.com/office/drawing/2014/main" id="{7D638D89-9CF3-4AA6-BE31-0A96E90F1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78" y="394604"/>
            <a:ext cx="2276710" cy="287154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D32DE090-083E-4B60-A25C-426A04EA352E}"/>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9397125" y="393967"/>
            <a:ext cx="2648132" cy="173871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96DC8CCF-69B9-40C9-81DD-BFEEB2C9368B}"/>
              </a:ext>
            </a:extLst>
          </p:cNvPr>
          <p:cNvPicPr/>
          <p:nvPr/>
        </p:nvPicPr>
        <p:blipFill rotWithShape="1">
          <a:blip r:embed="rId6"/>
          <a:srcRect l="3527" t="71672" r="75316" b="3485"/>
          <a:stretch/>
        </p:blipFill>
        <p:spPr>
          <a:xfrm>
            <a:off x="441841" y="4633768"/>
            <a:ext cx="2389239" cy="189534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7272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2C078-1645-4A8B-B93F-BDAEED76C737}"/>
              </a:ext>
            </a:extLst>
          </p:cNvPr>
          <p:cNvSpPr/>
          <p:nvPr/>
        </p:nvSpPr>
        <p:spPr>
          <a:xfrm>
            <a:off x="3132431" y="2644170"/>
            <a:ext cx="618205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IN" sz="3200" dirty="0">
                <a:ln w="0">
                  <a:solidFill>
                    <a:sysClr val="windowText" lastClr="000000"/>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 নহে, পিতল নহে,নহে সোনার মুখ,</a:t>
            </a:r>
          </a:p>
          <a:p>
            <a:r>
              <a:rPr lang="bn-IN" sz="3200" dirty="0">
                <a:ln w="0">
                  <a:solidFill>
                    <a:sysClr val="windowText" lastClr="000000"/>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কালো-বরন চাষির ছেলে জুড়ায় যেন বুক।</a:t>
            </a:r>
          </a:p>
          <a:p>
            <a:r>
              <a:rPr lang="bn-IN" sz="3200" dirty="0">
                <a:ln w="0">
                  <a:solidFill>
                    <a:sysClr val="windowText" lastClr="000000"/>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 কালো তার মাঠেরি ধান,যে কালো তার গাঁও !</a:t>
            </a:r>
          </a:p>
        </p:txBody>
      </p:sp>
      <p:pic>
        <p:nvPicPr>
          <p:cNvPr id="3" name="Picture 2">
            <a:extLst>
              <a:ext uri="{FF2B5EF4-FFF2-40B4-BE49-F238E27FC236}">
                <a16:creationId xmlns:a16="http://schemas.microsoft.com/office/drawing/2014/main" id="{022FF913-6B28-405E-9937-FA426CBBB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74" y="4711776"/>
            <a:ext cx="2228637" cy="1743075"/>
          </a:xfrm>
          <a:prstGeom prst="rect">
            <a:avLst/>
          </a:prstGeom>
          <a:ln w="88900" cap="sq" cmpd="thickThin">
            <a:solidFill>
              <a:srgbClr val="000000"/>
            </a:solidFill>
            <a:prstDash val="solid"/>
            <a:miter lim="800000"/>
          </a:ln>
          <a:effectLst>
            <a:innerShdw blurRad="76200">
              <a:srgbClr val="000000"/>
            </a:innerShdw>
          </a:effectLst>
        </p:spPr>
      </p:pic>
      <p:sp>
        <p:nvSpPr>
          <p:cNvPr id="7" name="Arrow: Right 6">
            <a:extLst>
              <a:ext uri="{FF2B5EF4-FFF2-40B4-BE49-F238E27FC236}">
                <a16:creationId xmlns:a16="http://schemas.microsoft.com/office/drawing/2014/main" id="{3DF419C6-3819-403D-9588-AE72F94C3D07}"/>
              </a:ext>
            </a:extLst>
          </p:cNvPr>
          <p:cNvSpPr/>
          <p:nvPr/>
        </p:nvSpPr>
        <p:spPr>
          <a:xfrm rot="2131734">
            <a:off x="2234385" y="2522984"/>
            <a:ext cx="1053662" cy="2510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8B5768EC-C83C-49E5-BB63-12639FFBFB9C}"/>
              </a:ext>
            </a:extLst>
          </p:cNvPr>
          <p:cNvSpPr/>
          <p:nvPr/>
        </p:nvSpPr>
        <p:spPr>
          <a:xfrm rot="3405195">
            <a:off x="8677911" y="4415915"/>
            <a:ext cx="1028040" cy="5677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14D2359-5B8F-412E-BAE4-8A0B9C08F2DC}"/>
              </a:ext>
            </a:extLst>
          </p:cNvPr>
          <p:cNvSpPr/>
          <p:nvPr/>
        </p:nvSpPr>
        <p:spPr>
          <a:xfrm rot="8472267">
            <a:off x="2641897" y="4400938"/>
            <a:ext cx="1145773" cy="4337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074" name="Picture 2" descr="Image result for সোনার গহনা">
            <a:extLst>
              <a:ext uri="{FF2B5EF4-FFF2-40B4-BE49-F238E27FC236}">
                <a16:creationId xmlns:a16="http://schemas.microsoft.com/office/drawing/2014/main" id="{D20A0350-AE40-4037-86EE-F6258B4EA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59" y="499112"/>
            <a:ext cx="2783871" cy="17145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6" name="Picture 4" descr="Image result for পিতল">
            <a:extLst>
              <a:ext uri="{FF2B5EF4-FFF2-40B4-BE49-F238E27FC236}">
                <a16:creationId xmlns:a16="http://schemas.microsoft.com/office/drawing/2014/main" id="{86E29EEC-E7E4-4B49-B7FD-6930C81B3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013" y="361030"/>
            <a:ext cx="3019425" cy="17145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4" name="Arrow: Right 13">
            <a:extLst>
              <a:ext uri="{FF2B5EF4-FFF2-40B4-BE49-F238E27FC236}">
                <a16:creationId xmlns:a16="http://schemas.microsoft.com/office/drawing/2014/main" id="{5C7437FA-CA7B-4F08-AFF4-687FDCD211A1}"/>
              </a:ext>
            </a:extLst>
          </p:cNvPr>
          <p:cNvSpPr/>
          <p:nvPr/>
        </p:nvSpPr>
        <p:spPr>
          <a:xfrm rot="5578092">
            <a:off x="4995749" y="2161136"/>
            <a:ext cx="813627" cy="3965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078" name="Picture 6" descr="Image result for পিতল">
            <a:extLst>
              <a:ext uri="{FF2B5EF4-FFF2-40B4-BE49-F238E27FC236}">
                <a16:creationId xmlns:a16="http://schemas.microsoft.com/office/drawing/2014/main" id="{975D301D-D488-4C5B-B289-3DED3BAE6C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7466" y="4114265"/>
            <a:ext cx="2209800" cy="236893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80" name="Picture 8" descr="Image result for সোনার গহনা">
            <a:extLst>
              <a:ext uri="{FF2B5EF4-FFF2-40B4-BE49-F238E27FC236}">
                <a16:creationId xmlns:a16="http://schemas.microsoft.com/office/drawing/2014/main" id="{0AE797F8-5A01-410D-BEBE-0FDECE05B7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7466" y="457759"/>
            <a:ext cx="2085975" cy="216093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7" name="Arrow: Right 16">
            <a:extLst>
              <a:ext uri="{FF2B5EF4-FFF2-40B4-BE49-F238E27FC236}">
                <a16:creationId xmlns:a16="http://schemas.microsoft.com/office/drawing/2014/main" id="{06C236FA-D0E3-41A6-A003-44DAC503D64E}"/>
              </a:ext>
            </a:extLst>
          </p:cNvPr>
          <p:cNvSpPr/>
          <p:nvPr/>
        </p:nvSpPr>
        <p:spPr>
          <a:xfrm rot="9329167">
            <a:off x="8362456" y="2068729"/>
            <a:ext cx="1208331" cy="41315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61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out)">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9DFE2925-D1BE-4A49-B4B2-64C400B45310}"/>
              </a:ext>
            </a:extLst>
          </p:cNvPr>
          <p:cNvSpPr/>
          <p:nvPr/>
        </p:nvSpPr>
        <p:spPr>
          <a:xfrm rot="12921355">
            <a:off x="2676533" y="1848235"/>
            <a:ext cx="2404703" cy="27754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9A272F3-0210-4AB1-B517-4C7511937804}"/>
              </a:ext>
            </a:extLst>
          </p:cNvPr>
          <p:cNvSpPr/>
          <p:nvPr/>
        </p:nvSpPr>
        <p:spPr>
          <a:xfrm rot="2383974">
            <a:off x="8533677" y="4291168"/>
            <a:ext cx="1028040" cy="1970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7D46FB0-900C-4067-82A2-889F281D06D7}"/>
              </a:ext>
            </a:extLst>
          </p:cNvPr>
          <p:cNvSpPr/>
          <p:nvPr/>
        </p:nvSpPr>
        <p:spPr>
          <a:xfrm rot="7764192">
            <a:off x="2373236" y="3634932"/>
            <a:ext cx="1145773" cy="28524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5AF5B1-C7D1-41F9-8813-DA013DD56608}"/>
              </a:ext>
            </a:extLst>
          </p:cNvPr>
          <p:cNvSpPr/>
          <p:nvPr/>
        </p:nvSpPr>
        <p:spPr>
          <a:xfrm>
            <a:off x="3419981" y="2347511"/>
            <a:ext cx="5918579"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IN" sz="3200" dirty="0">
                <a:ln w="0">
                  <a:solidFill>
                    <a:sysClr val="windowText" lastClr="000000"/>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সেই কালোতে সিনান করি উজল তাহার গাও ।</a:t>
            </a:r>
          </a:p>
          <a:p>
            <a:r>
              <a:rPr lang="bn-IN" sz="3200" dirty="0">
                <a:ln w="0">
                  <a:solidFill>
                    <a:sysClr val="windowText" lastClr="000000"/>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আখড়াতে তার বাঁশের লাঠি অনেক মানে মানি,</a:t>
            </a:r>
          </a:p>
          <a:p>
            <a:r>
              <a:rPr lang="bn-IN" sz="3200" dirty="0">
                <a:ln w="0">
                  <a:solidFill>
                    <a:sysClr val="windowText" lastClr="000000"/>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খেলার দলে তারে নিয়েই সবার টানাটানি।</a:t>
            </a:r>
            <a:endParaRPr lang="en-US" sz="3200" dirty="0">
              <a:ln>
                <a:solidFill>
                  <a:sysClr val="windowText" lastClr="000000"/>
                </a:solidFill>
              </a:ln>
            </a:endParaRPr>
          </a:p>
        </p:txBody>
      </p:sp>
      <p:pic>
        <p:nvPicPr>
          <p:cNvPr id="16" name="Picture 15">
            <a:extLst>
              <a:ext uri="{FF2B5EF4-FFF2-40B4-BE49-F238E27FC236}">
                <a16:creationId xmlns:a16="http://schemas.microsoft.com/office/drawing/2014/main" id="{331A9192-7393-4B66-A615-0C7F682DF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97" y="348454"/>
            <a:ext cx="2368685" cy="1884460"/>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6" descr="ru26.jpg">
            <a:extLst>
              <a:ext uri="{FF2B5EF4-FFF2-40B4-BE49-F238E27FC236}">
                <a16:creationId xmlns:a16="http://schemas.microsoft.com/office/drawing/2014/main" id="{E631C2EF-1E04-4740-8872-7DE93729048D}"/>
              </a:ext>
            </a:extLst>
          </p:cNvPr>
          <p:cNvPicPr>
            <a:picLocks noChangeAspect="1"/>
          </p:cNvPicPr>
          <p:nvPr/>
        </p:nvPicPr>
        <p:blipFill>
          <a:blip r:embed="rId3"/>
          <a:stretch>
            <a:fillRect/>
          </a:stretch>
        </p:blipFill>
        <p:spPr>
          <a:xfrm>
            <a:off x="9673405" y="3917171"/>
            <a:ext cx="2368686" cy="2394996"/>
          </a:xfrm>
          <a:prstGeom prst="rect">
            <a:avLst/>
          </a:prstGeom>
          <a:ln w="88900" cap="sq" cmpd="thickThin">
            <a:solidFill>
              <a:srgbClr val="000000"/>
            </a:solidFill>
            <a:prstDash val="solid"/>
            <a:miter lim="800000"/>
          </a:ln>
          <a:effectLst>
            <a:innerShdw blurRad="76200">
              <a:srgbClr val="000000"/>
            </a:innerShdw>
          </a:effectLst>
        </p:spPr>
      </p:pic>
      <p:pic>
        <p:nvPicPr>
          <p:cNvPr id="18" name="Picture 17">
            <a:extLst>
              <a:ext uri="{FF2B5EF4-FFF2-40B4-BE49-F238E27FC236}">
                <a16:creationId xmlns:a16="http://schemas.microsoft.com/office/drawing/2014/main" id="{4362F2A5-4B7E-4FA8-89A1-92E55B2BA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03" y="4389708"/>
            <a:ext cx="2216914" cy="2029272"/>
          </a:xfrm>
          <a:prstGeom prst="rect">
            <a:avLst/>
          </a:prstGeom>
          <a:ln w="88900" cap="sq" cmpd="thickThin">
            <a:solidFill>
              <a:srgbClr val="000000"/>
            </a:solidFill>
            <a:prstDash val="solid"/>
            <a:miter lim="800000"/>
          </a:ln>
          <a:effectLst>
            <a:innerShdw blurRad="76200">
              <a:srgbClr val="000000"/>
            </a:innerShdw>
          </a:effectLst>
        </p:spPr>
      </p:pic>
      <p:pic>
        <p:nvPicPr>
          <p:cNvPr id="19" name="Picture 18">
            <a:extLst>
              <a:ext uri="{FF2B5EF4-FFF2-40B4-BE49-F238E27FC236}">
                <a16:creationId xmlns:a16="http://schemas.microsoft.com/office/drawing/2014/main" id="{C33D86A2-0BB7-409D-9154-6E4646914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0971" y="545833"/>
            <a:ext cx="2646219" cy="1801678"/>
          </a:xfrm>
          <a:prstGeom prst="rect">
            <a:avLst/>
          </a:prstGeom>
          <a:ln w="88900" cap="sq" cmpd="thickThin">
            <a:solidFill>
              <a:srgbClr val="000000"/>
            </a:solidFill>
            <a:prstDash val="solid"/>
            <a:miter lim="800000"/>
          </a:ln>
          <a:effectLst>
            <a:innerShdw blurRad="76200">
              <a:srgbClr val="000000"/>
            </a:innerShdw>
          </a:effectLst>
        </p:spPr>
      </p:pic>
      <p:sp>
        <p:nvSpPr>
          <p:cNvPr id="20" name="Arrow: Right 19">
            <a:extLst>
              <a:ext uri="{FF2B5EF4-FFF2-40B4-BE49-F238E27FC236}">
                <a16:creationId xmlns:a16="http://schemas.microsoft.com/office/drawing/2014/main" id="{EF7DD3F5-8B09-4818-847A-D83EDDA37182}"/>
              </a:ext>
            </a:extLst>
          </p:cNvPr>
          <p:cNvSpPr/>
          <p:nvPr/>
        </p:nvSpPr>
        <p:spPr>
          <a:xfrm rot="17985578">
            <a:off x="8397507" y="1762490"/>
            <a:ext cx="935376" cy="28483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52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ppt_x</p:attrName>
                                        </p:attrNameLst>
                                      </p:cBhvr>
                                      <p:tavLst>
                                        <p:tav tm="0">
                                          <p:val>
                                            <p:strVal val="#ppt_x-#ppt_w*1.125000"/>
                                          </p:val>
                                        </p:tav>
                                        <p:tav tm="100000">
                                          <p:val>
                                            <p:strVal val="#ppt_x"/>
                                          </p:val>
                                        </p:tav>
                                      </p:tavLst>
                                    </p:anim>
                                    <p:animEffect transition="in" filter="wipe(righ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ppt_x</p:attrName>
                                        </p:attrNameLst>
                                      </p:cBhvr>
                                      <p:tavLst>
                                        <p:tav tm="0">
                                          <p:val>
                                            <p:strVal val="#ppt_x-#ppt_w*1.125000"/>
                                          </p:val>
                                        </p:tav>
                                        <p:tav tm="100000">
                                          <p:val>
                                            <p:strVal val="#ppt_x"/>
                                          </p:val>
                                        </p:tav>
                                      </p:tavLst>
                                    </p:anim>
                                    <p:animEffect transition="in" filter="wipe(righ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36ADBF-FE51-4CA1-89D8-CB7D1CD8008D}"/>
              </a:ext>
            </a:extLst>
          </p:cNvPr>
          <p:cNvSpPr/>
          <p:nvPr/>
        </p:nvSpPr>
        <p:spPr>
          <a:xfrm>
            <a:off x="3180257" y="2521952"/>
            <a:ext cx="5831485"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IN" sz="3200" b="1" i="0" dirty="0">
                <a:solidFill>
                  <a:srgbClr val="050505"/>
                </a:solidFill>
                <a:effectLst/>
                <a:latin typeface="NikoshBAN" panose="02000000000000000000" pitchFamily="2" charset="0"/>
                <a:cs typeface="NikoshBAN" panose="02000000000000000000" pitchFamily="2" charset="0"/>
              </a:rPr>
              <a:t>আখ</a:t>
            </a:r>
            <a:r>
              <a:rPr lang="en-US" sz="3200" b="1" i="0" dirty="0">
                <a:solidFill>
                  <a:srgbClr val="050505"/>
                </a:solidFill>
                <a:effectLst/>
                <a:latin typeface="NikoshBAN" panose="02000000000000000000" pitchFamily="2" charset="0"/>
                <a:cs typeface="NikoshBAN" panose="02000000000000000000" pitchFamily="2" charset="0"/>
              </a:rPr>
              <a:t>ড়</a:t>
            </a:r>
            <a:r>
              <a:rPr lang="as-IN" sz="3200" b="1" i="0" dirty="0">
                <a:solidFill>
                  <a:srgbClr val="050505"/>
                </a:solidFill>
                <a:effectLst/>
                <a:latin typeface="NikoshBAN" panose="02000000000000000000" pitchFamily="2" charset="0"/>
                <a:cs typeface="NikoshBAN" panose="02000000000000000000" pitchFamily="2" charset="0"/>
              </a:rPr>
              <a:t>া</a:t>
            </a:r>
            <a:r>
              <a:rPr lang="bn-IN" sz="3200" b="1" i="0" dirty="0">
                <a:solidFill>
                  <a:srgbClr val="050505"/>
                </a:solidFill>
                <a:effectLst/>
                <a:latin typeface="NikoshBAN" panose="02000000000000000000" pitchFamily="2" charset="0"/>
                <a:cs typeface="NikoshBAN" panose="02000000000000000000" pitchFamily="2" charset="0"/>
              </a:rPr>
              <a:t>তে তার বাঁশের লাঠি অনেক মানে মানী,</a:t>
            </a:r>
          </a:p>
          <a:p>
            <a:r>
              <a:rPr lang="bn-IN" sz="3200" b="1" i="0" dirty="0">
                <a:solidFill>
                  <a:srgbClr val="050505"/>
                </a:solidFill>
                <a:effectLst/>
                <a:latin typeface="NikoshBAN" panose="02000000000000000000" pitchFamily="2" charset="0"/>
                <a:cs typeface="NikoshBAN" panose="02000000000000000000" pitchFamily="2" charset="0"/>
              </a:rPr>
              <a:t>খেলার দলে তারে নি</a:t>
            </a:r>
            <a:r>
              <a:rPr lang="as-IN" sz="3200" b="1" i="0" dirty="0">
                <a:solidFill>
                  <a:srgbClr val="050505"/>
                </a:solidFill>
                <a:effectLst/>
                <a:latin typeface="NikoshBAN" panose="02000000000000000000" pitchFamily="2" charset="0"/>
                <a:cs typeface="NikoshBAN" panose="02000000000000000000" pitchFamily="2" charset="0"/>
              </a:rPr>
              <a:t>য়</a:t>
            </a:r>
            <a:r>
              <a:rPr lang="en-US" sz="3200" b="1" i="0" dirty="0">
                <a:solidFill>
                  <a:srgbClr val="050505"/>
                </a:solidFill>
                <a:effectLst/>
                <a:latin typeface="NikoshBAN" panose="02000000000000000000" pitchFamily="2" charset="0"/>
                <a:cs typeface="NikoshBAN" panose="02000000000000000000" pitchFamily="2" charset="0"/>
              </a:rPr>
              <a:t>ে</a:t>
            </a:r>
            <a:r>
              <a:rPr lang="bn-IN" sz="3200" b="1" i="0" dirty="0">
                <a:solidFill>
                  <a:srgbClr val="050505"/>
                </a:solidFill>
                <a:effectLst/>
                <a:latin typeface="NikoshBAN" panose="02000000000000000000" pitchFamily="2" charset="0"/>
                <a:cs typeface="NikoshBAN" panose="02000000000000000000" pitchFamily="2" charset="0"/>
              </a:rPr>
              <a:t>ই সবার টানাটানি </a:t>
            </a:r>
            <a:r>
              <a:rPr lang="bn-IN" sz="3200" b="1" dirty="0">
                <a:solidFill>
                  <a:srgbClr val="050505"/>
                </a:solidFill>
                <a:latin typeface="NikoshBAN" panose="02000000000000000000" pitchFamily="2" charset="0"/>
                <a:cs typeface="NikoshBAN" panose="02000000000000000000" pitchFamily="2" charset="0"/>
              </a:rPr>
              <a:t>।</a:t>
            </a:r>
            <a:endParaRPr lang="bn-IN" sz="3200" b="1" i="0" dirty="0">
              <a:solidFill>
                <a:srgbClr val="050505"/>
              </a:solidFill>
              <a:effectLst/>
              <a:latin typeface="NikoshBAN" panose="02000000000000000000" pitchFamily="2" charset="0"/>
              <a:cs typeface="NikoshBAN" panose="02000000000000000000" pitchFamily="2" charset="0"/>
            </a:endParaRPr>
          </a:p>
        </p:txBody>
      </p:sp>
      <p:pic>
        <p:nvPicPr>
          <p:cNvPr id="6" name="Picture 2" descr="Image result for লালনের আখড়া">
            <a:extLst>
              <a:ext uri="{FF2B5EF4-FFF2-40B4-BE49-F238E27FC236}">
                <a16:creationId xmlns:a16="http://schemas.microsoft.com/office/drawing/2014/main" id="{DEBFC582-1741-4F8C-AFD4-9CC53B6FE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92" y="408867"/>
            <a:ext cx="2447118" cy="222349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2" descr="মাগুরায় ঐতিহ্যবাহি লাঠি খেলা ...">
            <a:extLst>
              <a:ext uri="{FF2B5EF4-FFF2-40B4-BE49-F238E27FC236}">
                <a16:creationId xmlns:a16="http://schemas.microsoft.com/office/drawing/2014/main" id="{C69215E5-1D3F-4528-A96E-73E2DF365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907" y="408867"/>
            <a:ext cx="2752079" cy="19465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 name="Picture 8" descr="ru26.jpg">
            <a:extLst>
              <a:ext uri="{FF2B5EF4-FFF2-40B4-BE49-F238E27FC236}">
                <a16:creationId xmlns:a16="http://schemas.microsoft.com/office/drawing/2014/main" id="{BC81ED22-AF71-48D1-B4B6-01219E887FE4}"/>
              </a:ext>
            </a:extLst>
          </p:cNvPr>
          <p:cNvPicPr>
            <a:picLocks noChangeAspect="1"/>
          </p:cNvPicPr>
          <p:nvPr/>
        </p:nvPicPr>
        <p:blipFill>
          <a:blip r:embed="rId4"/>
          <a:stretch>
            <a:fillRect/>
          </a:stretch>
        </p:blipFill>
        <p:spPr>
          <a:xfrm>
            <a:off x="476192" y="3931025"/>
            <a:ext cx="2565519" cy="2394996"/>
          </a:xfrm>
          <a:prstGeom prst="rect">
            <a:avLst/>
          </a:prstGeom>
          <a:ln w="88900" cap="sq" cmpd="thickThin">
            <a:solidFill>
              <a:srgbClr val="000000"/>
            </a:solidFill>
            <a:prstDash val="solid"/>
            <a:miter lim="800000"/>
          </a:ln>
          <a:effectLst>
            <a:innerShdw blurRad="76200">
              <a:srgbClr val="000000"/>
            </a:innerShdw>
          </a:effectLst>
        </p:spPr>
      </p:pic>
      <p:pic>
        <p:nvPicPr>
          <p:cNvPr id="5122" name="Picture 2" descr="See the source image">
            <a:extLst>
              <a:ext uri="{FF2B5EF4-FFF2-40B4-BE49-F238E27FC236}">
                <a16:creationId xmlns:a16="http://schemas.microsoft.com/office/drawing/2014/main" id="{06706851-2A6A-49AA-AA53-7E40F8179B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447" b="11414"/>
          <a:stretch/>
        </p:blipFill>
        <p:spPr bwMode="auto">
          <a:xfrm>
            <a:off x="9411293" y="3931024"/>
            <a:ext cx="2507673" cy="257652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8EEA6DC3-D78A-4E7A-AFCA-27B70D17B808}"/>
              </a:ext>
            </a:extLst>
          </p:cNvPr>
          <p:cNvSpPr/>
          <p:nvPr/>
        </p:nvSpPr>
        <p:spPr>
          <a:xfrm rot="13484837">
            <a:off x="8308211" y="3857463"/>
            <a:ext cx="900545"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035067AF-676D-4356-821D-BE207EB43F2B}"/>
              </a:ext>
            </a:extLst>
          </p:cNvPr>
          <p:cNvSpPr/>
          <p:nvPr/>
        </p:nvSpPr>
        <p:spPr>
          <a:xfrm rot="8228925">
            <a:off x="8064396" y="1951595"/>
            <a:ext cx="900545"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47A1E3D-C1AF-4CAB-BCEA-C70716315705}"/>
              </a:ext>
            </a:extLst>
          </p:cNvPr>
          <p:cNvSpPr/>
          <p:nvPr/>
        </p:nvSpPr>
        <p:spPr>
          <a:xfrm rot="2629485">
            <a:off x="2951103" y="2038523"/>
            <a:ext cx="900545"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9E649E4C-0B98-41A2-BEE3-7EE69DEF9201}"/>
              </a:ext>
            </a:extLst>
          </p:cNvPr>
          <p:cNvSpPr/>
          <p:nvPr/>
        </p:nvSpPr>
        <p:spPr>
          <a:xfrm rot="8687172">
            <a:off x="3185737" y="3778624"/>
            <a:ext cx="900545"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074" name="Picture 2" descr="Image result for গ্রাম">
            <a:extLst>
              <a:ext uri="{FF2B5EF4-FFF2-40B4-BE49-F238E27FC236}">
                <a16:creationId xmlns:a16="http://schemas.microsoft.com/office/drawing/2014/main" id="{599335C1-E537-44AC-94B3-12DA6CA772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1742" y="476422"/>
            <a:ext cx="2907224" cy="204552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29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E558FF-DC20-40DE-8476-0E1E07F54116}"/>
              </a:ext>
            </a:extLst>
          </p:cNvPr>
          <p:cNvSpPr/>
          <p:nvPr/>
        </p:nvSpPr>
        <p:spPr>
          <a:xfrm>
            <a:off x="2462033" y="2867099"/>
            <a:ext cx="660563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IN" sz="3600" b="1" dirty="0">
                <a:solidFill>
                  <a:srgbClr val="050505"/>
                </a:solidFill>
                <a:latin typeface="NikoshBAN" panose="02000000000000000000" pitchFamily="2" charset="0"/>
                <a:cs typeface="NikoshBAN" panose="02000000000000000000" pitchFamily="2" charset="0"/>
              </a:rPr>
              <a:t>জা</a:t>
            </a:r>
            <a:r>
              <a:rPr lang="en-US" sz="3600" b="1" dirty="0">
                <a:solidFill>
                  <a:srgbClr val="050505"/>
                </a:solidFill>
                <a:latin typeface="NikoshBAN" panose="02000000000000000000" pitchFamily="2" charset="0"/>
                <a:cs typeface="NikoshBAN" panose="02000000000000000000" pitchFamily="2" charset="0"/>
              </a:rPr>
              <a:t>র</a:t>
            </a:r>
            <a:r>
              <a:rPr lang="bn-IN" sz="3600" b="1" dirty="0">
                <a:solidFill>
                  <a:srgbClr val="050505"/>
                </a:solidFill>
                <a:latin typeface="NikoshBAN" panose="02000000000000000000" pitchFamily="2" charset="0"/>
                <a:cs typeface="NikoshBAN" panose="02000000000000000000" pitchFamily="2" charset="0"/>
              </a:rPr>
              <a:t>ির গানে তাহার গলা উঠে সবার আগে,</a:t>
            </a:r>
          </a:p>
          <a:p>
            <a:r>
              <a:rPr lang="bn-IN" sz="3600" b="1" dirty="0">
                <a:solidFill>
                  <a:srgbClr val="050505"/>
                </a:solidFill>
                <a:latin typeface="NikoshBAN" panose="02000000000000000000" pitchFamily="2" charset="0"/>
                <a:cs typeface="NikoshBAN" panose="02000000000000000000" pitchFamily="2" charset="0"/>
              </a:rPr>
              <a:t>'শাল-সুন্দী-বেত' যেন ও, সকল কাজেই লাগে </a:t>
            </a:r>
          </a:p>
        </p:txBody>
      </p:sp>
      <p:pic>
        <p:nvPicPr>
          <p:cNvPr id="4" name="Picture 3" descr="ru29.jpg">
            <a:extLst>
              <a:ext uri="{FF2B5EF4-FFF2-40B4-BE49-F238E27FC236}">
                <a16:creationId xmlns:a16="http://schemas.microsoft.com/office/drawing/2014/main" id="{BCAE807C-F2C7-4DEA-8D2A-ED730DDA9245}"/>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607457" y="589770"/>
            <a:ext cx="2592941" cy="1765504"/>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549C0543-0EB6-4A31-9530-706D5973FD44}"/>
              </a:ext>
            </a:extLst>
          </p:cNvPr>
          <p:cNvPicPr/>
          <p:nvPr/>
        </p:nvPicPr>
        <p:blipFill rotWithShape="1">
          <a:blip r:embed="rId4"/>
          <a:srcRect l="76573" t="36129" r="1191" b="39355"/>
          <a:stretch/>
        </p:blipFill>
        <p:spPr>
          <a:xfrm>
            <a:off x="8991604" y="436850"/>
            <a:ext cx="2972114" cy="1765504"/>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descr="Image result for বেত">
            <a:extLst>
              <a:ext uri="{FF2B5EF4-FFF2-40B4-BE49-F238E27FC236}">
                <a16:creationId xmlns:a16="http://schemas.microsoft.com/office/drawing/2014/main" id="{99653F43-9A74-4B8C-AA60-872B2EAF56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5" y="4739833"/>
            <a:ext cx="2972113" cy="176550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Image result for শাল গাছ">
            <a:extLst>
              <a:ext uri="{FF2B5EF4-FFF2-40B4-BE49-F238E27FC236}">
                <a16:creationId xmlns:a16="http://schemas.microsoft.com/office/drawing/2014/main" id="{F9A3F6C0-8A5D-4D23-97BE-1AC465B528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384" b="11632"/>
          <a:stretch/>
        </p:blipFill>
        <p:spPr bwMode="auto">
          <a:xfrm>
            <a:off x="427345" y="4601287"/>
            <a:ext cx="2972113" cy="176550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2A83EC99-98CA-4813-A793-75FB7F71767F}"/>
              </a:ext>
            </a:extLst>
          </p:cNvPr>
          <p:cNvSpPr/>
          <p:nvPr/>
        </p:nvSpPr>
        <p:spPr>
          <a:xfrm rot="19377787">
            <a:off x="1398183" y="3953754"/>
            <a:ext cx="1025237" cy="3879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AD93153-F421-4D7A-B6D3-CFAAB8E17361}"/>
              </a:ext>
            </a:extLst>
          </p:cNvPr>
          <p:cNvSpPr/>
          <p:nvPr/>
        </p:nvSpPr>
        <p:spPr>
          <a:xfrm rot="8253741">
            <a:off x="7740621" y="2207019"/>
            <a:ext cx="1025237" cy="387927"/>
          </a:xfrm>
          <a:prstGeom prst="rightArrow">
            <a:avLst>
              <a:gd name="adj1" fmla="val 50000"/>
              <a:gd name="adj2" fmla="val 4285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FEB8FBCD-0C9A-43B6-BE32-F876F246AE95}"/>
              </a:ext>
            </a:extLst>
          </p:cNvPr>
          <p:cNvSpPr/>
          <p:nvPr/>
        </p:nvSpPr>
        <p:spPr>
          <a:xfrm rot="12299870">
            <a:off x="7703261" y="4827994"/>
            <a:ext cx="1025237" cy="3879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8CC1487-61BA-40CF-9A12-8776FE066DA2}"/>
              </a:ext>
            </a:extLst>
          </p:cNvPr>
          <p:cNvSpPr/>
          <p:nvPr/>
        </p:nvSpPr>
        <p:spPr>
          <a:xfrm rot="2900442">
            <a:off x="1515239" y="2658641"/>
            <a:ext cx="1025237" cy="3879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72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21BD78-08B1-4D70-99F4-CCD85AA400D0}"/>
              </a:ext>
            </a:extLst>
          </p:cNvPr>
          <p:cNvSpPr/>
          <p:nvPr/>
        </p:nvSpPr>
        <p:spPr>
          <a:xfrm>
            <a:off x="3262001" y="2590109"/>
            <a:ext cx="632534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IN" sz="3600" b="1" dirty="0">
                <a:solidFill>
                  <a:srgbClr val="050505"/>
                </a:solidFill>
                <a:latin typeface="NikoshBAN" panose="02000000000000000000" pitchFamily="2" charset="0"/>
                <a:cs typeface="NikoshBAN" panose="02000000000000000000" pitchFamily="2" charset="0"/>
              </a:rPr>
              <a:t>বু</a:t>
            </a:r>
            <a:r>
              <a:rPr lang="en-US" sz="3600" b="1" dirty="0">
                <a:solidFill>
                  <a:srgbClr val="050505"/>
                </a:solidFill>
                <a:latin typeface="NikoshBAN" panose="02000000000000000000" pitchFamily="2" charset="0"/>
                <a:cs typeface="NikoshBAN" panose="02000000000000000000" pitchFamily="2" charset="0"/>
              </a:rPr>
              <a:t>ড়</a:t>
            </a:r>
            <a:r>
              <a:rPr lang="as-IN" sz="3600" b="1" dirty="0">
                <a:solidFill>
                  <a:srgbClr val="050505"/>
                </a:solidFill>
                <a:latin typeface="NikoshBAN" panose="02000000000000000000" pitchFamily="2" charset="0"/>
                <a:cs typeface="NikoshBAN" panose="02000000000000000000" pitchFamily="2" charset="0"/>
              </a:rPr>
              <a:t>ো</a:t>
            </a:r>
            <a:r>
              <a:rPr lang="bn-IN" sz="3600" b="1" dirty="0">
                <a:solidFill>
                  <a:srgbClr val="050505"/>
                </a:solidFill>
                <a:latin typeface="NikoshBAN" panose="02000000000000000000" pitchFamily="2" charset="0"/>
                <a:cs typeface="NikoshBAN" panose="02000000000000000000" pitchFamily="2" charset="0"/>
              </a:rPr>
              <a:t>রা ক</a:t>
            </a:r>
            <a:r>
              <a:rPr lang="en-US" sz="3600" b="1" dirty="0">
                <a:solidFill>
                  <a:srgbClr val="050505"/>
                </a:solidFill>
                <a:latin typeface="NikoshBAN" panose="02000000000000000000" pitchFamily="2" charset="0"/>
                <a:cs typeface="NikoshBAN" panose="02000000000000000000" pitchFamily="2" charset="0"/>
              </a:rPr>
              <a:t>য়</a:t>
            </a:r>
            <a:r>
              <a:rPr lang="bn-IN" sz="3600" b="1" dirty="0">
                <a:solidFill>
                  <a:srgbClr val="050505"/>
                </a:solidFill>
                <a:latin typeface="NikoshBAN" panose="02000000000000000000" pitchFamily="2" charset="0"/>
                <a:cs typeface="NikoshBAN" panose="02000000000000000000" pitchFamily="2" charset="0"/>
              </a:rPr>
              <a:t>, ছেলে ন</a:t>
            </a:r>
            <a:r>
              <a:rPr lang="as-IN" sz="3600" b="1" dirty="0">
                <a:solidFill>
                  <a:srgbClr val="050505"/>
                </a:solidFill>
                <a:latin typeface="NikoshBAN" panose="02000000000000000000" pitchFamily="2" charset="0"/>
                <a:cs typeface="NikoshBAN" panose="02000000000000000000" pitchFamily="2" charset="0"/>
              </a:rPr>
              <a:t>য়</a:t>
            </a:r>
            <a:r>
              <a:rPr lang="bn-IN" sz="3600" b="1" dirty="0">
                <a:solidFill>
                  <a:srgbClr val="050505"/>
                </a:solidFill>
                <a:latin typeface="NikoshBAN" panose="02000000000000000000" pitchFamily="2" charset="0"/>
                <a:cs typeface="NikoshBAN" panose="02000000000000000000" pitchFamily="2" charset="0"/>
              </a:rPr>
              <a:t> ও, পাগাল লোহা যেন,</a:t>
            </a:r>
          </a:p>
          <a:p>
            <a:r>
              <a:rPr lang="en-US" sz="3600" b="1" dirty="0" err="1">
                <a:solidFill>
                  <a:srgbClr val="050505"/>
                </a:solidFill>
                <a:latin typeface="NikoshBAN" panose="02000000000000000000" pitchFamily="2" charset="0"/>
                <a:cs typeface="NikoshBAN" panose="02000000000000000000" pitchFamily="2" charset="0"/>
              </a:rPr>
              <a:t>রু</a:t>
            </a:r>
            <a:r>
              <a:rPr lang="bn-IN" sz="3600" b="1" dirty="0">
                <a:solidFill>
                  <a:srgbClr val="050505"/>
                </a:solidFill>
                <a:latin typeface="NikoshBAN" panose="02000000000000000000" pitchFamily="2" charset="0"/>
                <a:cs typeface="NikoshBAN" panose="02000000000000000000" pitchFamily="2" charset="0"/>
              </a:rPr>
              <a:t>পাই যেমন বাপের বেটা কেউ দেখেছ হেন?</a:t>
            </a:r>
            <a:r>
              <a:rPr lang="en-US" sz="3600" b="1" dirty="0">
                <a:solidFill>
                  <a:srgbClr val="050505"/>
                </a:solidFill>
                <a:latin typeface="NikoshBAN" panose="02000000000000000000" pitchFamily="2" charset="0"/>
                <a:cs typeface="NikoshBAN" panose="02000000000000000000" pitchFamily="2" charset="0"/>
              </a:rPr>
              <a:t> </a:t>
            </a:r>
            <a:endParaRPr lang="bn-IN" sz="3600" b="1" dirty="0">
              <a:solidFill>
                <a:srgbClr val="050505"/>
              </a:solidFill>
              <a:latin typeface="NikoshBAN" panose="02000000000000000000" pitchFamily="2" charset="0"/>
              <a:cs typeface="NikoshBAN" panose="02000000000000000000" pitchFamily="2" charset="0"/>
            </a:endParaRPr>
          </a:p>
        </p:txBody>
      </p:sp>
      <p:pic>
        <p:nvPicPr>
          <p:cNvPr id="4" name="Picture 3" descr="ru3.jpg">
            <a:extLst>
              <a:ext uri="{FF2B5EF4-FFF2-40B4-BE49-F238E27FC236}">
                <a16:creationId xmlns:a16="http://schemas.microsoft.com/office/drawing/2014/main" id="{DF23DCA2-4566-4516-9ACB-618D41030142}"/>
              </a:ext>
            </a:extLst>
          </p:cNvPr>
          <p:cNvPicPr>
            <a:picLocks noChangeAspect="1"/>
          </p:cNvPicPr>
          <p:nvPr/>
        </p:nvPicPr>
        <p:blipFill rotWithShape="1">
          <a:blip r:embed="rId2">
            <a:duotone>
              <a:prstClr val="black"/>
              <a:schemeClr val="accent4">
                <a:tint val="45000"/>
                <a:satMod val="400000"/>
              </a:schemeClr>
            </a:duotone>
          </a:blip>
          <a:srcRect l="14996"/>
          <a:stretch/>
        </p:blipFill>
        <p:spPr>
          <a:xfrm>
            <a:off x="415635" y="4122716"/>
            <a:ext cx="2424547" cy="2394858"/>
          </a:xfrm>
          <a:prstGeom prst="rect">
            <a:avLst/>
          </a:prstGeom>
          <a:ln w="88900" cap="sq" cmpd="thickThin">
            <a:solidFill>
              <a:srgbClr val="000000"/>
            </a:solidFill>
            <a:prstDash val="solid"/>
            <a:miter lim="800000"/>
          </a:ln>
          <a:effectLst>
            <a:innerShdw blurRad="76200">
              <a:srgbClr val="000000"/>
            </a:innerShdw>
          </a:effectLst>
        </p:spPr>
      </p:pic>
      <p:pic>
        <p:nvPicPr>
          <p:cNvPr id="2050" name="Picture 2" descr="Image result for ইস্পাত">
            <a:extLst>
              <a:ext uri="{FF2B5EF4-FFF2-40B4-BE49-F238E27FC236}">
                <a16:creationId xmlns:a16="http://schemas.microsoft.com/office/drawing/2014/main" id="{C7DB706F-DE52-4D49-BA03-75290186B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2209" y="438150"/>
            <a:ext cx="2400300" cy="17145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BFA37B7-1A95-47F2-B4B9-E63DB7940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7" y="389790"/>
            <a:ext cx="2604653" cy="2121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7" name="Picture 6">
            <a:extLst>
              <a:ext uri="{FF2B5EF4-FFF2-40B4-BE49-F238E27FC236}">
                <a16:creationId xmlns:a16="http://schemas.microsoft.com/office/drawing/2014/main" id="{63534A03-B3C6-4205-8332-A6297BD08FA4}"/>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8908472" y="4324803"/>
            <a:ext cx="2867893" cy="2120742"/>
          </a:xfrm>
          <a:prstGeom prst="rect">
            <a:avLst/>
          </a:prstGeom>
          <a:ln w="88900" cap="sq" cmpd="thickThin">
            <a:solidFill>
              <a:srgbClr val="000000"/>
            </a:solidFill>
            <a:prstDash val="solid"/>
            <a:miter lim="800000"/>
          </a:ln>
          <a:effectLst>
            <a:innerShdw blurRad="76200">
              <a:srgbClr val="000000"/>
            </a:innerShdw>
          </a:effectLst>
        </p:spPr>
      </p:pic>
      <p:sp>
        <p:nvSpPr>
          <p:cNvPr id="2" name="Arrow: Right 1">
            <a:extLst>
              <a:ext uri="{FF2B5EF4-FFF2-40B4-BE49-F238E27FC236}">
                <a16:creationId xmlns:a16="http://schemas.microsoft.com/office/drawing/2014/main" id="{F520B6D5-3B00-4E0B-938B-D45CAEC6C169}"/>
              </a:ext>
            </a:extLst>
          </p:cNvPr>
          <p:cNvSpPr/>
          <p:nvPr/>
        </p:nvSpPr>
        <p:spPr>
          <a:xfrm rot="19443219">
            <a:off x="2835701" y="4131468"/>
            <a:ext cx="1260763"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CC1AC370-0310-4DF5-A516-656D42DE236A}"/>
              </a:ext>
            </a:extLst>
          </p:cNvPr>
          <p:cNvSpPr/>
          <p:nvPr/>
        </p:nvSpPr>
        <p:spPr>
          <a:xfrm rot="13624476">
            <a:off x="7737178" y="4203420"/>
            <a:ext cx="1260763"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D3312A3-49FF-45E9-85A5-08F51EC8E0C2}"/>
              </a:ext>
            </a:extLst>
          </p:cNvPr>
          <p:cNvSpPr/>
          <p:nvPr/>
        </p:nvSpPr>
        <p:spPr>
          <a:xfrm rot="7838337">
            <a:off x="8119323" y="1921826"/>
            <a:ext cx="1260763"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6CADCE2-0255-4D0B-AF07-20FAEF28D6F1}"/>
              </a:ext>
            </a:extLst>
          </p:cNvPr>
          <p:cNvSpPr/>
          <p:nvPr/>
        </p:nvSpPr>
        <p:spPr>
          <a:xfrm rot="3194563">
            <a:off x="2947262" y="1946030"/>
            <a:ext cx="1260763" cy="27709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2000" fill="hold"/>
                                        <p:tgtEl>
                                          <p:spTgt spid="6"/>
                                        </p:tgtEl>
                                        <p:attrNameLst>
                                          <p:attrName>ppt_w</p:attrName>
                                        </p:attrNameLst>
                                      </p:cBhvr>
                                      <p:tavLst>
                                        <p:tav tm="0">
                                          <p:val>
                                            <p:fltVal val="0"/>
                                          </p:val>
                                        </p:tav>
                                        <p:tav tm="100000">
                                          <p:val>
                                            <p:strVal val="#ppt_w"/>
                                          </p:val>
                                        </p:tav>
                                      </p:tavLst>
                                    </p:anim>
                                    <p:anim calcmode="lin" valueType="num">
                                      <p:cBhvr>
                                        <p:cTn id="11" dur="2000" fill="hold"/>
                                        <p:tgtEl>
                                          <p:spTgt spid="6"/>
                                        </p:tgtEl>
                                        <p:attrNameLst>
                                          <p:attrName>ppt_h</p:attrName>
                                        </p:attrNameLst>
                                      </p:cBhvr>
                                      <p:tavLst>
                                        <p:tav tm="0">
                                          <p:val>
                                            <p:fltVal val="0"/>
                                          </p:val>
                                        </p:tav>
                                        <p:tav tm="100000">
                                          <p:val>
                                            <p:strVal val="#ppt_h"/>
                                          </p:val>
                                        </p:tav>
                                      </p:tavLst>
                                    </p:anim>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0195-96A1-4FCD-A3A9-F4D8A2511D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8059" y="1985798"/>
            <a:ext cx="2950878" cy="2050860"/>
          </a:xfrm>
          <a:prstGeom prst="rect">
            <a:avLst/>
          </a:prstGeom>
        </p:spPr>
        <p:style>
          <a:lnRef idx="2">
            <a:schemeClr val="accent1"/>
          </a:lnRef>
          <a:fillRef idx="1">
            <a:schemeClr val="lt1"/>
          </a:fillRef>
          <a:effectRef idx="0">
            <a:schemeClr val="accent1"/>
          </a:effectRef>
          <a:fontRef idx="minor">
            <a:schemeClr val="dk1"/>
          </a:fontRef>
        </p:style>
      </p:pic>
      <p:pic>
        <p:nvPicPr>
          <p:cNvPr id="3" name="Picture 2">
            <a:extLst>
              <a:ext uri="{FF2B5EF4-FFF2-40B4-BE49-F238E27FC236}">
                <a16:creationId xmlns:a16="http://schemas.microsoft.com/office/drawing/2014/main" id="{7F874CD0-6724-4238-A17F-805E1DA09DD7}"/>
              </a:ext>
            </a:extLst>
          </p:cNvPr>
          <p:cNvPicPr>
            <a:picLocks noChangeAspect="1"/>
          </p:cNvPicPr>
          <p:nvPr/>
        </p:nvPicPr>
        <p:blipFill rotWithShape="1">
          <a:blip r:embed="rId3">
            <a:extLst>
              <a:ext uri="{28A0092B-C50C-407E-A947-70E740481C1C}">
                <a14:useLocalDpi xmlns:a14="http://schemas.microsoft.com/office/drawing/2010/main" val="0"/>
              </a:ext>
            </a:extLst>
          </a:blip>
          <a:srcRect t="11887" b="11628"/>
          <a:stretch/>
        </p:blipFill>
        <p:spPr>
          <a:xfrm>
            <a:off x="6329479" y="2266032"/>
            <a:ext cx="4492970" cy="1490392"/>
          </a:xfrm>
          <a:prstGeom prst="rect">
            <a:avLst/>
          </a:prstGeom>
          <a:ln w="63500" cmpd="dbl">
            <a:solidFill>
              <a:srgbClr val="00B0F0"/>
            </a:solidFill>
          </a:ln>
        </p:spPr>
      </p:pic>
    </p:spTree>
    <p:extLst>
      <p:ext uri="{BB962C8B-B14F-4D97-AF65-F5344CB8AC3E}">
        <p14:creationId xmlns:p14="http://schemas.microsoft.com/office/powerpoint/2010/main" val="125037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3">
            <a:extLst>
              <a:ext uri="{FF2B5EF4-FFF2-40B4-BE49-F238E27FC236}">
                <a16:creationId xmlns:a16="http://schemas.microsoft.com/office/drawing/2014/main" id="{65DF6854-2752-4B0D-A557-9DA01852CC00}"/>
              </a:ext>
            </a:extLst>
          </p:cNvPr>
          <p:cNvSpPr/>
          <p:nvPr/>
        </p:nvSpPr>
        <p:spPr>
          <a:xfrm>
            <a:off x="382874" y="295140"/>
            <a:ext cx="8564450" cy="1045029"/>
          </a:xfrm>
          <a:prstGeom prst="bevel">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dirty="0" err="1">
                <a:ln w="6600">
                  <a:solidFill>
                    <a:schemeClr val="accent2"/>
                  </a:solidFill>
                  <a:prstDash val="solid"/>
                </a:ln>
                <a:solidFill>
                  <a:srgbClr val="FF0000"/>
                </a:solidFill>
                <a:effectLst>
                  <a:outerShdw dist="38100" dir="2700000" algn="tl" rotWithShape="0">
                    <a:schemeClr val="accent2"/>
                  </a:outerShdw>
                </a:effectLst>
                <a:latin typeface="NikoshBAN" pitchFamily="2" charset="0"/>
                <a:cs typeface="NikoshBAN" pitchFamily="2" charset="0"/>
              </a:rPr>
              <a:t>আজকের</a:t>
            </a:r>
            <a:r>
              <a:rPr lang="en-US" sz="4800" dirty="0">
                <a:ln w="6600">
                  <a:solidFill>
                    <a:schemeClr val="accent2"/>
                  </a:solidFill>
                  <a:prstDash val="solid"/>
                </a:ln>
                <a:solidFill>
                  <a:srgbClr val="FF0000"/>
                </a:solidFill>
                <a:effectLst>
                  <a:outerShdw dist="38100" dir="2700000" algn="tl" rotWithShape="0">
                    <a:schemeClr val="accent2"/>
                  </a:outerShdw>
                </a:effectLst>
                <a:latin typeface="NikoshBAN" pitchFamily="2" charset="0"/>
                <a:cs typeface="NikoshBAN" pitchFamily="2" charset="0"/>
              </a:rPr>
              <a:t> </a:t>
            </a:r>
            <a:r>
              <a:rPr lang="bn-BD" sz="4800" dirty="0">
                <a:ln w="6600">
                  <a:solidFill>
                    <a:schemeClr val="accent2"/>
                  </a:solidFill>
                  <a:prstDash val="solid"/>
                </a:ln>
                <a:solidFill>
                  <a:srgbClr val="FF0000"/>
                </a:solidFill>
                <a:effectLst>
                  <a:outerShdw dist="38100" dir="2700000" algn="tl" rotWithShape="0">
                    <a:schemeClr val="accent2"/>
                  </a:outerShdw>
                </a:effectLst>
                <a:latin typeface="NikoshBAN" pitchFamily="2" charset="0"/>
                <a:cs typeface="NikoshBAN" pitchFamily="2" charset="0"/>
              </a:rPr>
              <a:t>ক্লাসে</a:t>
            </a:r>
            <a:r>
              <a:rPr lang="en-US" sz="4800" dirty="0">
                <a:ln w="6600">
                  <a:solidFill>
                    <a:schemeClr val="accent2"/>
                  </a:solidFill>
                  <a:prstDash val="solid"/>
                </a:ln>
                <a:solidFill>
                  <a:srgbClr val="FF0000"/>
                </a:solidFill>
                <a:effectLst>
                  <a:outerShdw dist="38100" dir="2700000" algn="tl" rotWithShape="0">
                    <a:schemeClr val="accent2"/>
                  </a:outerShdw>
                </a:effectLst>
                <a:latin typeface="NikoshBAN" pitchFamily="2" charset="0"/>
                <a:cs typeface="NikoshBAN" pitchFamily="2" charset="0"/>
              </a:rPr>
              <a:t> </a:t>
            </a:r>
            <a:r>
              <a:rPr lang="en-US" sz="4800" dirty="0" err="1">
                <a:ln w="6600">
                  <a:solidFill>
                    <a:schemeClr val="accent2"/>
                  </a:solidFill>
                  <a:prstDash val="solid"/>
                </a:ln>
                <a:solidFill>
                  <a:srgbClr val="FF0000"/>
                </a:solidFill>
                <a:effectLst>
                  <a:outerShdw dist="38100" dir="2700000" algn="tl" rotWithShape="0">
                    <a:schemeClr val="accent2"/>
                  </a:outerShdw>
                </a:effectLst>
                <a:latin typeface="NikoshBAN" pitchFamily="2" charset="0"/>
                <a:cs typeface="NikoshBAN" pitchFamily="2" charset="0"/>
              </a:rPr>
              <a:t>সবাইকে</a:t>
            </a:r>
            <a:r>
              <a:rPr lang="en-US" sz="4800" dirty="0">
                <a:ln w="6600">
                  <a:solidFill>
                    <a:schemeClr val="accent2"/>
                  </a:solidFill>
                  <a:prstDash val="solid"/>
                </a:ln>
                <a:solidFill>
                  <a:srgbClr val="FF0000"/>
                </a:solidFill>
                <a:effectLst>
                  <a:outerShdw dist="38100" dir="2700000" algn="tl" rotWithShape="0">
                    <a:schemeClr val="accent2"/>
                  </a:outerShdw>
                </a:effectLst>
                <a:latin typeface="NikoshBAN" pitchFamily="2" charset="0"/>
                <a:cs typeface="NikoshBAN" pitchFamily="2" charset="0"/>
              </a:rPr>
              <a:t> </a:t>
            </a:r>
            <a:r>
              <a:rPr lang="bn-BD" sz="4800" dirty="0">
                <a:ln w="6600">
                  <a:solidFill>
                    <a:schemeClr val="accent2"/>
                  </a:solidFill>
                  <a:prstDash val="solid"/>
                </a:ln>
                <a:solidFill>
                  <a:srgbClr val="FF0000"/>
                </a:solidFill>
                <a:effectLst>
                  <a:outerShdw dist="38100" dir="2700000" algn="tl" rotWithShape="0">
                    <a:schemeClr val="accent2"/>
                  </a:outerShdw>
                </a:effectLst>
                <a:latin typeface="NikoshBAN" pitchFamily="2" charset="0"/>
                <a:cs typeface="NikoshBAN" pitchFamily="2" charset="0"/>
              </a:rPr>
              <a:t> শুভেচ্ছা</a:t>
            </a:r>
            <a:endParaRPr lang="en-US" sz="4800" dirty="0">
              <a:ln w="6600">
                <a:solidFill>
                  <a:schemeClr val="accent2"/>
                </a:solidFill>
                <a:prstDash val="solid"/>
              </a:ln>
              <a:solidFill>
                <a:srgbClr val="FF0000"/>
              </a:solidFill>
              <a:effectLst>
                <a:outerShdw dist="38100" dir="2700000" algn="tl" rotWithShape="0">
                  <a:schemeClr val="accent2"/>
                </a:outerShdw>
              </a:effectLst>
              <a:latin typeface="NikoshBAN" pitchFamily="2" charset="0"/>
              <a:cs typeface="NikoshBAN" pitchFamily="2" charset="0"/>
            </a:endParaRPr>
          </a:p>
        </p:txBody>
      </p:sp>
      <p:pic>
        <p:nvPicPr>
          <p:cNvPr id="7" name="Picture 6">
            <a:extLst>
              <a:ext uri="{FF2B5EF4-FFF2-40B4-BE49-F238E27FC236}">
                <a16:creationId xmlns:a16="http://schemas.microsoft.com/office/drawing/2014/main" id="{22B4E762-7E1D-4F5E-A719-F0F848C7F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326" y="1642820"/>
            <a:ext cx="7580610" cy="461007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95731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F3636D-3421-4BEA-A646-83CF8CFAC104}"/>
              </a:ext>
            </a:extLst>
          </p:cNvPr>
          <p:cNvSpPr txBox="1"/>
          <p:nvPr/>
        </p:nvSpPr>
        <p:spPr>
          <a:xfrm>
            <a:off x="3119004" y="2967288"/>
            <a:ext cx="5427518"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IN" sz="3200" dirty="0">
                <a:ln w="0">
                  <a:solidFill>
                    <a:sysClr val="windowText" lastClr="000000"/>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যদিও রুপা নয়কো রুপাই,রুপার চেয়ে দামি,</a:t>
            </a:r>
          </a:p>
          <a:p>
            <a:r>
              <a:rPr lang="bn-IN" sz="3200" dirty="0">
                <a:ln w="0">
                  <a:solidFill>
                    <a:sysClr val="windowText" lastClr="000000"/>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কালেতে ওরই নামে সব গাঁ হবে নামি। </a:t>
            </a:r>
          </a:p>
        </p:txBody>
      </p:sp>
      <p:pic>
        <p:nvPicPr>
          <p:cNvPr id="1026" name="Picture 2" descr="Image result for রুপার গহনা ">
            <a:extLst>
              <a:ext uri="{FF2B5EF4-FFF2-40B4-BE49-F238E27FC236}">
                <a16:creationId xmlns:a16="http://schemas.microsoft.com/office/drawing/2014/main" id="{07FF87B6-CEAA-4581-BB3F-B225AEABC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246" y="462395"/>
            <a:ext cx="2981325" cy="236288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Image result for রুপার গহনা ">
            <a:extLst>
              <a:ext uri="{FF2B5EF4-FFF2-40B4-BE49-F238E27FC236}">
                <a16:creationId xmlns:a16="http://schemas.microsoft.com/office/drawing/2014/main" id="{4F4747A4-0497-4CB9-980D-7095D59C1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6712" y="462395"/>
            <a:ext cx="2981324" cy="236288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C6C1945-BA6B-4D07-8D9A-F6B135B43987}"/>
              </a:ext>
            </a:extLst>
          </p:cNvPr>
          <p:cNvPicPr>
            <a:picLocks noChangeAspect="1"/>
          </p:cNvPicPr>
          <p:nvPr/>
        </p:nvPicPr>
        <p:blipFill rotWithShape="1">
          <a:blip r:embed="rId4">
            <a:extLst>
              <a:ext uri="{28A0092B-C50C-407E-A947-70E740481C1C}">
                <a14:useLocalDpi xmlns:a14="http://schemas.microsoft.com/office/drawing/2010/main" val="0"/>
              </a:ext>
            </a:extLst>
          </a:blip>
          <a:srcRect t="11887" b="11628"/>
          <a:stretch/>
        </p:blipFill>
        <p:spPr>
          <a:xfrm>
            <a:off x="307829" y="4376324"/>
            <a:ext cx="3093893" cy="1996767"/>
          </a:xfrm>
          <a:prstGeom prst="rect">
            <a:avLst/>
          </a:prstGeom>
          <a:ln w="88900" cap="sq" cmpd="thickThin">
            <a:solidFill>
              <a:srgbClr val="000000"/>
            </a:solidFill>
            <a:prstDash val="solid"/>
            <a:miter lim="800000"/>
          </a:ln>
          <a:effectLst>
            <a:innerShdw blurRad="76200">
              <a:srgbClr val="000000"/>
            </a:innerShdw>
          </a:effectLst>
        </p:spPr>
      </p:pic>
      <p:pic>
        <p:nvPicPr>
          <p:cNvPr id="1030" name="Picture 6" descr="Image result for গ্রাম">
            <a:extLst>
              <a:ext uri="{FF2B5EF4-FFF2-40B4-BE49-F238E27FC236}">
                <a16:creationId xmlns:a16="http://schemas.microsoft.com/office/drawing/2014/main" id="{396B850F-9E6C-4380-AC81-0B981380DE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4142" y="4239491"/>
            <a:ext cx="3093894" cy="2133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6E905639-59AC-4A8B-8B23-520ADB1C0416}"/>
              </a:ext>
            </a:extLst>
          </p:cNvPr>
          <p:cNvSpPr/>
          <p:nvPr/>
        </p:nvSpPr>
        <p:spPr>
          <a:xfrm rot="13180337">
            <a:off x="7585199" y="4330239"/>
            <a:ext cx="1330037" cy="44503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50514901-2E03-41A8-8F8F-4F193293EF28}"/>
              </a:ext>
            </a:extLst>
          </p:cNvPr>
          <p:cNvSpPr/>
          <p:nvPr/>
        </p:nvSpPr>
        <p:spPr>
          <a:xfrm rot="19546067">
            <a:off x="3423492" y="4160367"/>
            <a:ext cx="1330037" cy="4869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4C49FCD-2364-4D13-B057-A84D57FAADB7}"/>
              </a:ext>
            </a:extLst>
          </p:cNvPr>
          <p:cNvSpPr/>
          <p:nvPr/>
        </p:nvSpPr>
        <p:spPr>
          <a:xfrm rot="7506040">
            <a:off x="7750787" y="2151798"/>
            <a:ext cx="1330037" cy="47863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A291FC8-E567-4108-9215-DEDDBCC221ED}"/>
              </a:ext>
            </a:extLst>
          </p:cNvPr>
          <p:cNvSpPr/>
          <p:nvPr/>
        </p:nvSpPr>
        <p:spPr>
          <a:xfrm rot="2684370">
            <a:off x="3381987" y="2174417"/>
            <a:ext cx="1330037" cy="45260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1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44D15D-E2E0-48F0-B178-865E77A092A8}"/>
              </a:ext>
            </a:extLst>
          </p:cNvPr>
          <p:cNvSpPr txBox="1"/>
          <p:nvPr/>
        </p:nvSpPr>
        <p:spPr>
          <a:xfrm>
            <a:off x="997142" y="944380"/>
            <a:ext cx="5410200" cy="718165"/>
          </a:xfrm>
          <a:prstGeom prst="rect">
            <a:avLst/>
          </a:prstGeom>
        </p:spPr>
        <p:style>
          <a:lnRef idx="2">
            <a:schemeClr val="accent1"/>
          </a:lnRef>
          <a:fillRef idx="1">
            <a:schemeClr val="lt1"/>
          </a:fillRef>
          <a:effectRef idx="0">
            <a:schemeClr val="accent1"/>
          </a:effectRef>
          <a:fontRef idx="minor">
            <a:schemeClr val="dk1"/>
          </a:fontRef>
        </p:style>
        <p:txBody>
          <a:bodyPr wrap="square" rtlCol="0">
            <a:prstTxWarp prst="textPlain">
              <a:avLst/>
            </a:prstTxWarp>
            <a:spAutoFit/>
          </a:bodyPr>
          <a:lstStyle/>
          <a:p>
            <a:r>
              <a:rPr lang="bn-IN" b="1" dirty="0">
                <a:ln w="1905"/>
                <a:effectLst>
                  <a:innerShdw blurRad="69850" dist="43180" dir="5400000">
                    <a:srgbClr val="000000">
                      <a:alpha val="65000"/>
                    </a:srgbClr>
                  </a:innerShdw>
                </a:effectLst>
                <a:latin typeface="NikoshBAN" pitchFamily="2" charset="0"/>
                <a:ea typeface="Meiryo UI" pitchFamily="34" charset="-128"/>
                <a:cs typeface="NikoshBAN" pitchFamily="2" charset="0"/>
              </a:rPr>
              <a:t>একক কাজ  </a:t>
            </a:r>
            <a:endParaRPr lang="en-US" b="1" dirty="0">
              <a:ln w="1905"/>
              <a:effectLst>
                <a:innerShdw blurRad="69850" dist="43180" dir="5400000">
                  <a:srgbClr val="000000">
                    <a:alpha val="65000"/>
                  </a:srgbClr>
                </a:innerShdw>
              </a:effectLst>
              <a:latin typeface="NikoshBAN" pitchFamily="2" charset="0"/>
              <a:ea typeface="Meiryo UI" pitchFamily="34" charset="-128"/>
              <a:cs typeface="NikoshBAN" pitchFamily="2" charset="0"/>
            </a:endParaRPr>
          </a:p>
        </p:txBody>
      </p:sp>
      <p:sp>
        <p:nvSpPr>
          <p:cNvPr id="10" name="TextBox 9">
            <a:extLst>
              <a:ext uri="{FF2B5EF4-FFF2-40B4-BE49-F238E27FC236}">
                <a16:creationId xmlns:a16="http://schemas.microsoft.com/office/drawing/2014/main" id="{0B34D61F-57F4-4A41-8F01-856E944B41CD}"/>
              </a:ext>
            </a:extLst>
          </p:cNvPr>
          <p:cNvSpPr txBox="1"/>
          <p:nvPr/>
        </p:nvSpPr>
        <p:spPr>
          <a:xfrm>
            <a:off x="723514" y="2445327"/>
            <a:ext cx="7436813"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4000" b="1" dirty="0">
                <a:latin typeface="NikoshBAN" pitchFamily="2" charset="0"/>
                <a:cs typeface="NikoshBAN" pitchFamily="2" charset="0"/>
              </a:rPr>
              <a:t>১। </a:t>
            </a:r>
            <a:r>
              <a:rPr lang="en-US" sz="4000" b="1" dirty="0" err="1">
                <a:latin typeface="NikoshBAN" pitchFamily="2" charset="0"/>
                <a:cs typeface="NikoshBAN" pitchFamily="2" charset="0"/>
              </a:rPr>
              <a:t>রুপাইয়ের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শরীর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কেমন</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ছিল</a:t>
            </a:r>
            <a:r>
              <a:rPr lang="en-US" sz="4000" b="1" dirty="0">
                <a:latin typeface="NikoshBAN" pitchFamily="2" charset="0"/>
                <a:cs typeface="NikoshBAN" pitchFamily="2" charset="0"/>
              </a:rPr>
              <a:t>?</a:t>
            </a:r>
          </a:p>
          <a:p>
            <a:r>
              <a:rPr lang="en-US" sz="4000" b="1" dirty="0">
                <a:latin typeface="NikoshBAN" pitchFamily="2" charset="0"/>
                <a:cs typeface="NikoshBAN" pitchFamily="2" charset="0"/>
              </a:rPr>
              <a:t>২। </a:t>
            </a:r>
            <a:r>
              <a:rPr lang="en-US" sz="4000" b="1" dirty="0" err="1">
                <a:latin typeface="NikoshBAN" pitchFamily="2" charset="0"/>
                <a:cs typeface="NikoshBAN" pitchFamily="2" charset="0"/>
              </a:rPr>
              <a:t>রুপায়ের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মুখের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মায়া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কেমন</a:t>
            </a:r>
            <a:r>
              <a:rPr lang="en-US" sz="4000" b="1" dirty="0">
                <a:latin typeface="NikoshBAN" pitchFamily="2" charset="0"/>
                <a:cs typeface="NikoshBAN" pitchFamily="2" charset="0"/>
              </a:rPr>
              <a:t>?</a:t>
            </a:r>
          </a:p>
          <a:p>
            <a:r>
              <a:rPr lang="en-US" sz="4000" b="1" dirty="0">
                <a:latin typeface="NikoshBAN" pitchFamily="2" charset="0"/>
                <a:cs typeface="NikoshBAN" pitchFamily="2" charset="0"/>
              </a:rPr>
              <a:t>৩। ‘</a:t>
            </a:r>
            <a:r>
              <a:rPr lang="en-US" sz="4000" b="1" dirty="0" err="1">
                <a:latin typeface="NikoshBAN" pitchFamily="2" charset="0"/>
                <a:cs typeface="NikoshBAN" pitchFamily="2" charset="0"/>
              </a:rPr>
              <a:t>কালো</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দাত</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বলতে</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বোঝায়</a:t>
            </a:r>
            <a:r>
              <a:rPr lang="en-US" sz="4000" b="1" dirty="0">
                <a:latin typeface="NikoshBAN" pitchFamily="2" charset="0"/>
                <a:cs typeface="NikoshBAN" pitchFamily="2" charset="0"/>
              </a:rPr>
              <a:t>?</a:t>
            </a:r>
          </a:p>
          <a:p>
            <a:r>
              <a:rPr lang="en-US" sz="4000" b="1" dirty="0">
                <a:latin typeface="NikoshBAN" pitchFamily="2" charset="0"/>
                <a:cs typeface="NikoshBAN" pitchFamily="2" charset="0"/>
              </a:rPr>
              <a:t>৪। </a:t>
            </a:r>
            <a:r>
              <a:rPr lang="en-US" sz="4000" b="1" dirty="0" err="1">
                <a:latin typeface="NikoshBAN" pitchFamily="2" charset="0"/>
                <a:cs typeface="NikoshBAN" pitchFamily="2" charset="0"/>
              </a:rPr>
              <a:t>পাগাল</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শব্দের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অর্থ</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a:t>
            </a:r>
            <a:r>
              <a:rPr lang="en-US" sz="4000" b="1" dirty="0">
                <a:latin typeface="NikoshBAN" pitchFamily="2" charset="0"/>
                <a:cs typeface="NikoshBAN" pitchFamily="2" charset="0"/>
              </a:rPr>
              <a:t>?</a:t>
            </a:r>
          </a:p>
        </p:txBody>
      </p:sp>
    </p:spTree>
    <p:extLst>
      <p:ext uri="{BB962C8B-B14F-4D97-AF65-F5344CB8AC3E}">
        <p14:creationId xmlns:p14="http://schemas.microsoft.com/office/powerpoint/2010/main" val="1310292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A8B8C5-876D-4FD8-A6D1-DD79C1937008}"/>
              </a:ext>
            </a:extLst>
          </p:cNvPr>
          <p:cNvSpPr/>
          <p:nvPr/>
        </p:nvSpPr>
        <p:spPr>
          <a:xfrm>
            <a:off x="304799" y="1838698"/>
            <a:ext cx="8201893" cy="7532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bn-IN" sz="2800" b="1" dirty="0"/>
              <a:t>১</a:t>
            </a:r>
            <a:r>
              <a:rPr lang="en-US" sz="2800" b="1" dirty="0"/>
              <a:t>।</a:t>
            </a:r>
            <a:r>
              <a:rPr lang="bn-IN" sz="2800" b="1" dirty="0"/>
              <a:t>কাঁচা ধানের পাতার মতো মুখে কিসের ছায়া ? </a:t>
            </a:r>
            <a:endParaRPr lang="en-US" sz="2800" b="1" dirty="0"/>
          </a:p>
        </p:txBody>
      </p:sp>
      <p:sp>
        <p:nvSpPr>
          <p:cNvPr id="4" name="Rectangle 3">
            <a:extLst>
              <a:ext uri="{FF2B5EF4-FFF2-40B4-BE49-F238E27FC236}">
                <a16:creationId xmlns:a16="http://schemas.microsoft.com/office/drawing/2014/main" id="{FF5304E3-C00A-42F7-BC73-6387A69F603D}"/>
              </a:ext>
            </a:extLst>
          </p:cNvPr>
          <p:cNvSpPr/>
          <p:nvPr/>
        </p:nvSpPr>
        <p:spPr>
          <a:xfrm>
            <a:off x="278673" y="2931822"/>
            <a:ext cx="8254144"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bn-IN" sz="2800" b="1" dirty="0"/>
              <a:t>২</a:t>
            </a:r>
            <a:r>
              <a:rPr lang="en-US" sz="2800" b="1" dirty="0"/>
              <a:t>।</a:t>
            </a:r>
            <a:r>
              <a:rPr lang="bn-IN" sz="2800" b="1" dirty="0"/>
              <a:t>কোন গানে রুপাই-এর কন্ঠ সবার আগে শোনা যায় ?  </a:t>
            </a:r>
            <a:endParaRPr lang="en-US" sz="2800" b="1" dirty="0"/>
          </a:p>
        </p:txBody>
      </p:sp>
      <p:sp>
        <p:nvSpPr>
          <p:cNvPr id="5" name="Rectangle 4">
            <a:extLst>
              <a:ext uri="{FF2B5EF4-FFF2-40B4-BE49-F238E27FC236}">
                <a16:creationId xmlns:a16="http://schemas.microsoft.com/office/drawing/2014/main" id="{E42B5A97-6639-4257-82B3-9E68254FF510}"/>
              </a:ext>
            </a:extLst>
          </p:cNvPr>
          <p:cNvSpPr/>
          <p:nvPr/>
        </p:nvSpPr>
        <p:spPr>
          <a:xfrm>
            <a:off x="278673" y="4083529"/>
            <a:ext cx="8254144"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bn-IN" sz="2800" b="1" dirty="0"/>
              <a:t>৩</a:t>
            </a:r>
            <a:r>
              <a:rPr lang="en-US" sz="2800" b="1" dirty="0"/>
              <a:t>।</a:t>
            </a:r>
            <a:r>
              <a:rPr lang="bn-IN" sz="2800" b="1" dirty="0"/>
              <a:t>কবি চাষির ছেলের বাহুকে কিসের সাথে তুলনা করেছেন ?   </a:t>
            </a:r>
            <a:endParaRPr lang="en-US" sz="2800" b="1" dirty="0"/>
          </a:p>
        </p:txBody>
      </p:sp>
      <p:sp>
        <p:nvSpPr>
          <p:cNvPr id="7" name="Rectangle 6">
            <a:extLst>
              <a:ext uri="{FF2B5EF4-FFF2-40B4-BE49-F238E27FC236}">
                <a16:creationId xmlns:a16="http://schemas.microsoft.com/office/drawing/2014/main" id="{B356FDA1-C947-47BF-AC41-1818856C7DA6}"/>
              </a:ext>
            </a:extLst>
          </p:cNvPr>
          <p:cNvSpPr/>
          <p:nvPr/>
        </p:nvSpPr>
        <p:spPr>
          <a:xfrm>
            <a:off x="304799" y="5235236"/>
            <a:ext cx="8254145"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dirty="0"/>
              <a:t>৪।</a:t>
            </a:r>
            <a:r>
              <a:rPr lang="bn-IN" sz="2800" b="1" dirty="0"/>
              <a:t>’জালি’ শব্দের অর্থ কী ? </a:t>
            </a:r>
            <a:endParaRPr lang="en-US" sz="2800" b="1" dirty="0"/>
          </a:p>
        </p:txBody>
      </p:sp>
      <p:sp>
        <p:nvSpPr>
          <p:cNvPr id="8" name="Rectangle 7">
            <a:extLst>
              <a:ext uri="{FF2B5EF4-FFF2-40B4-BE49-F238E27FC236}">
                <a16:creationId xmlns:a16="http://schemas.microsoft.com/office/drawing/2014/main" id="{0EFC8389-36A3-4B3A-98F3-61097221F12F}"/>
              </a:ext>
            </a:extLst>
          </p:cNvPr>
          <p:cNvSpPr/>
          <p:nvPr/>
        </p:nvSpPr>
        <p:spPr>
          <a:xfrm>
            <a:off x="9229106" y="5220790"/>
            <a:ext cx="2817224"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dirty="0"/>
              <a:t>৪</a:t>
            </a:r>
            <a:r>
              <a:rPr lang="bn-IN" sz="2800" b="1" dirty="0"/>
              <a:t>কচি। </a:t>
            </a:r>
            <a:endParaRPr lang="en-US" sz="2800" b="1" dirty="0"/>
          </a:p>
        </p:txBody>
      </p:sp>
      <p:sp>
        <p:nvSpPr>
          <p:cNvPr id="10" name="Rectangle 9">
            <a:extLst>
              <a:ext uri="{FF2B5EF4-FFF2-40B4-BE49-F238E27FC236}">
                <a16:creationId xmlns:a16="http://schemas.microsoft.com/office/drawing/2014/main" id="{422A089E-E4A9-4E42-9F77-FD29AA6D3649}"/>
              </a:ext>
            </a:extLst>
          </p:cNvPr>
          <p:cNvSpPr/>
          <p:nvPr/>
        </p:nvSpPr>
        <p:spPr>
          <a:xfrm>
            <a:off x="9229106" y="4083529"/>
            <a:ext cx="2812869"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bn-IN" sz="2800" b="1" dirty="0"/>
              <a:t>৩</a:t>
            </a:r>
            <a:r>
              <a:rPr lang="en-US" sz="2800" b="1" dirty="0"/>
              <a:t>।</a:t>
            </a:r>
            <a:r>
              <a:rPr lang="bn-IN" sz="2800" b="1" dirty="0"/>
              <a:t>জালি লাউয়ের ডগা। </a:t>
            </a:r>
            <a:endParaRPr lang="en-US" sz="2800" b="1" dirty="0"/>
          </a:p>
        </p:txBody>
      </p:sp>
      <p:sp>
        <p:nvSpPr>
          <p:cNvPr id="11" name="Rectangle 10">
            <a:extLst>
              <a:ext uri="{FF2B5EF4-FFF2-40B4-BE49-F238E27FC236}">
                <a16:creationId xmlns:a16="http://schemas.microsoft.com/office/drawing/2014/main" id="{EE4B9010-9C9E-4378-91F0-585984E8C597}"/>
              </a:ext>
            </a:extLst>
          </p:cNvPr>
          <p:cNvSpPr/>
          <p:nvPr/>
        </p:nvSpPr>
        <p:spPr>
          <a:xfrm>
            <a:off x="9257408" y="2946268"/>
            <a:ext cx="2756263"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bn-IN" sz="2800" b="1" dirty="0"/>
              <a:t>২</a:t>
            </a:r>
            <a:r>
              <a:rPr lang="en-US" sz="2800" b="1" dirty="0"/>
              <a:t>।</a:t>
            </a:r>
            <a:r>
              <a:rPr lang="bn-IN" sz="2800" b="1" dirty="0"/>
              <a:t>জারি গানে।</a:t>
            </a:r>
            <a:endParaRPr lang="en-US" sz="2800" b="1" dirty="0"/>
          </a:p>
        </p:txBody>
      </p:sp>
      <p:sp>
        <p:nvSpPr>
          <p:cNvPr id="12" name="Rectangle 11">
            <a:extLst>
              <a:ext uri="{FF2B5EF4-FFF2-40B4-BE49-F238E27FC236}">
                <a16:creationId xmlns:a16="http://schemas.microsoft.com/office/drawing/2014/main" id="{B75DAF26-5CE1-453E-8D51-F3A5861C9776}"/>
              </a:ext>
            </a:extLst>
          </p:cNvPr>
          <p:cNvSpPr/>
          <p:nvPr/>
        </p:nvSpPr>
        <p:spPr>
          <a:xfrm>
            <a:off x="9251470" y="1914502"/>
            <a:ext cx="2695303" cy="8316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bn-IN" sz="2800" b="1" dirty="0"/>
              <a:t>১</a:t>
            </a:r>
            <a:r>
              <a:rPr lang="en-US" sz="2800" b="1" dirty="0"/>
              <a:t>।</a:t>
            </a:r>
            <a:r>
              <a:rPr lang="bn-IN" sz="2800" b="1" dirty="0"/>
              <a:t>নবীন তৃণের। </a:t>
            </a:r>
            <a:endParaRPr lang="en-US" sz="2800" b="1" dirty="0"/>
          </a:p>
        </p:txBody>
      </p:sp>
      <p:pic>
        <p:nvPicPr>
          <p:cNvPr id="14" name="Picture 13">
            <a:extLst>
              <a:ext uri="{FF2B5EF4-FFF2-40B4-BE49-F238E27FC236}">
                <a16:creationId xmlns:a16="http://schemas.microsoft.com/office/drawing/2014/main" id="{C4B62271-B572-401A-9780-C1D2D18180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2964" y="352213"/>
            <a:ext cx="3513768" cy="102591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8666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রুপার গহনা ">
            <a:extLst>
              <a:ext uri="{FF2B5EF4-FFF2-40B4-BE49-F238E27FC236}">
                <a16:creationId xmlns:a16="http://schemas.microsoft.com/office/drawing/2014/main" id="{E5C50879-C931-4482-8DBD-46B7575467B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41416" y="2105891"/>
            <a:ext cx="6858001" cy="389312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E1B290-D62B-494A-9330-A0A54B1ECD71}"/>
              </a:ext>
            </a:extLst>
          </p:cNvPr>
          <p:cNvSpPr txBox="1"/>
          <p:nvPr/>
        </p:nvSpPr>
        <p:spPr>
          <a:xfrm>
            <a:off x="249382" y="340106"/>
            <a:ext cx="5230088" cy="1569660"/>
          </a:xfrm>
          <a:prstGeom prst="rect">
            <a:avLst/>
          </a:prstGeom>
          <a:noFill/>
        </p:spPr>
        <p:txBody>
          <a:bodyPr wrap="square">
            <a:spAutoFit/>
          </a:bodyPr>
          <a:lstStyle/>
          <a:p>
            <a:pPr algn="ctr"/>
            <a:r>
              <a:rPr lang="bn-IN" sz="9600" b="1" dirty="0">
                <a:solidFill>
                  <a:srgbClr val="C00000"/>
                </a:solidFill>
                <a:latin typeface="SutonnyMJ" pitchFamily="2" charset="0"/>
                <a:cs typeface="SutonnyMJ" pitchFamily="2" charset="0"/>
              </a:rPr>
              <a:t>ধন্যবাদ</a:t>
            </a:r>
            <a:endParaRPr lang="en-US" sz="9600" b="1" dirty="0">
              <a:solidFill>
                <a:srgbClr val="C00000"/>
              </a:solidFill>
              <a:latin typeface="SutonnyMJ" pitchFamily="2" charset="0"/>
              <a:cs typeface="SutonnyMJ" pitchFamily="2" charset="0"/>
            </a:endParaRPr>
          </a:p>
        </p:txBody>
      </p:sp>
    </p:spTree>
    <p:extLst>
      <p:ext uri="{BB962C8B-B14F-4D97-AF65-F5344CB8AC3E}">
        <p14:creationId xmlns:p14="http://schemas.microsoft.com/office/powerpoint/2010/main" val="1986668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3849552-8A1C-4B25-8215-63E6D15AB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913" y="2920085"/>
            <a:ext cx="4269249" cy="33847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1EDE96-7901-4285-88F4-7514216446F7}"/>
              </a:ext>
            </a:extLst>
          </p:cNvPr>
          <p:cNvSpPr txBox="1"/>
          <p:nvPr/>
        </p:nvSpPr>
        <p:spPr>
          <a:xfrm>
            <a:off x="829394" y="553177"/>
            <a:ext cx="11143281" cy="1331147"/>
          </a:xfrm>
          <a:prstGeom prst="rect">
            <a:avLst/>
          </a:prstGeom>
          <a:noFill/>
        </p:spPr>
        <p:txBody>
          <a:bodyPr wrap="square" rtlCol="0">
            <a:prstTxWarp prst="textPlain">
              <a:avLst/>
            </a:prstTxWarp>
            <a:spAutoFit/>
          </a:bodyPr>
          <a:lstStyle/>
          <a:p>
            <a:r>
              <a:rPr lang="en-US" sz="4800" b="1" spc="50" dirty="0">
                <a:ln w="9525" cmpd="sng">
                  <a:solidFill>
                    <a:schemeClr val="accent1"/>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glow rad="38100">
                    <a:schemeClr val="accent1">
                      <a:alpha val="40000"/>
                    </a:schemeClr>
                  </a:glow>
                </a:effectLst>
              </a:rPr>
              <a:t>GOALANDA UPAZILA ONLINE SCHOOL </a:t>
            </a:r>
          </a:p>
        </p:txBody>
      </p:sp>
      <p:pic>
        <p:nvPicPr>
          <p:cNvPr id="3" name="Picture 2">
            <a:extLst>
              <a:ext uri="{FF2B5EF4-FFF2-40B4-BE49-F238E27FC236}">
                <a16:creationId xmlns:a16="http://schemas.microsoft.com/office/drawing/2014/main" id="{C3E3D07F-5AE3-4C14-A1A3-A8DE1DC95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8088" y="3063465"/>
            <a:ext cx="3239145" cy="3097978"/>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a:extLst>
              <a:ext uri="{FF2B5EF4-FFF2-40B4-BE49-F238E27FC236}">
                <a16:creationId xmlns:a16="http://schemas.microsoft.com/office/drawing/2014/main" id="{F48A408B-4071-4509-88E6-845AC4097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007" y="2425215"/>
            <a:ext cx="2971800" cy="401268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5824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93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FEC0B3-2862-4878-83C9-EFD7ECFD7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523704"/>
            <a:ext cx="3513768" cy="1025918"/>
          </a:xfrm>
          <a:prstGeom prst="rect">
            <a:avLst/>
          </a:prstGeom>
        </p:spPr>
      </p:pic>
      <p:pic>
        <p:nvPicPr>
          <p:cNvPr id="2" name="Picture 1">
            <a:extLst>
              <a:ext uri="{FF2B5EF4-FFF2-40B4-BE49-F238E27FC236}">
                <a16:creationId xmlns:a16="http://schemas.microsoft.com/office/drawing/2014/main" id="{E53D9443-2E40-4594-BE73-0C742F418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899" y="2870170"/>
            <a:ext cx="3827985" cy="1117660"/>
          </a:xfrm>
          <a:prstGeom prst="rect">
            <a:avLst/>
          </a:prstGeom>
          <a:noFill/>
          <a:ln w="88900" cap="sq" cmpd="thickThin">
            <a:solidFill>
              <a:srgbClr val="000000"/>
            </a:solidFill>
            <a:prstDash val="solid"/>
            <a:miter lim="800000"/>
          </a:ln>
          <a:effectLst>
            <a:innerShdw blurRad="76200">
              <a:srgbClr val="000000"/>
            </a:inn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466582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C024E5-1087-47E4-B5A4-618AB9D99B58}"/>
              </a:ext>
            </a:extLst>
          </p:cNvPr>
          <p:cNvSpPr txBox="1"/>
          <p:nvPr/>
        </p:nvSpPr>
        <p:spPr>
          <a:xfrm>
            <a:off x="2649681" y="5241997"/>
            <a:ext cx="7741228"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IN" sz="3200" b="1" dirty="0"/>
              <a:t>‘রুপাই’ কবিতার আলোকে তোমার দেখা কোনো পল্লিগ্রামের বর্ণনা দাও।      </a:t>
            </a:r>
            <a:endParaRPr lang="en-US" sz="3200" b="1" dirty="0"/>
          </a:p>
        </p:txBody>
      </p:sp>
      <p:pic>
        <p:nvPicPr>
          <p:cNvPr id="2" name="Picture 1">
            <a:extLst>
              <a:ext uri="{FF2B5EF4-FFF2-40B4-BE49-F238E27FC236}">
                <a16:creationId xmlns:a16="http://schemas.microsoft.com/office/drawing/2014/main" id="{F8CE21AB-94BF-4B24-9DF3-E054505012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217" y="538785"/>
            <a:ext cx="3827985" cy="1117660"/>
          </a:xfrm>
          <a:prstGeom prst="rect">
            <a:avLst/>
          </a:prstGeom>
          <a:noFill/>
          <a:ln w="88900" cap="sq" cmpd="thickThin">
            <a:solidFill>
              <a:srgbClr val="000000"/>
            </a:solidFill>
            <a:prstDash val="solid"/>
            <a:miter lim="800000"/>
          </a:ln>
          <a:effectLst>
            <a:innerShdw blurRad="76200">
              <a:srgbClr val="000000"/>
            </a:inn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63322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0DE93D-81E8-4927-8591-C6D03C585FF8}"/>
              </a:ext>
            </a:extLst>
          </p:cNvPr>
          <p:cNvSpPr txBox="1"/>
          <p:nvPr/>
        </p:nvSpPr>
        <p:spPr>
          <a:xfrm>
            <a:off x="1630793" y="771462"/>
            <a:ext cx="5861569" cy="461665"/>
          </a:xfrm>
          <a:prstGeom prst="rect">
            <a:avLst/>
          </a:prstGeom>
          <a:noFill/>
          <a:ln w="19050">
            <a:solidFill>
              <a:srgbClr val="002060"/>
            </a:solidFill>
          </a:ln>
        </p:spPr>
        <p:txBody>
          <a:bodyPr wrap="square" rtlCol="0">
            <a:spAutoFit/>
          </a:bodyPr>
          <a:lstStyle/>
          <a:p>
            <a:pPr algn="ctr"/>
            <a:r>
              <a:rPr lang="bn-IN" sz="2400" dirty="0">
                <a:solidFill>
                  <a:srgbClr val="002060"/>
                </a:solidFill>
                <a:latin typeface="NikoshBAN" pitchFamily="2" charset="0"/>
                <a:cs typeface="NikoshBAN" pitchFamily="2" charset="0"/>
              </a:rPr>
              <a:t>নিচের উদ্দীপকটি পড় এবং প্রশ্নগুলোর উত্তর দাও।  </a:t>
            </a:r>
            <a:endParaRPr lang="en-US" sz="2400" dirty="0">
              <a:solidFill>
                <a:srgbClr val="002060"/>
              </a:solidFill>
              <a:latin typeface="NikoshBAN" pitchFamily="2" charset="0"/>
              <a:cs typeface="NikoshBAN" pitchFamily="2" charset="0"/>
            </a:endParaRPr>
          </a:p>
        </p:txBody>
      </p:sp>
      <p:sp>
        <p:nvSpPr>
          <p:cNvPr id="3" name="Rounded Rectangle 6">
            <a:extLst>
              <a:ext uri="{FF2B5EF4-FFF2-40B4-BE49-F238E27FC236}">
                <a16:creationId xmlns:a16="http://schemas.microsoft.com/office/drawing/2014/main" id="{A1C7981C-F6F1-4000-A73E-7607A9B2409C}"/>
              </a:ext>
            </a:extLst>
          </p:cNvPr>
          <p:cNvSpPr/>
          <p:nvPr/>
        </p:nvSpPr>
        <p:spPr>
          <a:xfrm>
            <a:off x="57149" y="6512245"/>
            <a:ext cx="8960431"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1400" dirty="0">
                <a:solidFill>
                  <a:srgbClr val="9900CC"/>
                </a:solidFill>
                <a:latin typeface="NikoshBAN" pitchFamily="2" charset="0"/>
                <a:cs typeface="NikoshBAN" pitchFamily="2" charset="0"/>
              </a:rPr>
              <a:t>মোঃ রেজাউল ফারুক </a:t>
            </a:r>
            <a:r>
              <a:rPr lang="bn-IN" sz="1400" dirty="0">
                <a:solidFill>
                  <a:srgbClr val="FF0000"/>
                </a:solidFill>
                <a:latin typeface="NikoshBAN" pitchFamily="2" charset="0"/>
                <a:cs typeface="NikoshBAN" pitchFamily="2" charset="0"/>
              </a:rPr>
              <a:t>* </a:t>
            </a:r>
            <a:r>
              <a:rPr lang="bn-IN" sz="1400" dirty="0">
                <a:solidFill>
                  <a:srgbClr val="00B050"/>
                </a:solidFill>
                <a:latin typeface="NikoshBAN" pitchFamily="2" charset="0"/>
                <a:cs typeface="NikoshBAN" pitchFamily="2" charset="0"/>
              </a:rPr>
              <a:t>সহকারী শিক্ষক </a:t>
            </a:r>
            <a:r>
              <a:rPr lang="bn-IN" sz="1400" dirty="0">
                <a:solidFill>
                  <a:srgbClr val="FF0000"/>
                </a:solidFill>
                <a:latin typeface="NikoshBAN" pitchFamily="2" charset="0"/>
                <a:cs typeface="NikoshBAN" pitchFamily="2" charset="0"/>
              </a:rPr>
              <a:t>* </a:t>
            </a:r>
            <a:r>
              <a:rPr lang="bn-IN" sz="1400" dirty="0">
                <a:solidFill>
                  <a:srgbClr val="FF00FF"/>
                </a:solidFill>
                <a:latin typeface="NikoshBAN" pitchFamily="2" charset="0"/>
                <a:cs typeface="NikoshBAN" pitchFamily="2" charset="0"/>
              </a:rPr>
              <a:t>মানিকদিপা মাদরাসা, </a:t>
            </a:r>
            <a:r>
              <a:rPr lang="bn-IN" sz="1400" dirty="0">
                <a:solidFill>
                  <a:srgbClr val="0070C0"/>
                </a:solidFill>
                <a:latin typeface="NikoshBAN" pitchFamily="2" charset="0"/>
                <a:cs typeface="NikoshBAN" pitchFamily="2" charset="0"/>
              </a:rPr>
              <a:t>শাজাহানপুর, </a:t>
            </a:r>
            <a:r>
              <a:rPr lang="bn-IN" sz="1400" dirty="0">
                <a:solidFill>
                  <a:schemeClr val="accent6">
                    <a:lumMod val="75000"/>
                  </a:schemeClr>
                </a:solidFill>
                <a:latin typeface="NikoshBAN" pitchFamily="2" charset="0"/>
                <a:cs typeface="NikoshBAN" pitchFamily="2" charset="0"/>
              </a:rPr>
              <a:t>বগুড়া। </a:t>
            </a:r>
            <a:r>
              <a:rPr lang="bn-IN" sz="1400" dirty="0">
                <a:solidFill>
                  <a:srgbClr val="0000FF"/>
                </a:solidFill>
                <a:latin typeface="NikoshBAN" pitchFamily="2" charset="0"/>
                <a:cs typeface="NikoshBAN" pitchFamily="2" charset="0"/>
              </a:rPr>
              <a:t>মোঃ রেজাউল ফারুক </a:t>
            </a:r>
            <a:r>
              <a:rPr lang="bn-IN" sz="1400" dirty="0">
                <a:solidFill>
                  <a:schemeClr val="accent6">
                    <a:lumMod val="75000"/>
                  </a:schemeClr>
                </a:solidFill>
                <a:latin typeface="NikoshBAN" pitchFamily="2" charset="0"/>
                <a:cs typeface="NikoshBAN" pitchFamily="2" charset="0"/>
              </a:rPr>
              <a:t>* </a:t>
            </a:r>
            <a:r>
              <a:rPr lang="bn-IN" sz="1400" dirty="0">
                <a:solidFill>
                  <a:schemeClr val="accent2">
                    <a:lumMod val="75000"/>
                  </a:schemeClr>
                </a:solidFill>
                <a:latin typeface="NikoshBAN" pitchFamily="2" charset="0"/>
                <a:cs typeface="NikoshBAN" pitchFamily="2" charset="0"/>
              </a:rPr>
              <a:t>মানিকদিপা মাদরাসা </a:t>
            </a:r>
            <a:r>
              <a:rPr lang="bn-IN" sz="1400" dirty="0">
                <a:solidFill>
                  <a:schemeClr val="accent6">
                    <a:lumMod val="75000"/>
                  </a:schemeClr>
                </a:solidFill>
                <a:latin typeface="NikoshBAN" pitchFamily="2" charset="0"/>
                <a:cs typeface="NikoshBAN" pitchFamily="2" charset="0"/>
              </a:rPr>
              <a:t>* </a:t>
            </a:r>
            <a:r>
              <a:rPr lang="bn-IN" sz="1400" dirty="0">
                <a:solidFill>
                  <a:srgbClr val="9900CC"/>
                </a:solidFill>
                <a:latin typeface="NikoshBAN" pitchFamily="2" charset="0"/>
                <a:cs typeface="NikoshBAN" pitchFamily="2" charset="0"/>
              </a:rPr>
              <a:t>শাজাহানপুর </a:t>
            </a:r>
            <a:r>
              <a:rPr lang="bn-IN" sz="1400" dirty="0">
                <a:solidFill>
                  <a:schemeClr val="accent6">
                    <a:lumMod val="75000"/>
                  </a:schemeClr>
                </a:solidFill>
                <a:latin typeface="NikoshBAN" pitchFamily="2" charset="0"/>
                <a:cs typeface="NikoshBAN" pitchFamily="2" charset="0"/>
              </a:rPr>
              <a:t>* </a:t>
            </a:r>
            <a:r>
              <a:rPr lang="bn-IN" sz="1400" dirty="0">
                <a:solidFill>
                  <a:srgbClr val="002060"/>
                </a:solidFill>
                <a:latin typeface="NikoshBAN" pitchFamily="2" charset="0"/>
                <a:cs typeface="NikoshBAN" pitchFamily="2" charset="0"/>
              </a:rPr>
              <a:t>বগুড়া।  </a:t>
            </a:r>
            <a:endParaRPr lang="en-US" sz="1400" dirty="0">
              <a:solidFill>
                <a:srgbClr val="002060"/>
              </a:solidFill>
              <a:latin typeface="NikoshBAN" pitchFamily="2" charset="0"/>
              <a:cs typeface="NikoshBAN" pitchFamily="2" charset="0"/>
            </a:endParaRPr>
          </a:p>
        </p:txBody>
      </p:sp>
      <p:grpSp>
        <p:nvGrpSpPr>
          <p:cNvPr id="4" name="Group 3">
            <a:extLst>
              <a:ext uri="{FF2B5EF4-FFF2-40B4-BE49-F238E27FC236}">
                <a16:creationId xmlns:a16="http://schemas.microsoft.com/office/drawing/2014/main" id="{9B1E004D-7F13-448B-BAA3-2B1759E25520}"/>
              </a:ext>
            </a:extLst>
          </p:cNvPr>
          <p:cNvGrpSpPr/>
          <p:nvPr/>
        </p:nvGrpSpPr>
        <p:grpSpPr>
          <a:xfrm>
            <a:off x="128583" y="6563592"/>
            <a:ext cx="8876872" cy="183573"/>
            <a:chOff x="157674" y="3657600"/>
            <a:chExt cx="8745856" cy="304800"/>
          </a:xfrm>
        </p:grpSpPr>
        <p:sp>
          <p:nvSpPr>
            <p:cNvPr id="5" name="Rectangle 4">
              <a:extLst>
                <a:ext uri="{FF2B5EF4-FFF2-40B4-BE49-F238E27FC236}">
                  <a16:creationId xmlns:a16="http://schemas.microsoft.com/office/drawing/2014/main" id="{5AB26377-FFA2-4D7E-84C0-8B3368FA86F3}"/>
                </a:ext>
              </a:extLst>
            </p:cNvPr>
            <p:cNvSpPr/>
            <p:nvPr/>
          </p:nvSpPr>
          <p:spPr>
            <a:xfrm>
              <a:off x="3497407" y="3657600"/>
              <a:ext cx="2055669" cy="3048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50D1A7-C65D-4FAE-B754-9C36F30FC142}"/>
                </a:ext>
              </a:extLst>
            </p:cNvPr>
            <p:cNvSpPr/>
            <p:nvPr/>
          </p:nvSpPr>
          <p:spPr>
            <a:xfrm>
              <a:off x="157674" y="3657600"/>
              <a:ext cx="3326081" cy="304800"/>
            </a:xfrm>
            <a:prstGeom prst="rect">
              <a:avLst/>
            </a:prstGeom>
            <a:pattFill prst="ltUpDiag">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9369D8F-382C-4D7F-A968-31F512214C03}"/>
                </a:ext>
              </a:extLst>
            </p:cNvPr>
            <p:cNvSpPr/>
            <p:nvPr/>
          </p:nvSpPr>
          <p:spPr>
            <a:xfrm>
              <a:off x="5572379" y="3657600"/>
              <a:ext cx="3331151" cy="304800"/>
            </a:xfrm>
            <a:prstGeom prst="rect">
              <a:avLst/>
            </a:prstGeom>
            <a:pattFill prst="ltUpDiag">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4C6F799C-D9F0-40F2-B799-7CB9AACEA5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9" y="70203"/>
            <a:ext cx="1416992" cy="1393057"/>
          </a:xfrm>
          <a:prstGeom prst="rect">
            <a:avLst/>
          </a:prstGeom>
        </p:spPr>
      </p:pic>
      <p:pic>
        <p:nvPicPr>
          <p:cNvPr id="9" name="Picture 8">
            <a:extLst>
              <a:ext uri="{FF2B5EF4-FFF2-40B4-BE49-F238E27FC236}">
                <a16:creationId xmlns:a16="http://schemas.microsoft.com/office/drawing/2014/main" id="{C86E47DE-9F36-45AD-B486-109B4C00EF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0588" y="74934"/>
            <a:ext cx="1416992" cy="1393057"/>
          </a:xfrm>
          <a:prstGeom prst="rect">
            <a:avLst/>
          </a:prstGeom>
        </p:spPr>
      </p:pic>
      <p:sp>
        <p:nvSpPr>
          <p:cNvPr id="10" name="TextBox 9">
            <a:extLst>
              <a:ext uri="{FF2B5EF4-FFF2-40B4-BE49-F238E27FC236}">
                <a16:creationId xmlns:a16="http://schemas.microsoft.com/office/drawing/2014/main" id="{71A3002C-2850-4719-B9FD-458A0ED3EEB0}"/>
              </a:ext>
            </a:extLst>
          </p:cNvPr>
          <p:cNvSpPr txBox="1"/>
          <p:nvPr/>
        </p:nvSpPr>
        <p:spPr>
          <a:xfrm>
            <a:off x="1856478" y="191078"/>
            <a:ext cx="5410200" cy="432375"/>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a:ln w="11430"/>
                <a:solidFill>
                  <a:schemeClr val="tx2">
                    <a:lumMod val="60000"/>
                    <a:lumOff val="40000"/>
                  </a:schemeClr>
                </a:solidFill>
                <a:effectLst>
                  <a:outerShdw blurRad="76200" dist="50800" dir="5400000" algn="tl" rotWithShape="0">
                    <a:srgbClr val="000000">
                      <a:alpha val="65000"/>
                    </a:srgbClr>
                  </a:outerShdw>
                </a:effectLst>
                <a:latin typeface="NikoshBAN" pitchFamily="2" charset="0"/>
                <a:cs typeface="NikoshBAN" pitchFamily="2" charset="0"/>
              </a:rPr>
              <a:t>বাড়ীর কাজ  </a:t>
            </a:r>
            <a:endParaRPr lang="en-US" sz="3200" b="1" spc="50" dirty="0">
              <a:ln w="11430"/>
              <a:solidFill>
                <a:schemeClr val="tx2">
                  <a:lumMod val="60000"/>
                  <a:lumOff val="40000"/>
                </a:schemeClr>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1" name="TextBox 10">
            <a:extLst>
              <a:ext uri="{FF2B5EF4-FFF2-40B4-BE49-F238E27FC236}">
                <a16:creationId xmlns:a16="http://schemas.microsoft.com/office/drawing/2014/main" id="{9AF85BA4-A9DB-4ACB-8AE3-CD9AC87E1596}"/>
              </a:ext>
            </a:extLst>
          </p:cNvPr>
          <p:cNvSpPr txBox="1"/>
          <p:nvPr/>
        </p:nvSpPr>
        <p:spPr>
          <a:xfrm>
            <a:off x="128583" y="1463260"/>
            <a:ext cx="8786817" cy="1569660"/>
          </a:xfrm>
          <a:prstGeom prst="rect">
            <a:avLst/>
          </a:prstGeom>
          <a:noFill/>
          <a:ln w="19050">
            <a:solidFill>
              <a:srgbClr val="002060"/>
            </a:solidFill>
          </a:ln>
        </p:spPr>
        <p:txBody>
          <a:bodyPr wrap="square" rtlCol="0">
            <a:spAutoFit/>
          </a:bodyPr>
          <a:lstStyle/>
          <a:p>
            <a:pPr algn="ctr"/>
            <a:r>
              <a:rPr lang="bn-IN" sz="2400" dirty="0">
                <a:solidFill>
                  <a:srgbClr val="002060"/>
                </a:solidFill>
                <a:latin typeface="NikoshBAN" pitchFamily="2" charset="0"/>
                <a:cs typeface="NikoshBAN" pitchFamily="2" charset="0"/>
              </a:rPr>
              <a:t>মানিকদিপা গ্রামের এক কৃষকের কালো ছেলে বরকত। গ্রামে তার সুনামের অভাব নেই। কুস্তি, লাঠিখেলা, ফসল কাটা, মাছ ধরা, গান গাওয়া সব কাজেই সে পারদর্শী। সবার ডাকে সে সারা দেয়। সবার সাথে হাসি-খুশিতে মেশে। কোনো কাজে তার জুড়ি নেই। সবাই বলে বরকত মানিকদিপা গ্রামের হিরা-মানিক। </a:t>
            </a:r>
            <a:endParaRPr lang="en-US" sz="2400" dirty="0">
              <a:solidFill>
                <a:srgbClr val="002060"/>
              </a:solidFill>
              <a:latin typeface="NikoshBAN" pitchFamily="2" charset="0"/>
              <a:cs typeface="NikoshBAN" pitchFamily="2" charset="0"/>
            </a:endParaRPr>
          </a:p>
        </p:txBody>
      </p:sp>
      <p:sp>
        <p:nvSpPr>
          <p:cNvPr id="12" name="TextBox 11">
            <a:extLst>
              <a:ext uri="{FF2B5EF4-FFF2-40B4-BE49-F238E27FC236}">
                <a16:creationId xmlns:a16="http://schemas.microsoft.com/office/drawing/2014/main" id="{6D0524E4-9507-4831-BD25-1F920E07987B}"/>
              </a:ext>
            </a:extLst>
          </p:cNvPr>
          <p:cNvSpPr txBox="1"/>
          <p:nvPr/>
        </p:nvSpPr>
        <p:spPr>
          <a:xfrm>
            <a:off x="128583" y="3212021"/>
            <a:ext cx="8786817" cy="461665"/>
          </a:xfrm>
          <a:prstGeom prst="rect">
            <a:avLst/>
          </a:prstGeom>
          <a:noFill/>
          <a:ln w="19050">
            <a:solidFill>
              <a:srgbClr val="002060"/>
            </a:solidFill>
          </a:ln>
        </p:spPr>
        <p:txBody>
          <a:bodyPr wrap="square" rtlCol="0">
            <a:spAutoFit/>
          </a:bodyPr>
          <a:lstStyle/>
          <a:p>
            <a:r>
              <a:rPr lang="bn-IN" sz="2400" dirty="0">
                <a:solidFill>
                  <a:srgbClr val="002060"/>
                </a:solidFill>
                <a:latin typeface="NikoshBAN" pitchFamily="2" charset="0"/>
                <a:cs typeface="NikoshBAN" pitchFamily="2" charset="0"/>
              </a:rPr>
              <a:t>(ক) চাষীর ছেলের ‘গা-খানি’ দেখতে কেমন? </a:t>
            </a:r>
            <a:endParaRPr lang="en-US" sz="2400" dirty="0">
              <a:solidFill>
                <a:srgbClr val="002060"/>
              </a:solidFill>
              <a:latin typeface="NikoshBAN" pitchFamily="2" charset="0"/>
              <a:cs typeface="NikoshBAN" pitchFamily="2" charset="0"/>
            </a:endParaRPr>
          </a:p>
        </p:txBody>
      </p:sp>
      <p:sp>
        <p:nvSpPr>
          <p:cNvPr id="13" name="TextBox 12">
            <a:extLst>
              <a:ext uri="{FF2B5EF4-FFF2-40B4-BE49-F238E27FC236}">
                <a16:creationId xmlns:a16="http://schemas.microsoft.com/office/drawing/2014/main" id="{E9C5F7C2-58BA-476E-A7FF-CB9FE68639CC}"/>
              </a:ext>
            </a:extLst>
          </p:cNvPr>
          <p:cNvSpPr txBox="1"/>
          <p:nvPr/>
        </p:nvSpPr>
        <p:spPr>
          <a:xfrm>
            <a:off x="128583" y="3886200"/>
            <a:ext cx="8786817" cy="461665"/>
          </a:xfrm>
          <a:prstGeom prst="rect">
            <a:avLst/>
          </a:prstGeom>
          <a:noFill/>
          <a:ln w="19050">
            <a:solidFill>
              <a:srgbClr val="002060"/>
            </a:solidFill>
          </a:ln>
        </p:spPr>
        <p:txBody>
          <a:bodyPr wrap="square" rtlCol="0">
            <a:spAutoFit/>
          </a:bodyPr>
          <a:lstStyle/>
          <a:p>
            <a:r>
              <a:rPr lang="bn-IN" sz="2400" dirty="0">
                <a:solidFill>
                  <a:srgbClr val="002060"/>
                </a:solidFill>
                <a:latin typeface="NikoshBAN" pitchFamily="2" charset="0"/>
                <a:cs typeface="NikoshBAN" pitchFamily="2" charset="0"/>
              </a:rPr>
              <a:t>(খ) রুপাইকে বাপের বেটা বলা হয়েছে কেন? </a:t>
            </a:r>
            <a:endParaRPr lang="en-US" sz="2400" dirty="0">
              <a:solidFill>
                <a:srgbClr val="002060"/>
              </a:solidFill>
              <a:latin typeface="NikoshBAN" pitchFamily="2" charset="0"/>
              <a:cs typeface="NikoshBAN" pitchFamily="2" charset="0"/>
            </a:endParaRPr>
          </a:p>
        </p:txBody>
      </p:sp>
      <p:sp>
        <p:nvSpPr>
          <p:cNvPr id="14" name="TextBox 13">
            <a:extLst>
              <a:ext uri="{FF2B5EF4-FFF2-40B4-BE49-F238E27FC236}">
                <a16:creationId xmlns:a16="http://schemas.microsoft.com/office/drawing/2014/main" id="{639D0A31-3609-4AC4-9A39-5C0771144346}"/>
              </a:ext>
            </a:extLst>
          </p:cNvPr>
          <p:cNvSpPr txBox="1"/>
          <p:nvPr/>
        </p:nvSpPr>
        <p:spPr>
          <a:xfrm>
            <a:off x="128583" y="4567535"/>
            <a:ext cx="8786817" cy="461665"/>
          </a:xfrm>
          <a:prstGeom prst="rect">
            <a:avLst/>
          </a:prstGeom>
          <a:noFill/>
          <a:ln w="19050">
            <a:solidFill>
              <a:srgbClr val="002060"/>
            </a:solidFill>
          </a:ln>
        </p:spPr>
        <p:txBody>
          <a:bodyPr wrap="square" rtlCol="0">
            <a:spAutoFit/>
          </a:bodyPr>
          <a:lstStyle/>
          <a:p>
            <a:r>
              <a:rPr lang="bn-IN" sz="2400" dirty="0">
                <a:solidFill>
                  <a:srgbClr val="002060"/>
                </a:solidFill>
                <a:latin typeface="NikoshBAN" pitchFamily="2" charset="0"/>
                <a:cs typeface="NikoshBAN" pitchFamily="2" charset="0"/>
              </a:rPr>
              <a:t>(গ) উদ্দীপকে উল্লিখিত বরকতের সাথে রুপাই এর সাদৃশ্যপূর্ণ দিকটি ব্যাখ্যা কর। </a:t>
            </a:r>
            <a:endParaRPr lang="en-US" sz="2400" dirty="0">
              <a:solidFill>
                <a:srgbClr val="002060"/>
              </a:solidFill>
              <a:latin typeface="NikoshBAN" pitchFamily="2" charset="0"/>
              <a:cs typeface="NikoshBAN" pitchFamily="2" charset="0"/>
            </a:endParaRPr>
          </a:p>
        </p:txBody>
      </p:sp>
      <p:sp>
        <p:nvSpPr>
          <p:cNvPr id="15" name="TextBox 14">
            <a:extLst>
              <a:ext uri="{FF2B5EF4-FFF2-40B4-BE49-F238E27FC236}">
                <a16:creationId xmlns:a16="http://schemas.microsoft.com/office/drawing/2014/main" id="{BD4E8CA7-E4AB-46AF-950E-FA547FB30A8F}"/>
              </a:ext>
            </a:extLst>
          </p:cNvPr>
          <p:cNvSpPr txBox="1"/>
          <p:nvPr/>
        </p:nvSpPr>
        <p:spPr>
          <a:xfrm>
            <a:off x="128583" y="5253335"/>
            <a:ext cx="8786817" cy="461665"/>
          </a:xfrm>
          <a:prstGeom prst="rect">
            <a:avLst/>
          </a:prstGeom>
          <a:noFill/>
          <a:ln w="19050">
            <a:solidFill>
              <a:srgbClr val="002060"/>
            </a:solidFill>
          </a:ln>
        </p:spPr>
        <p:txBody>
          <a:bodyPr wrap="square" rtlCol="0">
            <a:spAutoFit/>
          </a:bodyPr>
          <a:lstStyle/>
          <a:p>
            <a:r>
              <a:rPr lang="bn-IN" sz="2400" dirty="0">
                <a:solidFill>
                  <a:srgbClr val="002060"/>
                </a:solidFill>
                <a:latin typeface="NikoshBAN" pitchFamily="2" charset="0"/>
                <a:cs typeface="NikoshBAN" pitchFamily="2" charset="0"/>
              </a:rPr>
              <a:t>(ঘ) উদ্দীপকে বরকতের চেয়ে রুপাইয়ের কর্মপরিধি আরও ব্যাপক- আলোচনা কর। </a:t>
            </a:r>
            <a:endParaRPr lang="en-US" sz="2400" dirty="0">
              <a:solidFill>
                <a:srgbClr val="002060"/>
              </a:solidFill>
              <a:latin typeface="NikoshBAN" pitchFamily="2" charset="0"/>
              <a:cs typeface="NikoshBAN" pitchFamily="2" charset="0"/>
            </a:endParaRPr>
          </a:p>
        </p:txBody>
      </p:sp>
      <p:sp>
        <p:nvSpPr>
          <p:cNvPr id="16" name="TextBox 15">
            <a:extLst>
              <a:ext uri="{FF2B5EF4-FFF2-40B4-BE49-F238E27FC236}">
                <a16:creationId xmlns:a16="http://schemas.microsoft.com/office/drawing/2014/main" id="{92ADEB2D-88CD-4A7C-94DC-58F1A6C2733A}"/>
              </a:ext>
            </a:extLst>
          </p:cNvPr>
          <p:cNvSpPr txBox="1"/>
          <p:nvPr/>
        </p:nvSpPr>
        <p:spPr>
          <a:xfrm>
            <a:off x="128582" y="5867400"/>
            <a:ext cx="8786817" cy="584775"/>
          </a:xfrm>
          <a:prstGeom prst="rect">
            <a:avLst/>
          </a:prstGeom>
          <a:noFill/>
          <a:ln w="19050">
            <a:solidFill>
              <a:srgbClr val="9900CC"/>
            </a:solidFill>
          </a:ln>
        </p:spPr>
        <p:txBody>
          <a:bodyPr wrap="square" rtlCol="0">
            <a:spAutoFit/>
          </a:bodyPr>
          <a:lstStyle/>
          <a:p>
            <a:pPr algn="ctr"/>
            <a:r>
              <a:rPr lang="bn-IN" sz="3200" dirty="0">
                <a:solidFill>
                  <a:srgbClr val="9900CC"/>
                </a:solidFill>
                <a:latin typeface="NikoshBAN" pitchFamily="2" charset="0"/>
                <a:cs typeface="NikoshBAN" pitchFamily="2" charset="0"/>
              </a:rPr>
              <a:t>(গ) নং প্রশ্নের উত্তর বাড়ী থেকে লিখে আনবে। </a:t>
            </a:r>
            <a:endParaRPr lang="en-US" sz="3200" dirty="0">
              <a:solidFill>
                <a:srgbClr val="9900CC"/>
              </a:solidFill>
              <a:latin typeface="NikoshBAN" pitchFamily="2" charset="0"/>
              <a:cs typeface="NikoshBAN" pitchFamily="2" charset="0"/>
            </a:endParaRPr>
          </a:p>
        </p:txBody>
      </p:sp>
      <p:pic>
        <p:nvPicPr>
          <p:cNvPr id="17" name="Picture 16">
            <a:extLst>
              <a:ext uri="{FF2B5EF4-FFF2-40B4-BE49-F238E27FC236}">
                <a16:creationId xmlns:a16="http://schemas.microsoft.com/office/drawing/2014/main" id="{0AFD4766-6C7C-4986-BE5A-6C4DC7A37F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70" y="485788"/>
            <a:ext cx="524150" cy="571348"/>
          </a:xfrm>
          <a:prstGeom prst="rect">
            <a:avLst/>
          </a:prstGeom>
        </p:spPr>
      </p:pic>
      <p:pic>
        <p:nvPicPr>
          <p:cNvPr id="18" name="Picture 17">
            <a:extLst>
              <a:ext uri="{FF2B5EF4-FFF2-40B4-BE49-F238E27FC236}">
                <a16:creationId xmlns:a16="http://schemas.microsoft.com/office/drawing/2014/main" id="{475E8874-7639-4541-9922-26319EE36F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010477">
            <a:off x="8047009" y="476664"/>
            <a:ext cx="524150" cy="571348"/>
          </a:xfrm>
          <a:prstGeom prst="rect">
            <a:avLst/>
          </a:prstGeom>
        </p:spPr>
      </p:pic>
    </p:spTree>
    <p:extLst>
      <p:ext uri="{BB962C8B-B14F-4D97-AF65-F5344CB8AC3E}">
        <p14:creationId xmlns:p14="http://schemas.microsoft.com/office/powerpoint/2010/main" val="138670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0"/>
                                  </p:stCondLst>
                                  <p:childTnLst>
                                    <p:animMotion origin="layout" path="M 0.50729 -0.00162 L -0.49271 -0.00162 " pathEditMode="relative" rAng="0" ptsTypes="AA">
                                      <p:cBhvr>
                                        <p:cTn id="6" dur="5000" fill="hold"/>
                                        <p:tgtEl>
                                          <p:spTgt spid="3"/>
                                        </p:tgtEl>
                                        <p:attrNameLst>
                                          <p:attrName>ppt_x</p:attrName>
                                          <p:attrName>ppt_y</p:attrName>
                                        </p:attrNameLst>
                                      </p:cBhvr>
                                      <p:rCtr x="-50000" y="0"/>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3"/>
                                        </p:tgtEl>
                                        <p:attrNameLst>
                                          <p:attrName>ppt_y</p:attrName>
                                        </p:attrNameLst>
                                      </p:cBhvr>
                                      <p:tavLst>
                                        <p:tav tm="0">
                                          <p:val>
                                            <p:strVal val="#ppt_y"/>
                                          </p:val>
                                        </p:tav>
                                        <p:tav tm="100000">
                                          <p:val>
                                            <p:strVal val="#ppt_y"/>
                                          </p:val>
                                        </p:tav>
                                      </p:tavLst>
                                    </p:anim>
                                    <p:anim calcmode="lin" valueType="num">
                                      <p:cBhvr>
                                        <p:cTn id="3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4"/>
                                        </p:tgtEl>
                                        <p:attrNameLst>
                                          <p:attrName>ppt_y</p:attrName>
                                        </p:attrNameLst>
                                      </p:cBhvr>
                                      <p:tavLst>
                                        <p:tav tm="0">
                                          <p:val>
                                            <p:strVal val="#ppt_y"/>
                                          </p:val>
                                        </p:tav>
                                        <p:tav tm="100000">
                                          <p:val>
                                            <p:strVal val="#ppt_y"/>
                                          </p:val>
                                        </p:tav>
                                      </p:tavLst>
                                    </p:anim>
                                    <p:anim calcmode="lin" valueType="num">
                                      <p:cBhvr>
                                        <p:cTn id="4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5"/>
                                        </p:tgtEl>
                                        <p:attrNameLst>
                                          <p:attrName>ppt_y</p:attrName>
                                        </p:attrNameLst>
                                      </p:cBhvr>
                                      <p:tavLst>
                                        <p:tav tm="0">
                                          <p:val>
                                            <p:strVal val="#ppt_y"/>
                                          </p:val>
                                        </p:tav>
                                        <p:tav tm="100000">
                                          <p:val>
                                            <p:strVal val="#ppt_y"/>
                                          </p:val>
                                        </p:tav>
                                      </p:tavLst>
                                    </p:anim>
                                    <p:anim calcmode="lin" valueType="num">
                                      <p:cBhvr>
                                        <p:cTn id="5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1" nodeType="click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6"/>
                                        </p:tgtEl>
                                        <p:attrNameLst>
                                          <p:attrName>ppt_y</p:attrName>
                                        </p:attrNameLst>
                                      </p:cBhvr>
                                      <p:tavLst>
                                        <p:tav tm="0">
                                          <p:val>
                                            <p:strVal val="#ppt_y"/>
                                          </p:val>
                                        </p:tav>
                                        <p:tav tm="100000">
                                          <p:val>
                                            <p:strVal val="#ppt_y"/>
                                          </p:val>
                                        </p:tav>
                                      </p:tavLst>
                                    </p:anim>
                                    <p:anim calcmode="lin" valueType="num">
                                      <p:cBhvr>
                                        <p:cTn id="6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8" presetClass="emph" presetSubtype="0" repeatCount="indefinite" fill="hold" grpId="0" nodeType="clickEffect">
                                  <p:stCondLst>
                                    <p:cond delay="0"/>
                                  </p:stCondLst>
                                  <p:iterate type="lt">
                                    <p:tmPct val="10000"/>
                                  </p:iterate>
                                  <p:childTnLst>
                                    <p:animClr clrSpc="rgb" dir="cw">
                                      <p:cBhvr override="childStyle">
                                        <p:cTn id="69" dur="500" fill="hold"/>
                                        <p:tgtEl>
                                          <p:spTgt spid="16"/>
                                        </p:tgtEl>
                                        <p:attrNameLst>
                                          <p:attrName>style.color</p:attrName>
                                        </p:attrNameLst>
                                      </p:cBhvr>
                                      <p:to>
                                        <a:srgbClr val="0000FF"/>
                                      </p:to>
                                    </p:animClr>
                                    <p:animClr clrSpc="rgb" dir="cw">
                                      <p:cBhvr>
                                        <p:cTn id="70" dur="500" fill="hold"/>
                                        <p:tgtEl>
                                          <p:spTgt spid="16"/>
                                        </p:tgtEl>
                                        <p:attrNameLst>
                                          <p:attrName>fillcolor</p:attrName>
                                        </p:attrNameLst>
                                      </p:cBhvr>
                                      <p:to>
                                        <a:srgbClr val="0000FF"/>
                                      </p:to>
                                    </p:animClr>
                                    <p:set>
                                      <p:cBhvr>
                                        <p:cTn id="71" dur="500" fill="hold"/>
                                        <p:tgtEl>
                                          <p:spTgt spid="16"/>
                                        </p:tgtEl>
                                        <p:attrNameLst>
                                          <p:attrName>fill.type</p:attrName>
                                        </p:attrNameLst>
                                      </p:cBhvr>
                                      <p:to>
                                        <p:strVal val="solid"/>
                                      </p:to>
                                    </p:set>
                                    <p:anim to="1.5" calcmode="lin" valueType="num">
                                      <p:cBhvr override="childStyle">
                                        <p:cTn id="72" dur="500" fill="hold"/>
                                        <p:tgtEl>
                                          <p:spTgt spid="1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1" grpId="0" animBg="1"/>
      <p:bldP spid="12" grpId="0" animBg="1"/>
      <p:bldP spid="13" grpId="0" animBg="1"/>
      <p:bldP spid="14" grpId="0" animBg="1"/>
      <p:bldP spid="15" grpId="0" animBg="1"/>
      <p:bldP spid="16" grpId="0" animBg="1"/>
      <p:bldP spid="1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5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10869A-1376-41BE-9189-D56A26D2F503}"/>
              </a:ext>
            </a:extLst>
          </p:cNvPr>
          <p:cNvSpPr txBox="1"/>
          <p:nvPr/>
        </p:nvSpPr>
        <p:spPr>
          <a:xfrm>
            <a:off x="7547675" y="2978838"/>
            <a:ext cx="4169044"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bn-IN" sz="3600" b="1" i="0" u="none" strike="noStrike" kern="1200" normalizeH="0" baseline="0" noProof="0" dirty="0">
                <a:ln/>
                <a:uLnTx/>
                <a:uFillTx/>
                <a:latin typeface="Corbel" panose="020B0503020204020204"/>
                <a:ea typeface="+mn-ea"/>
                <a:cs typeface="Vrinda" panose="020B0502040204020203" pitchFamily="34" charset="0"/>
              </a:rPr>
              <a:t>রেহানা পারভীন।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bn-IN" sz="3600" b="1" i="0" u="none" strike="noStrike" kern="1200" normalizeH="0" baseline="0" noProof="0" dirty="0">
                <a:ln/>
                <a:uLnTx/>
                <a:uFillTx/>
                <a:latin typeface="Corbel" panose="020B0503020204020204"/>
                <a:ea typeface="+mn-ea"/>
                <a:cs typeface="Vrinda" panose="020B0502040204020203" pitchFamily="34" charset="0"/>
              </a:rPr>
              <a:t>সহকারী শিক্ষক।</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bn-IN" sz="3600" b="1" i="0" u="none" strike="noStrike" kern="1200" normalizeH="0" baseline="0" noProof="0" dirty="0">
                <a:ln/>
                <a:uLnTx/>
                <a:uFillTx/>
                <a:latin typeface="Corbel" panose="020B0503020204020204"/>
                <a:ea typeface="+mn-ea"/>
                <a:cs typeface="Vrinda" panose="020B0502040204020203" pitchFamily="34" charset="0"/>
              </a:rPr>
              <a:t>জামতলা দাখিল মাদ্রাসা</a:t>
            </a:r>
            <a:r>
              <a:rPr kumimoji="0" lang="en-US" sz="3600" b="1" i="0" u="none" strike="noStrike" kern="1200" normalizeH="0" baseline="0" noProof="0" dirty="0">
                <a:ln/>
                <a:uLnTx/>
                <a:uFillTx/>
                <a:latin typeface="Corbel" panose="020B0503020204020204"/>
                <a:ea typeface="+mn-ea"/>
              </a:rPr>
              <a:t>। </a:t>
            </a:r>
            <a:endParaRPr kumimoji="0" lang="bn-IN" sz="3600" b="1" i="0" u="none" strike="noStrike" kern="1200" normalizeH="0" baseline="0" noProof="0" dirty="0">
              <a:ln/>
              <a:uLnTx/>
              <a:uFillTx/>
              <a:latin typeface="Corbel" panose="020B0503020204020204"/>
              <a:ea typeface="+mn-ea"/>
              <a:cs typeface="Vrind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bn-IN" sz="3600" b="1" i="0" u="none" strike="noStrike" kern="1200" normalizeH="0" baseline="0" noProof="0" dirty="0">
                <a:ln/>
                <a:uLnTx/>
                <a:uFillTx/>
                <a:latin typeface="Corbel" panose="020B0503020204020204"/>
                <a:ea typeface="+mn-ea"/>
                <a:cs typeface="Vrinda" panose="020B0502040204020203" pitchFamily="34" charset="0"/>
              </a:rPr>
              <a:t>গোয়ালন্দ,রাজবাড়ী</a:t>
            </a:r>
            <a:r>
              <a:rPr kumimoji="0" lang="bn-IN" sz="3600" b="1" i="0" u="none" strike="noStrike" kern="1200" normalizeH="0" baseline="0" noProof="0" dirty="0">
                <a:ln/>
                <a:solidFill>
                  <a:schemeClr val="accent4"/>
                </a:solidFill>
                <a:uLnTx/>
                <a:uFillTx/>
                <a:latin typeface="Corbel" panose="020B0503020204020204"/>
                <a:ea typeface="+mn-ea"/>
                <a:cs typeface="Vrinda" panose="020B0502040204020203" pitchFamily="34" charset="0"/>
              </a:rPr>
              <a:t>। </a:t>
            </a:r>
            <a:endParaRPr kumimoji="0" lang="en-US" sz="3600" b="1" i="0" u="none" strike="noStrike" kern="1200" normalizeH="0" baseline="0" noProof="0" dirty="0">
              <a:ln/>
              <a:solidFill>
                <a:schemeClr val="accent4"/>
              </a:solidFill>
              <a:uLnTx/>
              <a:uFillTx/>
              <a:latin typeface="Corbel" panose="020B0503020204020204"/>
              <a:ea typeface="+mn-ea"/>
            </a:endParaRPr>
          </a:p>
        </p:txBody>
      </p:sp>
      <p:sp>
        <p:nvSpPr>
          <p:cNvPr id="6" name="TextBox 5">
            <a:extLst>
              <a:ext uri="{FF2B5EF4-FFF2-40B4-BE49-F238E27FC236}">
                <a16:creationId xmlns:a16="http://schemas.microsoft.com/office/drawing/2014/main" id="{4E4B3C73-1A2D-416D-A827-ED5781AB188D}"/>
              </a:ext>
            </a:extLst>
          </p:cNvPr>
          <p:cNvSpPr txBox="1"/>
          <p:nvPr/>
        </p:nvSpPr>
        <p:spPr>
          <a:xfrm>
            <a:off x="4293031" y="682056"/>
            <a:ext cx="4169045" cy="110799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BD" sz="66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উপস্থাপনায়</a:t>
            </a:r>
            <a:endParaRPr kumimoji="0" lang="en-US" sz="66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endParaRPr>
          </a:p>
        </p:txBody>
      </p:sp>
      <p:pic>
        <p:nvPicPr>
          <p:cNvPr id="5" name="Picture 4">
            <a:extLst>
              <a:ext uri="{FF2B5EF4-FFF2-40B4-BE49-F238E27FC236}">
                <a16:creationId xmlns:a16="http://schemas.microsoft.com/office/drawing/2014/main" id="{447B6276-40AF-480F-A9D5-E03E08DFC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412" y="2325274"/>
            <a:ext cx="2235873" cy="3670869"/>
          </a:xfrm>
          <a:prstGeom prst="rect">
            <a:avLst/>
          </a:prstGeom>
        </p:spPr>
      </p:pic>
      <p:pic>
        <p:nvPicPr>
          <p:cNvPr id="3" name="Picture 2">
            <a:extLst>
              <a:ext uri="{FF2B5EF4-FFF2-40B4-BE49-F238E27FC236}">
                <a16:creationId xmlns:a16="http://schemas.microsoft.com/office/drawing/2014/main" id="{935EE709-EDAD-4EB4-BB31-96171C9B7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97" y="1619571"/>
            <a:ext cx="2971800" cy="474886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568390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2">
            <a:extLst>
              <a:ext uri="{FF2B5EF4-FFF2-40B4-BE49-F238E27FC236}">
                <a16:creationId xmlns:a16="http://schemas.microsoft.com/office/drawing/2014/main" id="{364D732B-83F9-4DDC-ABAB-C97107E2F97C}"/>
              </a:ext>
            </a:extLst>
          </p:cNvPr>
          <p:cNvSpPr txBox="1">
            <a:spLocks/>
          </p:cNvSpPr>
          <p:nvPr/>
        </p:nvSpPr>
        <p:spPr>
          <a:xfrm>
            <a:off x="4541002" y="1800948"/>
            <a:ext cx="3719594" cy="4646346"/>
          </a:xfrm>
          <a:prstGeom prst="rect">
            <a:avLst/>
          </a:prstGeom>
          <a:ln w="66675">
            <a:solidFill>
              <a:schemeClr val="tx1"/>
            </a:solidFill>
          </a:ln>
        </p:spPr>
        <p:txBody>
          <a:bodyPr/>
          <a:lstStyle/>
          <a:p>
            <a:pPr marL="342900" indent="-342900" algn="ctr" defTabSz="914400">
              <a:spcBef>
                <a:spcPct val="20000"/>
              </a:spcBef>
              <a:defRPr/>
            </a:pPr>
            <a:r>
              <a:rPr lang="bn-BD" sz="2800" u="sng" dirty="0">
                <a:solidFill>
                  <a:srgbClr val="005200"/>
                </a:solidFill>
                <a:effectLst>
                  <a:outerShdw blurRad="38100" dist="38100" dir="2700000" algn="tl">
                    <a:srgbClr val="000000">
                      <a:alpha val="43137"/>
                    </a:srgbClr>
                  </a:outerShdw>
                </a:effectLst>
                <a:latin typeface="SolaimanLipi" pitchFamily="65" charset="0"/>
                <a:cs typeface="SolaimanLipi" pitchFamily="65" charset="0"/>
              </a:rPr>
              <a:t>পাঠ পরিচিতি</a:t>
            </a:r>
          </a:p>
          <a:p>
            <a:pPr marL="342900" indent="-342900" algn="ctr" defTabSz="914400">
              <a:spcBef>
                <a:spcPct val="20000"/>
              </a:spcBef>
              <a:defRPr/>
            </a:pPr>
            <a:r>
              <a:rPr lang="bn-BD" sz="2800" b="1" dirty="0">
                <a:ln/>
                <a:solidFill>
                  <a:srgbClr val="4F032E"/>
                </a:solidFill>
                <a:latin typeface="SolaimanLipi" pitchFamily="65" charset="0"/>
                <a:cs typeface="SolaimanLipi" pitchFamily="65" charset="0"/>
              </a:rPr>
              <a:t>শ্রেণীঃ অষ্টম</a:t>
            </a:r>
          </a:p>
          <a:p>
            <a:pPr marL="342900" indent="-342900" defTabSz="914400">
              <a:spcBef>
                <a:spcPct val="20000"/>
              </a:spcBef>
              <a:defRPr/>
            </a:pPr>
            <a:endParaRPr lang="bn-BD" sz="2400" b="1" dirty="0">
              <a:ln/>
              <a:solidFill>
                <a:srgbClr val="4F032E"/>
              </a:solidFill>
              <a:latin typeface="SolaimanLipi" pitchFamily="65" charset="0"/>
              <a:cs typeface="SolaimanLipi" pitchFamily="65" charset="0"/>
            </a:endParaRPr>
          </a:p>
          <a:p>
            <a:pPr marL="342900" indent="-342900" defTabSz="914400">
              <a:spcBef>
                <a:spcPct val="20000"/>
              </a:spcBef>
              <a:defRPr/>
            </a:pPr>
            <a:endParaRPr lang="bn-BD" sz="2400" b="1" dirty="0">
              <a:ln/>
              <a:solidFill>
                <a:srgbClr val="4F032E"/>
              </a:solidFill>
              <a:latin typeface="SolaimanLipi" pitchFamily="65" charset="0"/>
              <a:cs typeface="SolaimanLipi" pitchFamily="65" charset="0"/>
            </a:endParaRPr>
          </a:p>
          <a:p>
            <a:pPr marL="342900" indent="-342900" defTabSz="914400">
              <a:spcBef>
                <a:spcPct val="20000"/>
              </a:spcBef>
              <a:defRPr/>
            </a:pPr>
            <a:endParaRPr lang="bn-BD" sz="2400" b="1" dirty="0">
              <a:ln/>
              <a:solidFill>
                <a:srgbClr val="4F032E"/>
              </a:solidFill>
              <a:latin typeface="SolaimanLipi" pitchFamily="65" charset="0"/>
              <a:cs typeface="SolaimanLipi" pitchFamily="65" charset="0"/>
            </a:endParaRPr>
          </a:p>
          <a:p>
            <a:pPr marL="342900" indent="-342900" defTabSz="914400">
              <a:spcBef>
                <a:spcPct val="20000"/>
              </a:spcBef>
              <a:defRPr/>
            </a:pPr>
            <a:endParaRPr lang="bn-BD" sz="2400" b="1" dirty="0">
              <a:ln/>
              <a:solidFill>
                <a:srgbClr val="4F032E"/>
              </a:solidFill>
              <a:latin typeface="SolaimanLipi" pitchFamily="65" charset="0"/>
              <a:cs typeface="SolaimanLipi" pitchFamily="65" charset="0"/>
            </a:endParaRPr>
          </a:p>
          <a:p>
            <a:pPr marL="342900" indent="-342900" defTabSz="914400">
              <a:spcBef>
                <a:spcPct val="20000"/>
              </a:spcBef>
              <a:defRPr/>
            </a:pPr>
            <a:endParaRPr lang="bn-BD" sz="2400" b="1" dirty="0">
              <a:ln/>
              <a:solidFill>
                <a:srgbClr val="4F032E"/>
              </a:solidFill>
              <a:latin typeface="SolaimanLipi" pitchFamily="65" charset="0"/>
              <a:cs typeface="SolaimanLipi" pitchFamily="65" charset="0"/>
            </a:endParaRPr>
          </a:p>
          <a:p>
            <a:pPr marL="342900" indent="-342900" algn="ctr" defTabSz="914400">
              <a:spcBef>
                <a:spcPct val="20000"/>
              </a:spcBef>
              <a:defRPr/>
            </a:pPr>
            <a:endParaRPr lang="en-US" sz="2400" b="1" dirty="0">
              <a:ln/>
              <a:solidFill>
                <a:srgbClr val="4F032E"/>
              </a:solidFill>
              <a:latin typeface="SolaimanLipi" pitchFamily="65" charset="0"/>
              <a:cs typeface="SolaimanLipi" pitchFamily="65" charset="0"/>
            </a:endParaRPr>
          </a:p>
          <a:p>
            <a:pPr marL="342900" indent="-342900" algn="ctr" defTabSz="914400">
              <a:spcBef>
                <a:spcPct val="20000"/>
              </a:spcBef>
              <a:defRPr/>
            </a:pPr>
            <a:endParaRPr lang="en-US" sz="2400" b="1" dirty="0">
              <a:ln/>
              <a:solidFill>
                <a:srgbClr val="4F032E"/>
              </a:solidFill>
              <a:latin typeface="SolaimanLipi" pitchFamily="65" charset="0"/>
              <a:cs typeface="SolaimanLipi" pitchFamily="65" charset="0"/>
            </a:endParaRPr>
          </a:p>
          <a:p>
            <a:pPr marL="342900" indent="-342900" algn="ctr" defTabSz="914400">
              <a:spcBef>
                <a:spcPct val="20000"/>
              </a:spcBef>
              <a:defRPr/>
            </a:pPr>
            <a:r>
              <a:rPr lang="bn-BD" sz="2400" b="1" dirty="0">
                <a:ln/>
                <a:solidFill>
                  <a:srgbClr val="4F032E"/>
                </a:solidFill>
                <a:latin typeface="SolaimanLipi" pitchFamily="65" charset="0"/>
                <a:cs typeface="SolaimanLipi" pitchFamily="65" charset="0"/>
              </a:rPr>
              <a:t>বিষয়ঃ</a:t>
            </a:r>
            <a:r>
              <a:rPr lang="en-US" sz="2400" b="1" dirty="0" err="1">
                <a:ln/>
                <a:solidFill>
                  <a:srgbClr val="4F032E"/>
                </a:solidFill>
                <a:latin typeface="SolaimanLipi" pitchFamily="65" charset="0"/>
                <a:cs typeface="SolaimanLipi" pitchFamily="65" charset="0"/>
              </a:rPr>
              <a:t>বাংলা</a:t>
            </a:r>
            <a:r>
              <a:rPr lang="en-US" sz="2400" b="1" dirty="0">
                <a:ln/>
                <a:solidFill>
                  <a:srgbClr val="4F032E"/>
                </a:solidFill>
                <a:latin typeface="SolaimanLipi" pitchFamily="65" charset="0"/>
                <a:cs typeface="SolaimanLipi" pitchFamily="65" charset="0"/>
              </a:rPr>
              <a:t> ১ম </a:t>
            </a:r>
            <a:r>
              <a:rPr lang="en-US" sz="2400" b="1" dirty="0" err="1">
                <a:ln/>
                <a:solidFill>
                  <a:srgbClr val="4F032E"/>
                </a:solidFill>
                <a:latin typeface="SolaimanLipi" pitchFamily="65" charset="0"/>
                <a:cs typeface="SolaimanLipi" pitchFamily="65" charset="0"/>
              </a:rPr>
              <a:t>পত্র</a:t>
            </a:r>
            <a:endParaRPr lang="en-US" sz="2400" b="1" dirty="0">
              <a:ln/>
              <a:solidFill>
                <a:srgbClr val="4F032E"/>
              </a:solidFill>
              <a:latin typeface="SolaimanLipi" pitchFamily="65" charset="0"/>
              <a:cs typeface="SolaimanLipi" pitchFamily="65" charset="0"/>
            </a:endParaRPr>
          </a:p>
          <a:p>
            <a:pPr marL="342900" indent="-342900" algn="ctr" defTabSz="914400">
              <a:spcBef>
                <a:spcPct val="20000"/>
              </a:spcBef>
              <a:defRPr/>
            </a:pPr>
            <a:endParaRPr lang="en-US" sz="2400" b="1" dirty="0">
              <a:ln/>
              <a:solidFill>
                <a:srgbClr val="4F032E"/>
              </a:solidFill>
              <a:latin typeface="SolaimanLipi" pitchFamily="65" charset="0"/>
              <a:cs typeface="SolaimanLipi" pitchFamily="65" charset="0"/>
            </a:endParaRPr>
          </a:p>
          <a:p>
            <a:pPr marL="342900" indent="-342900" algn="ctr" defTabSz="914400">
              <a:spcBef>
                <a:spcPct val="20000"/>
              </a:spcBef>
              <a:defRPr/>
            </a:pPr>
            <a:endParaRPr lang="en-US" sz="2400" b="1" dirty="0">
              <a:ln/>
              <a:solidFill>
                <a:srgbClr val="4F032E"/>
              </a:solidFill>
              <a:latin typeface="SolaimanLipi" pitchFamily="65" charset="0"/>
              <a:cs typeface="SolaimanLipi" pitchFamily="65" charset="0"/>
            </a:endParaRPr>
          </a:p>
          <a:p>
            <a:pPr marL="342900" indent="-342900" algn="ctr" defTabSz="914400">
              <a:spcBef>
                <a:spcPct val="20000"/>
              </a:spcBef>
              <a:defRPr/>
            </a:pPr>
            <a:r>
              <a:rPr lang="en-US" sz="2400" b="1" dirty="0">
                <a:ln/>
                <a:solidFill>
                  <a:srgbClr val="4F032E"/>
                </a:solidFill>
                <a:latin typeface="SolaimanLipi" pitchFamily="65" charset="0"/>
                <a:cs typeface="SolaimanLipi" pitchFamily="65" charset="0"/>
              </a:rPr>
              <a:t> </a:t>
            </a:r>
            <a:endParaRPr lang="bn-BD" b="1" dirty="0">
              <a:ln/>
              <a:solidFill>
                <a:srgbClr val="4F032E"/>
              </a:solidFill>
              <a:latin typeface="SolaimanLipi" pitchFamily="65" charset="0"/>
              <a:cs typeface="SolaimanLipi" pitchFamily="65" charset="0"/>
            </a:endParaRPr>
          </a:p>
          <a:p>
            <a:pPr marL="342900" indent="-342900" algn="ctr" defTabSz="914400">
              <a:spcBef>
                <a:spcPct val="20000"/>
              </a:spcBef>
              <a:defRPr/>
            </a:pPr>
            <a:endParaRPr lang="en-US" sz="2800" b="1" u="sng" dirty="0">
              <a:ln/>
              <a:solidFill>
                <a:srgbClr val="4F032E"/>
              </a:solidFill>
              <a:latin typeface="SolaimanLipi" pitchFamily="65" charset="0"/>
              <a:cs typeface="SolaimanLipi" pitchFamily="65" charset="0"/>
            </a:endParaRPr>
          </a:p>
          <a:p>
            <a:pPr marL="342900" indent="-342900" algn="ctr" defTabSz="914400">
              <a:spcBef>
                <a:spcPct val="20000"/>
              </a:spcBef>
              <a:defRPr/>
            </a:pPr>
            <a:endParaRPr lang="en-US" sz="2800" b="1" u="sng" dirty="0">
              <a:ln/>
              <a:solidFill>
                <a:srgbClr val="4F032E"/>
              </a:solidFill>
              <a:latin typeface="SolaimanLipi" pitchFamily="65" charset="0"/>
              <a:cs typeface="SolaimanLipi" pitchFamily="65" charset="0"/>
            </a:endParaRPr>
          </a:p>
          <a:p>
            <a:pPr marL="342900" indent="-342900" algn="ctr" defTabSz="914400">
              <a:spcBef>
                <a:spcPct val="20000"/>
              </a:spcBef>
              <a:defRPr/>
            </a:pPr>
            <a:endParaRPr lang="en-US" sz="1100" b="1" u="sng" dirty="0">
              <a:ln/>
              <a:solidFill>
                <a:srgbClr val="4F032E"/>
              </a:solidFill>
              <a:latin typeface="SolaimanLipi" pitchFamily="65" charset="0"/>
              <a:cs typeface="SolaimanLipi" pitchFamily="65" charset="0"/>
            </a:endParaRPr>
          </a:p>
        </p:txBody>
      </p:sp>
      <p:sp>
        <p:nvSpPr>
          <p:cNvPr id="5" name="TextBox 4">
            <a:extLst>
              <a:ext uri="{FF2B5EF4-FFF2-40B4-BE49-F238E27FC236}">
                <a16:creationId xmlns:a16="http://schemas.microsoft.com/office/drawing/2014/main" id="{BDC0B0F4-AF99-41E0-A12B-AA8FF4A3FF62}"/>
              </a:ext>
            </a:extLst>
          </p:cNvPr>
          <p:cNvSpPr txBox="1"/>
          <p:nvPr/>
        </p:nvSpPr>
        <p:spPr>
          <a:xfrm>
            <a:off x="1636362" y="970461"/>
            <a:ext cx="9528874" cy="3570543"/>
          </a:xfrm>
          <a:prstGeom prst="rect">
            <a:avLst/>
          </a:prstGeom>
          <a:noFill/>
        </p:spPr>
        <p:txBody>
          <a:bodyPr wrap="square" rtlCol="0">
            <a:prstTxWarp prst="textArchUp">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err="1">
                <a:ln/>
                <a:solidFill>
                  <a:srgbClr val="FF0000"/>
                </a:solidFill>
                <a:latin typeface="NikoshBAN" panose="02000000000000000000" pitchFamily="2" charset="0"/>
                <a:cs typeface="NikoshBAN" panose="02000000000000000000" pitchFamily="2" charset="0"/>
              </a:rPr>
              <a:t>চলে</a:t>
            </a:r>
            <a:r>
              <a:rPr lang="en-US" sz="6000" b="1" dirty="0">
                <a:ln/>
                <a:solidFill>
                  <a:srgbClr val="FF0000"/>
                </a:solidFill>
                <a:latin typeface="NikoshBAN" panose="02000000000000000000" pitchFamily="2" charset="0"/>
                <a:cs typeface="NikoshBAN" panose="02000000000000000000" pitchFamily="2" charset="0"/>
              </a:rPr>
              <a:t> </a:t>
            </a:r>
            <a:r>
              <a:rPr lang="en-US" sz="6000" b="1" dirty="0" err="1">
                <a:ln/>
                <a:solidFill>
                  <a:srgbClr val="FF0000"/>
                </a:solidFill>
                <a:latin typeface="NikoshBAN" panose="02000000000000000000" pitchFamily="2" charset="0"/>
                <a:cs typeface="NikoshBAN" panose="02000000000000000000" pitchFamily="2" charset="0"/>
              </a:rPr>
              <a:t>এসো</a:t>
            </a:r>
            <a:r>
              <a:rPr lang="en-US" sz="6000" b="1" dirty="0">
                <a:ln/>
                <a:solidFill>
                  <a:srgbClr val="FF0000"/>
                </a:solidFill>
                <a:latin typeface="NikoshBAN" panose="02000000000000000000" pitchFamily="2" charset="0"/>
                <a:cs typeface="NikoshBAN" panose="02000000000000000000" pitchFamily="2" charset="0"/>
              </a:rPr>
              <a:t> ৮ম </a:t>
            </a:r>
            <a:r>
              <a:rPr lang="en-US" sz="6000" b="1" dirty="0" err="1">
                <a:ln/>
                <a:solidFill>
                  <a:srgbClr val="FF0000"/>
                </a:solidFill>
                <a:latin typeface="NikoshBAN" panose="02000000000000000000" pitchFamily="2" charset="0"/>
                <a:cs typeface="NikoshBAN" panose="02000000000000000000" pitchFamily="2" charset="0"/>
              </a:rPr>
              <a:t>শ্রেণির</a:t>
            </a:r>
            <a:r>
              <a:rPr lang="en-US" sz="6000" b="1" dirty="0">
                <a:ln/>
                <a:solidFill>
                  <a:srgbClr val="FF0000"/>
                </a:solidFill>
                <a:latin typeface="NikoshBAN" panose="02000000000000000000" pitchFamily="2" charset="0"/>
                <a:cs typeface="NikoshBAN" panose="02000000000000000000" pitchFamily="2" charset="0"/>
              </a:rPr>
              <a:t> </a:t>
            </a:r>
            <a:r>
              <a:rPr lang="en-US" sz="6000" b="1" dirty="0" err="1">
                <a:ln/>
                <a:solidFill>
                  <a:srgbClr val="FF0000"/>
                </a:solidFill>
                <a:latin typeface="NikoshBAN" panose="02000000000000000000" pitchFamily="2" charset="0"/>
                <a:cs typeface="NikoshBAN" panose="02000000000000000000" pitchFamily="2" charset="0"/>
              </a:rPr>
              <a:t>শিক্ষার্থীরা</a:t>
            </a:r>
            <a:r>
              <a:rPr lang="en-US" sz="6000" b="1" dirty="0">
                <a:ln/>
                <a:solidFill>
                  <a:srgbClr val="FF0000"/>
                </a:solidFill>
                <a:latin typeface="NikoshBAN" panose="02000000000000000000" pitchFamily="2" charset="0"/>
                <a:cs typeface="NikoshBAN" panose="02000000000000000000" pitchFamily="2" charset="0"/>
              </a:rPr>
              <a:t> </a:t>
            </a:r>
            <a:r>
              <a:rPr lang="en-US" sz="6000" b="1" dirty="0" err="1">
                <a:ln/>
                <a:solidFill>
                  <a:srgbClr val="FF0000"/>
                </a:solidFill>
                <a:latin typeface="NikoshBAN" panose="02000000000000000000" pitchFamily="2" charset="0"/>
                <a:cs typeface="NikoshBAN" panose="02000000000000000000" pitchFamily="2" charset="0"/>
              </a:rPr>
              <a:t>আমার</a:t>
            </a:r>
            <a:r>
              <a:rPr lang="en-US" sz="6000" b="1" dirty="0">
                <a:ln/>
                <a:solidFill>
                  <a:srgbClr val="FF0000"/>
                </a:solidFill>
                <a:latin typeface="NikoshBAN" panose="02000000000000000000" pitchFamily="2" charset="0"/>
                <a:cs typeface="NikoshBAN" panose="02000000000000000000" pitchFamily="2" charset="0"/>
              </a:rPr>
              <a:t> </a:t>
            </a:r>
            <a:r>
              <a:rPr lang="en-US" sz="6000" b="1" dirty="0" err="1">
                <a:ln/>
                <a:solidFill>
                  <a:srgbClr val="FF0000"/>
                </a:solidFill>
                <a:latin typeface="NikoshBAN" panose="02000000000000000000" pitchFamily="2" charset="0"/>
                <a:cs typeface="NikoshBAN" panose="02000000000000000000" pitchFamily="2" charset="0"/>
              </a:rPr>
              <a:t>ক্লাসে</a:t>
            </a:r>
            <a:endParaRPr lang="en-US" sz="6000" b="1" dirty="0">
              <a:ln/>
              <a:solidFill>
                <a:srgbClr val="FF0000"/>
              </a:solidFill>
              <a:latin typeface="NikoshBAN" panose="02000000000000000000" pitchFamily="2" charset="0"/>
              <a:cs typeface="NikoshBAN" panose="02000000000000000000" pitchFamily="2" charset="0"/>
            </a:endParaRPr>
          </a:p>
        </p:txBody>
      </p:sp>
      <p:pic>
        <p:nvPicPr>
          <p:cNvPr id="6146" name="Picture 2" descr="Image result for ৮ম শ্রেণির সাহিত্য কনিকা">
            <a:extLst>
              <a:ext uri="{FF2B5EF4-FFF2-40B4-BE49-F238E27FC236}">
                <a16:creationId xmlns:a16="http://schemas.microsoft.com/office/drawing/2014/main" id="{E173565F-7CF2-4E21-870D-0FF583FA3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06" t="7902" r="24591" b="13828"/>
          <a:stretch/>
        </p:blipFill>
        <p:spPr bwMode="auto">
          <a:xfrm>
            <a:off x="5164808" y="2965868"/>
            <a:ext cx="2471981" cy="269101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49E05FE-F54D-4D5E-BF1A-989E98DB3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97" y="1619571"/>
            <a:ext cx="2971800" cy="474886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2503635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6B9B6F-C2DB-40F9-AB78-B111C6A1E1FE}"/>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2653259" y="1357251"/>
            <a:ext cx="7136766" cy="4968598"/>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03550CBE-B9F2-4283-8FF7-FD4F6BD6796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b="18605"/>
          <a:stretch/>
        </p:blipFill>
        <p:spPr>
          <a:xfrm>
            <a:off x="2653262" y="1357251"/>
            <a:ext cx="7136765" cy="4968598"/>
          </a:xfrm>
          <a:prstGeom prst="rect">
            <a:avLst/>
          </a:prstGeom>
          <a:ln w="88900" cap="sq" cmpd="thickThin">
            <a:solidFill>
              <a:srgbClr val="000000"/>
            </a:solidFill>
            <a:prstDash val="solid"/>
            <a:miter lim="800000"/>
          </a:ln>
          <a:effectLst>
            <a:innerShdw blurRad="76200">
              <a:srgbClr val="000000"/>
            </a:innerShdw>
          </a:effectLst>
        </p:spPr>
      </p:pic>
      <p:pic>
        <p:nvPicPr>
          <p:cNvPr id="3074" name="Picture 2" descr="Image result for রুপাই">
            <a:extLst>
              <a:ext uri="{FF2B5EF4-FFF2-40B4-BE49-F238E27FC236}">
                <a16:creationId xmlns:a16="http://schemas.microsoft.com/office/drawing/2014/main" id="{4B06B320-596C-4847-BCC7-39249E3EFC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3259" y="1357252"/>
            <a:ext cx="7136765" cy="496859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6" name="Picture 4" descr="Image result for রাখাল">
            <a:extLst>
              <a:ext uri="{FF2B5EF4-FFF2-40B4-BE49-F238E27FC236}">
                <a16:creationId xmlns:a16="http://schemas.microsoft.com/office/drawing/2014/main" id="{763D0911-6F69-46F4-B391-0B241C034E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8904"/>
          <a:stretch/>
        </p:blipFill>
        <p:spPr bwMode="auto">
          <a:xfrm>
            <a:off x="2595794" y="1519734"/>
            <a:ext cx="7000412" cy="496859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38BB3F-24C0-49FD-9EAE-7DBDEB95DCED}"/>
              </a:ext>
            </a:extLst>
          </p:cNvPr>
          <p:cNvSpPr txBox="1"/>
          <p:nvPr/>
        </p:nvSpPr>
        <p:spPr>
          <a:xfrm>
            <a:off x="399739" y="369669"/>
            <a:ext cx="6480411" cy="79829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ts val="5906"/>
              </a:lnSpc>
            </a:pPr>
            <a:r>
              <a:rPr lang="bn-IN" sz="3600" b="1" dirty="0">
                <a:ln w="11430"/>
                <a:effectLst>
                  <a:outerShdw blurRad="50800" dist="39000" dir="5460000" algn="tl">
                    <a:srgbClr val="000000">
                      <a:alpha val="38000"/>
                    </a:srgbClr>
                  </a:outerShdw>
                </a:effectLst>
                <a:latin typeface="NikoshBAN" pitchFamily="2" charset="0"/>
                <a:cs typeface="NikoshBAN" pitchFamily="2" charset="0"/>
              </a:rPr>
              <a:t>ছবিগুলোতে কী দেখতে পাচ্ছ?</a:t>
            </a:r>
          </a:p>
        </p:txBody>
      </p:sp>
    </p:spTree>
    <p:extLst>
      <p:ext uri="{BB962C8B-B14F-4D97-AF65-F5344CB8AC3E}">
        <p14:creationId xmlns:p14="http://schemas.microsoft.com/office/powerpoint/2010/main" val="1032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circle(in)">
                                      <p:cBhvr>
                                        <p:cTn id="2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57E9FB-251B-4218-8CC2-F051578F82CC}"/>
              </a:ext>
            </a:extLst>
          </p:cNvPr>
          <p:cNvSpPr/>
          <p:nvPr/>
        </p:nvSpPr>
        <p:spPr>
          <a:xfrm>
            <a:off x="581655" y="438069"/>
            <a:ext cx="487388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পাঠ .......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3DD75DB0-D10D-4906-AAFF-0623070C9880}"/>
              </a:ext>
            </a:extLst>
          </p:cNvPr>
          <p:cNvSpPr/>
          <p:nvPr/>
        </p:nvSpPr>
        <p:spPr>
          <a:xfrm>
            <a:off x="4280620" y="4898626"/>
            <a:ext cx="382242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জসীমউদদীন  </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2F55AD42-0CD2-4FC0-BBCD-A3E5B5511774}"/>
              </a:ext>
            </a:extLst>
          </p:cNvPr>
          <p:cNvSpPr/>
          <p:nvPr/>
        </p:nvSpPr>
        <p:spPr>
          <a:xfrm>
            <a:off x="581655" y="1685790"/>
            <a:ext cx="7397930" cy="203180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bn-IN" sz="19900" b="1" dirty="0">
                <a:ln w="6600">
                  <a:solidFill>
                    <a:schemeClr val="accent2"/>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700000" algn="tl" rotWithShape="0">
                    <a:schemeClr val="accent2"/>
                  </a:outerShdw>
                </a:effectLst>
              </a:rPr>
              <a:t>রুপাই</a:t>
            </a:r>
            <a:endParaRPr lang="en-US" sz="19900" b="1" dirty="0">
              <a:ln w="6600">
                <a:solidFill>
                  <a:schemeClr val="accent2"/>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dist="38100" dir="2700000" algn="tl" rotWithShape="0">
                  <a:schemeClr val="accent2"/>
                </a:outerShdw>
              </a:effectLst>
            </a:endParaRPr>
          </a:p>
        </p:txBody>
      </p:sp>
      <p:pic>
        <p:nvPicPr>
          <p:cNvPr id="6" name="Picture 5">
            <a:extLst>
              <a:ext uri="{FF2B5EF4-FFF2-40B4-BE49-F238E27FC236}">
                <a16:creationId xmlns:a16="http://schemas.microsoft.com/office/drawing/2014/main" id="{179EAA39-4A5C-405A-BA84-49B60F7EDF99}"/>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8606017" y="1084309"/>
            <a:ext cx="3198056" cy="4964360"/>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8FFF0814-06AA-43EC-B1F8-8F46116A8D17}"/>
              </a:ext>
            </a:extLst>
          </p:cNvPr>
          <p:cNvSpPr txBox="1"/>
          <p:nvPr/>
        </p:nvSpPr>
        <p:spPr>
          <a:xfrm>
            <a:off x="5985386" y="3697817"/>
            <a:ext cx="1994199"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(২য় </a:t>
            </a:r>
            <a:r>
              <a:rPr lang="en-US" sz="2800" b="1" dirty="0" err="1"/>
              <a:t>অংশ</a:t>
            </a:r>
            <a:r>
              <a:rPr lang="en-US" sz="2800" b="1" dirty="0"/>
              <a:t>)</a:t>
            </a:r>
          </a:p>
        </p:txBody>
      </p:sp>
    </p:spTree>
    <p:extLst>
      <p:ext uri="{BB962C8B-B14F-4D97-AF65-F5344CB8AC3E}">
        <p14:creationId xmlns:p14="http://schemas.microsoft.com/office/powerpoint/2010/main" val="203845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ibbble - Book Animation [GIF] by Stefan G�llner">
            <a:extLst>
              <a:ext uri="{FF2B5EF4-FFF2-40B4-BE49-F238E27FC236}">
                <a16:creationId xmlns:a16="http://schemas.microsoft.com/office/drawing/2014/main" id="{A3396271-3922-4CFA-B08C-0F5A4C39301E}"/>
              </a:ext>
            </a:extLst>
          </p:cNvPr>
          <p:cNvPicPr>
            <a:picLocks noChangeAspect="1" noChangeArrowheads="1" noCrop="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723088" y="543290"/>
            <a:ext cx="2932345" cy="2301510"/>
          </a:xfrm>
          <a:prstGeom prst="rect">
            <a:avLst/>
          </a:prstGeom>
          <a:solidFill>
            <a:srgbClr val="00B0F0"/>
          </a:solidFill>
          <a:ln w="76200">
            <a:solidFill>
              <a:schemeClr val="tx1"/>
            </a:solidFill>
          </a:ln>
        </p:spPr>
      </p:pic>
      <p:sp>
        <p:nvSpPr>
          <p:cNvPr id="4" name="Rectangle 3">
            <a:extLst>
              <a:ext uri="{FF2B5EF4-FFF2-40B4-BE49-F238E27FC236}">
                <a16:creationId xmlns:a16="http://schemas.microsoft.com/office/drawing/2014/main" id="{39BEF32D-A9C2-4768-A26E-CF8CDE530E69}"/>
              </a:ext>
            </a:extLst>
          </p:cNvPr>
          <p:cNvSpPr/>
          <p:nvPr/>
        </p:nvSpPr>
        <p:spPr>
          <a:xfrm>
            <a:off x="1009587" y="759369"/>
            <a:ext cx="2459328" cy="9233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bn-IN" sz="5400" dirty="0">
                <a:latin typeface="NikoshBAN" panose="02000000000000000000" pitchFamily="2" charset="0"/>
                <a:cs typeface="NikoshBAN" panose="02000000000000000000" pitchFamily="2" charset="0"/>
              </a:rPr>
              <a:t>শিখনফল  </a:t>
            </a:r>
            <a:endParaRPr lang="en-US" sz="5400"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900875E9-3667-48E6-BC88-BF4DC5040D2D}"/>
              </a:ext>
            </a:extLst>
          </p:cNvPr>
          <p:cNvSpPr/>
          <p:nvPr/>
        </p:nvSpPr>
        <p:spPr>
          <a:xfrm>
            <a:off x="900492" y="2143584"/>
            <a:ext cx="3948517"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3600" dirty="0">
                <a:latin typeface="NikoshBAN" panose="02000000000000000000" pitchFamily="2" charset="0"/>
                <a:cs typeface="NikoshBAN" panose="02000000000000000000" pitchFamily="2" charset="0"/>
              </a:rPr>
              <a:t>এ </a:t>
            </a:r>
            <a:r>
              <a:rPr lang="en-US" sz="3600" dirty="0" err="1">
                <a:latin typeface="NikoshBAN" panose="02000000000000000000" pitchFamily="2" charset="0"/>
                <a:cs typeface="NikoshBAN" panose="02000000000000000000" pitchFamily="2" charset="0"/>
              </a:rPr>
              <a:t>পাঠ</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শিক্ষার্থীরা</a:t>
            </a:r>
            <a:r>
              <a:rPr lang="en-US" sz="3600" dirty="0">
                <a:latin typeface="NikoshBAN" panose="02000000000000000000" pitchFamily="2" charset="0"/>
                <a:cs typeface="NikoshBAN" panose="02000000000000000000" pitchFamily="2" charset="0"/>
              </a:rPr>
              <a:t>…</a:t>
            </a:r>
            <a:endParaRPr lang="bn-IN" sz="3600" dirty="0">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141F4C01-1176-4A8D-8630-0849BF0BA2B7}"/>
              </a:ext>
            </a:extLst>
          </p:cNvPr>
          <p:cNvSpPr/>
          <p:nvPr/>
        </p:nvSpPr>
        <p:spPr>
          <a:xfrm>
            <a:off x="514475" y="3846012"/>
            <a:ext cx="9674785"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a:latin typeface="NikoshBAN" panose="02000000000000000000" pitchFamily="2" charset="0"/>
                <a:cs typeface="NikoshBAN" panose="02000000000000000000" pitchFamily="2" charset="0"/>
              </a:rPr>
              <a:t>১। </a:t>
            </a:r>
            <a:r>
              <a:rPr lang="en-US" sz="3200" b="1" dirty="0" err="1">
                <a:latin typeface="NikoshBAN" panose="02000000000000000000" pitchFamily="2" charset="0"/>
                <a:cs typeface="NikoshBAN" panose="02000000000000000000" pitchFamily="2" charset="0"/>
              </a:rPr>
              <a:t>কবিতাটি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অংশটুকু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শুদ্ধ</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উচ্চরণে</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আবৃত্তি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পারবে</a:t>
            </a:r>
            <a:r>
              <a:rPr lang="en-US" sz="3200" b="1" dirty="0">
                <a:latin typeface="NikoshBAN" panose="02000000000000000000" pitchFamily="2" charset="0"/>
                <a:cs typeface="NikoshBAN" panose="02000000000000000000" pitchFamily="2" charset="0"/>
              </a:rPr>
              <a:t>,  </a:t>
            </a:r>
            <a:endParaRPr lang="bn-IN" sz="3200" b="1" dirty="0">
              <a:latin typeface="NikoshBAN" panose="02000000000000000000" pitchFamily="2" charset="0"/>
              <a:cs typeface="NikoshBAN" panose="02000000000000000000" pitchFamily="2" charset="0"/>
            </a:endParaRPr>
          </a:p>
          <a:p>
            <a:r>
              <a:rPr lang="en-US" sz="3200" b="1" dirty="0">
                <a:latin typeface="NikoshBAN" panose="02000000000000000000" pitchFamily="2" charset="0"/>
                <a:cs typeface="NikoshBAN" panose="02000000000000000000" pitchFamily="2" charset="0"/>
              </a:rPr>
              <a:t>২</a:t>
            </a:r>
            <a:r>
              <a:rPr lang="bn-IN" sz="3200" b="1" dirty="0">
                <a:latin typeface="NikoshBAN" panose="02000000000000000000" pitchFamily="2" charset="0"/>
                <a:cs typeface="NikoshBAN" panose="02000000000000000000" pitchFamily="2" charset="0"/>
              </a:rPr>
              <a:t>। নতুন শব্দ অর্থ</a:t>
            </a:r>
            <a:r>
              <a:rPr lang="en-US" sz="3200" b="1" dirty="0" err="1">
                <a:latin typeface="NikoshBAN" panose="02000000000000000000" pitchFamily="2" charset="0"/>
                <a:cs typeface="NikoshBAN" panose="02000000000000000000" pitchFamily="2" charset="0"/>
              </a:rPr>
              <a:t>সহ</a:t>
            </a:r>
            <a:r>
              <a:rPr lang="bn-IN" sz="3200" b="1" dirty="0">
                <a:latin typeface="NikoshBAN" panose="02000000000000000000" pitchFamily="2" charset="0"/>
                <a:cs typeface="NikoshBAN" panose="02000000000000000000" pitchFamily="2" charset="0"/>
              </a:rPr>
              <a:t> বাক্য গঠন করতে পারবে</a:t>
            </a:r>
            <a:r>
              <a:rPr lang="en-US" sz="3200" b="1" dirty="0">
                <a:latin typeface="NikoshBAN" panose="02000000000000000000" pitchFamily="2" charset="0"/>
                <a:cs typeface="NikoshBAN" panose="02000000000000000000" pitchFamily="2" charset="0"/>
              </a:rPr>
              <a:t>,</a:t>
            </a:r>
          </a:p>
          <a:p>
            <a:r>
              <a:rPr lang="en-US" sz="3200" b="1" dirty="0">
                <a:latin typeface="NikoshBAN" panose="02000000000000000000" pitchFamily="2" charset="0"/>
                <a:cs typeface="NikoshBAN" panose="02000000000000000000" pitchFamily="2" charset="0"/>
              </a:rPr>
              <a:t>৩।</a:t>
            </a:r>
            <a:r>
              <a:rPr lang="bn-IN" sz="3200" b="1" dirty="0">
                <a:latin typeface="NikoshBAN" panose="02000000000000000000" pitchFamily="2" charset="0"/>
                <a:cs typeface="NikoshBAN" panose="02000000000000000000" pitchFamily="2" charset="0"/>
              </a:rPr>
              <a:t> </a:t>
            </a:r>
            <a:r>
              <a:rPr lang="en-US" sz="3200" b="1" dirty="0">
                <a:latin typeface="NikoshBAN" panose="02000000000000000000" pitchFamily="2" charset="0"/>
                <a:cs typeface="NikoshBAN" panose="02000000000000000000" pitchFamily="2" charset="0"/>
              </a:rPr>
              <a:t> </a:t>
            </a:r>
            <a:r>
              <a:rPr lang="bn-IN" sz="2800" b="1" dirty="0"/>
              <a:t>কৃষকের অবদান সম্পর্কে ধারণা লাভ করতে পারবে</a:t>
            </a:r>
            <a:r>
              <a:rPr lang="en-US" sz="2800" b="1" dirty="0"/>
              <a:t>,</a:t>
            </a:r>
          </a:p>
          <a:p>
            <a:r>
              <a:rPr lang="en-US" sz="3200" b="1" dirty="0">
                <a:latin typeface="NikoshBAN" panose="02000000000000000000" pitchFamily="2" charset="0"/>
                <a:cs typeface="NikoshBAN" panose="02000000000000000000" pitchFamily="2" charset="0"/>
              </a:rPr>
              <a:t>৪</a:t>
            </a:r>
            <a:r>
              <a:rPr lang="en-US" sz="32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প্রকৃতির পটভূমিতে গ্রামীণ কৃষকের শৈল্পিক রূপ অনুধাবন করতে পারবে</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p>
        </p:txBody>
      </p:sp>
    </p:spTree>
    <p:extLst>
      <p:ext uri="{BB962C8B-B14F-4D97-AF65-F5344CB8AC3E}">
        <p14:creationId xmlns:p14="http://schemas.microsoft.com/office/powerpoint/2010/main" val="248507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0060" y="179307"/>
            <a:ext cx="3178264" cy="1446550"/>
          </a:xfrm>
          <a:prstGeom prst="rect">
            <a:avLst/>
          </a:prstGeom>
          <a:noFill/>
        </p:spPr>
        <p:txBody>
          <a:bodyPr wrap="square" rtlCol="0">
            <a:spAutoFit/>
          </a:bodyPr>
          <a:lstStyle/>
          <a:p>
            <a:pPr algn="ctr"/>
            <a:r>
              <a:rPr lang="bn-BD" sz="4400" u="sng" dirty="0">
                <a:solidFill>
                  <a:srgbClr val="002060"/>
                </a:solidFill>
                <a:latin typeface="NikoshBAN" panose="02000000000000000000" pitchFamily="2" charset="0"/>
                <a:cs typeface="NikoshBAN" panose="02000000000000000000" pitchFamily="2" charset="0"/>
              </a:rPr>
              <a:t>কবি পরিচিতি  </a:t>
            </a:r>
            <a:endParaRPr lang="en-US" sz="4400" u="sng" dirty="0">
              <a:solidFill>
                <a:srgbClr val="00206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747" y="874644"/>
            <a:ext cx="2732640" cy="32220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ounded Rectangle 5"/>
          <p:cNvSpPr/>
          <p:nvPr/>
        </p:nvSpPr>
        <p:spPr>
          <a:xfrm>
            <a:off x="7698637" y="336124"/>
            <a:ext cx="3285867" cy="10770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NikoshBAN" pitchFamily="2" charset="0"/>
                <a:cs typeface="NikoshBAN" pitchFamily="2" charset="0"/>
              </a:rPr>
              <a:t>জন্ম</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পরিচয়ঃ</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জসীম</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উদ্দীনের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জন্ম</a:t>
            </a:r>
            <a:r>
              <a:rPr lang="en-US" dirty="0">
                <a:solidFill>
                  <a:schemeClr val="tx1"/>
                </a:solidFill>
                <a:latin typeface="NikoshBAN" pitchFamily="2" charset="0"/>
                <a:cs typeface="NikoshBAN" pitchFamily="2" charset="0"/>
              </a:rPr>
              <a:t> ১৯০৩ </a:t>
            </a:r>
            <a:r>
              <a:rPr lang="en-US" dirty="0" err="1">
                <a:solidFill>
                  <a:schemeClr val="tx1"/>
                </a:solidFill>
                <a:latin typeface="NikoshBAN" pitchFamily="2" charset="0"/>
                <a:cs typeface="NikoshBAN" pitchFamily="2" charset="0"/>
              </a:rPr>
              <a:t>খ্রিস্টাব্দের</a:t>
            </a:r>
            <a:r>
              <a:rPr lang="en-US" dirty="0">
                <a:solidFill>
                  <a:schemeClr val="tx1"/>
                </a:solidFill>
                <a:latin typeface="NikoshBAN" pitchFamily="2" charset="0"/>
                <a:cs typeface="NikoshBAN" pitchFamily="2" charset="0"/>
              </a:rPr>
              <a:t> ৩০ </a:t>
            </a:r>
            <a:r>
              <a:rPr lang="en-US" dirty="0" err="1">
                <a:solidFill>
                  <a:schemeClr val="tx1"/>
                </a:solidFill>
                <a:latin typeface="NikoshBAN" pitchFamily="2" charset="0"/>
                <a:cs typeface="NikoshBAN" pitchFamily="2" charset="0"/>
              </a:rPr>
              <a:t>শে</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অক্টোবর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ফরিদপুর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জেলার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তাম্বুলখানা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গ্রামে</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মাতুলালয়ে</a:t>
            </a:r>
            <a:r>
              <a:rPr lang="en-US" dirty="0">
                <a:solidFill>
                  <a:schemeClr val="tx1"/>
                </a:solidFill>
                <a:latin typeface="NikoshBAN" pitchFamily="2" charset="0"/>
                <a:cs typeface="NikoshBAN" pitchFamily="2" charset="0"/>
              </a:rPr>
              <a:t>। </a:t>
            </a:r>
            <a:r>
              <a:rPr lang="bn-BD" dirty="0">
                <a:solidFill>
                  <a:schemeClr val="tx1"/>
                </a:solidFill>
                <a:latin typeface="NikoshBAN" pitchFamily="2" charset="0"/>
                <a:cs typeface="NikoshBAN" pitchFamily="2" charset="0"/>
              </a:rPr>
              <a:t>তার </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পিতার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নাম</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আনসার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উদ্দীন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মোল্যা</a:t>
            </a:r>
            <a:r>
              <a:rPr lang="en-US" dirty="0">
                <a:solidFill>
                  <a:schemeClr val="tx1"/>
                </a:solidFill>
                <a:latin typeface="NikoshBAN" pitchFamily="2" charset="0"/>
                <a:cs typeface="NikoshBAN" pitchFamily="2" charset="0"/>
              </a:rPr>
              <a:t>।</a:t>
            </a:r>
          </a:p>
        </p:txBody>
      </p:sp>
      <p:sp>
        <p:nvSpPr>
          <p:cNvPr id="7" name="Rounded Rectangle 6"/>
          <p:cNvSpPr/>
          <p:nvPr/>
        </p:nvSpPr>
        <p:spPr>
          <a:xfrm>
            <a:off x="8212383" y="4958303"/>
            <a:ext cx="3431496" cy="145943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NikoshBAN" pitchFamily="2" charset="0"/>
                <a:cs typeface="NikoshBAN" pitchFamily="2" charset="0"/>
              </a:rPr>
              <a:t>কর্ম</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জীবন</a:t>
            </a:r>
            <a:r>
              <a:rPr lang="bn-IN" dirty="0">
                <a:solidFill>
                  <a:schemeClr val="tx1"/>
                </a:solidFill>
                <a:latin typeface="NikoshBAN" pitchFamily="2" charset="0"/>
                <a:cs typeface="NikoshBAN" pitchFamily="2" charset="0"/>
              </a:rPr>
              <a:t>ঃ</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কবি</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জসীমউদ্দীন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শিক্ষকতা</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দিয়ে</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কর্মজীবন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শুরু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করেন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কলকাতা</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বিশ্ববিদ্যালয়ে</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ঢাকা</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বিশ্ববিদ্যালয়ে</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প্রাদেশিক</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সরকারের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প্রচার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বিভাগের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পাবলিসিটি</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অফিসার</a:t>
            </a:r>
            <a:r>
              <a:rPr lang="bn-IN" dirty="0">
                <a:solidFill>
                  <a:schemeClr val="tx1"/>
                </a:solidFill>
                <a:latin typeface="NikoshBAN" pitchFamily="2" charset="0"/>
                <a:cs typeface="NikoshBAN" pitchFamily="2" charset="0"/>
              </a:rPr>
              <a:t> ।</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চাকরির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পাশাপাশি</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তিনি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সাহিত্য</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সাধনায়</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মগ্ন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ছিলেন</a:t>
            </a:r>
            <a:r>
              <a:rPr lang="en-US" dirty="0">
                <a:solidFill>
                  <a:schemeClr val="tx1"/>
                </a:solidFill>
                <a:latin typeface="NikoshBAN" pitchFamily="2" charset="0"/>
                <a:cs typeface="NikoshBAN" pitchFamily="2" charset="0"/>
              </a:rPr>
              <a:t>।</a:t>
            </a:r>
            <a:r>
              <a:rPr lang="bn-IN" dirty="0">
                <a:solidFill>
                  <a:schemeClr val="tx1"/>
                </a:solidFill>
                <a:latin typeface="NikoshBAN" pitchFamily="2" charset="0"/>
                <a:cs typeface="NikoshBAN" pitchFamily="2" charset="0"/>
              </a:rPr>
              <a:t> </a:t>
            </a:r>
            <a:endParaRPr lang="en-US" dirty="0">
              <a:solidFill>
                <a:schemeClr val="tx1"/>
              </a:solidFill>
              <a:latin typeface="NikoshBAN" pitchFamily="2" charset="0"/>
              <a:cs typeface="NikoshBAN" pitchFamily="2" charset="0"/>
            </a:endParaRPr>
          </a:p>
        </p:txBody>
      </p:sp>
      <p:sp>
        <p:nvSpPr>
          <p:cNvPr id="8" name="Rounded Rectangle 7"/>
          <p:cNvSpPr/>
          <p:nvPr/>
        </p:nvSpPr>
        <p:spPr>
          <a:xfrm>
            <a:off x="392541" y="3072406"/>
            <a:ext cx="3417932" cy="171683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NikoshBAN" pitchFamily="2" charset="0"/>
                <a:cs typeface="NikoshBAN" pitchFamily="2" charset="0"/>
              </a:rPr>
              <a:t>বিশেষ</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অবদানঃ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পল্লির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মানুষের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আশা-স্বপ্ন-আনন্দ-বেদনার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আবেগঘন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চিত্র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ফুটিয়ে</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তোলা</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একারনে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তাকে</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পল্লির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কবি</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বলা</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হয়</a:t>
            </a:r>
            <a:r>
              <a:rPr lang="en-US" dirty="0">
                <a:solidFill>
                  <a:schemeClr val="tx1"/>
                </a:solidFill>
                <a:latin typeface="NikoshBAN" pitchFamily="2" charset="0"/>
                <a:cs typeface="NikoshBAN" pitchFamily="2" charset="0"/>
              </a:rPr>
              <a:t>।</a:t>
            </a:r>
          </a:p>
        </p:txBody>
      </p:sp>
      <p:sp>
        <p:nvSpPr>
          <p:cNvPr id="10" name="Rounded Rectangle 9"/>
          <p:cNvSpPr/>
          <p:nvPr/>
        </p:nvSpPr>
        <p:spPr>
          <a:xfrm>
            <a:off x="7846032" y="3104846"/>
            <a:ext cx="3417931" cy="122487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NikoshBAN" pitchFamily="2" charset="0"/>
                <a:cs typeface="NikoshBAN" pitchFamily="2" charset="0"/>
              </a:rPr>
              <a:t>শিক্ষা</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জীবনঃ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মাধ্যমিক</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ফরিদপুর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জেলা</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স্কুল</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উচ্চ</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মাধ্যমিক</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রাজেন্দ্র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কলেজ</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উচ্চ</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শিক্ষা-বি</a:t>
            </a:r>
            <a:r>
              <a:rPr lang="en-US" dirty="0">
                <a:solidFill>
                  <a:schemeClr val="tx1"/>
                </a:solidFill>
                <a:latin typeface="NikoshBAN" pitchFamily="2" charset="0"/>
                <a:cs typeface="NikoshBAN" pitchFamily="2" charset="0"/>
              </a:rPr>
              <a:t> এ </a:t>
            </a:r>
            <a:r>
              <a:rPr lang="en-US" dirty="0" err="1">
                <a:solidFill>
                  <a:schemeClr val="tx1"/>
                </a:solidFill>
                <a:latin typeface="NikoshBAN" pitchFamily="2" charset="0"/>
                <a:cs typeface="NikoshBAN" pitchFamily="2" charset="0"/>
              </a:rPr>
              <a:t>রাজেন্দ্র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কলেজ</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এবং</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এম</a:t>
            </a:r>
            <a:r>
              <a:rPr lang="en-US" dirty="0">
                <a:solidFill>
                  <a:schemeClr val="tx1"/>
                </a:solidFill>
                <a:latin typeface="NikoshBAN" pitchFamily="2" charset="0"/>
                <a:cs typeface="NikoshBAN" pitchFamily="2" charset="0"/>
              </a:rPr>
              <a:t> এ </a:t>
            </a:r>
            <a:r>
              <a:rPr lang="en-US" dirty="0" err="1">
                <a:solidFill>
                  <a:schemeClr val="tx1"/>
                </a:solidFill>
                <a:latin typeface="NikoshBAN" pitchFamily="2" charset="0"/>
                <a:cs typeface="NikoshBAN" pitchFamily="2" charset="0"/>
              </a:rPr>
              <a:t>কলকাতা</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বিশ্ববিদ্যালয়</a:t>
            </a:r>
            <a:r>
              <a:rPr lang="en-US" dirty="0">
                <a:solidFill>
                  <a:schemeClr val="tx1"/>
                </a:solidFill>
                <a:latin typeface="NikoshBAN" pitchFamily="2" charset="0"/>
                <a:cs typeface="NikoshBAN" pitchFamily="2" charset="0"/>
              </a:rPr>
              <a:t>।</a:t>
            </a:r>
          </a:p>
        </p:txBody>
      </p:sp>
      <p:sp>
        <p:nvSpPr>
          <p:cNvPr id="11" name="Rounded Rectangle 10"/>
          <p:cNvSpPr/>
          <p:nvPr/>
        </p:nvSpPr>
        <p:spPr>
          <a:xfrm>
            <a:off x="3634630" y="4830528"/>
            <a:ext cx="3916864" cy="171498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NikoshBAN" pitchFamily="2" charset="0"/>
                <a:cs typeface="NikoshBAN" pitchFamily="2" charset="0"/>
              </a:rPr>
              <a:t>উল্লেখযোগ্য</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রচনাঃ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নকশীর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কাঁথার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মাঠ</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সোজন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বাদিয়ার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ঘাট</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সখিনা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রাখালী</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বালুচর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ধানক্ষেত</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চলে</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মুসাফির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জীবন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কথা</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বোবাকাহিনী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হাসু</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এক</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পয়সার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বাঁশি</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বাঙালির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হাসির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কাহিনী</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কবর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বাঁশের</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বাঁশি</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প্রভৃতি</a:t>
            </a:r>
            <a:r>
              <a:rPr lang="en-US" dirty="0">
                <a:solidFill>
                  <a:schemeClr val="tx1"/>
                </a:solidFill>
                <a:latin typeface="NikoshBAN" pitchFamily="2" charset="0"/>
                <a:cs typeface="NikoshBAN" pitchFamily="2" charset="0"/>
              </a:rPr>
              <a:t>।</a:t>
            </a:r>
          </a:p>
        </p:txBody>
      </p:sp>
      <p:sp>
        <p:nvSpPr>
          <p:cNvPr id="12" name="Rounded Rectangle 11"/>
          <p:cNvSpPr/>
          <p:nvPr/>
        </p:nvSpPr>
        <p:spPr>
          <a:xfrm>
            <a:off x="454649" y="355094"/>
            <a:ext cx="2542062" cy="1256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NikoshBAN" pitchFamily="2" charset="0"/>
                <a:cs typeface="NikoshBAN" pitchFamily="2" charset="0"/>
              </a:rPr>
              <a:t>মৃত্যুবরনঃ</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তিনি</a:t>
            </a:r>
            <a:r>
              <a:rPr lang="en-US" sz="2400" dirty="0">
                <a:solidFill>
                  <a:schemeClr val="tx1"/>
                </a:solidFill>
                <a:latin typeface="NikoshBAN" pitchFamily="2" charset="0"/>
                <a:cs typeface="NikoshBAN" pitchFamily="2" charset="0"/>
              </a:rPr>
              <a:t> ১৯৭৬ </a:t>
            </a:r>
            <a:r>
              <a:rPr lang="en-US" sz="2400" dirty="0" err="1">
                <a:solidFill>
                  <a:schemeClr val="tx1"/>
                </a:solidFill>
                <a:latin typeface="NikoshBAN" pitchFamily="2" charset="0"/>
                <a:cs typeface="NikoshBAN" pitchFamily="2" charset="0"/>
              </a:rPr>
              <a:t>সালের</a:t>
            </a:r>
            <a:r>
              <a:rPr lang="en-US" sz="2400" dirty="0">
                <a:solidFill>
                  <a:schemeClr val="tx1"/>
                </a:solidFill>
                <a:latin typeface="NikoshBAN" pitchFamily="2" charset="0"/>
                <a:cs typeface="NikoshBAN" pitchFamily="2" charset="0"/>
              </a:rPr>
              <a:t> ১৪ই </a:t>
            </a:r>
            <a:r>
              <a:rPr lang="en-US" sz="2400" dirty="0" err="1">
                <a:solidFill>
                  <a:schemeClr val="tx1"/>
                </a:solidFill>
                <a:latin typeface="NikoshBAN" pitchFamily="2" charset="0"/>
                <a:cs typeface="NikoshBAN" pitchFamily="2" charset="0"/>
              </a:rPr>
              <a:t>মার্চ</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ঢাকায়</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মৃত্যুবরন</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করেন</a:t>
            </a:r>
            <a:r>
              <a:rPr lang="en-US" sz="2400" dirty="0">
                <a:solidFill>
                  <a:schemeClr val="tx1"/>
                </a:solidFill>
                <a:latin typeface="NikoshBAN" pitchFamily="2" charset="0"/>
                <a:cs typeface="NikoshBAN" pitchFamily="2" charset="0"/>
              </a:rPr>
              <a:t>।</a:t>
            </a:r>
          </a:p>
        </p:txBody>
      </p:sp>
      <p:pic>
        <p:nvPicPr>
          <p:cNvPr id="3074" name="Picture 2">
            <a:extLst>
              <a:ext uri="{FF2B5EF4-FFF2-40B4-BE49-F238E27FC236}">
                <a16:creationId xmlns:a16="http://schemas.microsoft.com/office/drawing/2014/main" id="{CC8634B5-C754-46E0-ABE0-FD7E3E4BA1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49" y="1625857"/>
            <a:ext cx="2542061" cy="125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পল্লী কবি জসীমউদ্দীনের বাড়ি ...">
            <a:extLst>
              <a:ext uri="{FF2B5EF4-FFF2-40B4-BE49-F238E27FC236}">
                <a16:creationId xmlns:a16="http://schemas.microsoft.com/office/drawing/2014/main" id="{101DF711-9A7A-4F72-959E-28D7E0554E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9155" y="1586817"/>
            <a:ext cx="3071684" cy="12707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2AD6503-433D-4E0C-9577-04A03A4E7284}"/>
              </a:ext>
            </a:extLst>
          </p:cNvPr>
          <p:cNvSpPr txBox="1"/>
          <p:nvPr/>
        </p:nvSpPr>
        <p:spPr>
          <a:xfrm>
            <a:off x="4583436" y="4127016"/>
            <a:ext cx="2550777" cy="646331"/>
          </a:xfrm>
          <a:prstGeom prst="rect">
            <a:avLst/>
          </a:prstGeom>
          <a:noFill/>
        </p:spPr>
        <p:txBody>
          <a:bodyPr wrap="square">
            <a:spAutoFit/>
          </a:bodyPr>
          <a:lstStyle/>
          <a:p>
            <a:r>
              <a:rPr kumimoji="0" lang="bn-IN" sz="3600" b="0" i="0" u="none" strike="noStrike" kern="1200" cap="none" spc="0" normalizeH="0" baseline="0" noProof="0" dirty="0">
                <a:ln>
                  <a:noFill/>
                </a:ln>
                <a:solidFill>
                  <a:srgbClr val="000000"/>
                </a:solidFill>
                <a:effectLst/>
                <a:uLnTx/>
                <a:uFillTx/>
                <a:latin typeface="Corbel" panose="020B0503020204020204"/>
                <a:ea typeface="+mn-ea"/>
                <a:cs typeface="Vrinda" panose="020B0502040204020203" pitchFamily="34" charset="0"/>
              </a:rPr>
              <a:t>জসীমউদদীন</a:t>
            </a:r>
            <a:endParaRPr lang="en-US" dirty="0"/>
          </a:p>
        </p:txBody>
      </p:sp>
    </p:spTree>
    <p:extLst>
      <p:ext uri="{BB962C8B-B14F-4D97-AF65-F5344CB8AC3E}">
        <p14:creationId xmlns:p14="http://schemas.microsoft.com/office/powerpoint/2010/main" val="417718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E7310E-1DA9-4E03-BA99-7750CCDF077F}"/>
              </a:ext>
            </a:extLst>
          </p:cNvPr>
          <p:cNvSpPr txBox="1"/>
          <p:nvPr/>
        </p:nvSpPr>
        <p:spPr>
          <a:xfrm>
            <a:off x="684912" y="409457"/>
            <a:ext cx="547355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err="1">
                <a:solidFill>
                  <a:schemeClr val="tx1"/>
                </a:solidFill>
                <a:latin typeface="NikoshBAN" pitchFamily="2" charset="0"/>
                <a:cs typeface="NikoshBAN" pitchFamily="2" charset="0"/>
              </a:rPr>
              <a:t>তার</a:t>
            </a:r>
            <a:r>
              <a:rPr lang="en-US" sz="2400" dirty="0">
                <a:solidFill>
                  <a:schemeClr val="tx1"/>
                </a:solidFill>
              </a:rPr>
              <a:t> </a:t>
            </a:r>
            <a:r>
              <a:rPr lang="en-US" sz="2400" dirty="0" err="1">
                <a:solidFill>
                  <a:schemeClr val="tx1"/>
                </a:solidFill>
              </a:rPr>
              <a:t>সকল</a:t>
            </a:r>
            <a:r>
              <a:rPr lang="en-US" sz="2400" dirty="0">
                <a:solidFill>
                  <a:schemeClr val="tx1"/>
                </a:solidFill>
              </a:rPr>
              <a:t> </a:t>
            </a:r>
            <a:r>
              <a:rPr lang="en-US" sz="2400" dirty="0" err="1">
                <a:solidFill>
                  <a:schemeClr val="tx1"/>
                </a:solidFill>
              </a:rPr>
              <a:t>কবিতা</a:t>
            </a:r>
            <a:r>
              <a:rPr lang="en-US" sz="2400" dirty="0">
                <a:solidFill>
                  <a:schemeClr val="tx1"/>
                </a:solidFill>
              </a:rPr>
              <a:t> </a:t>
            </a:r>
            <a:r>
              <a:rPr lang="en-US" sz="2400" dirty="0" err="1">
                <a:solidFill>
                  <a:schemeClr val="tx1"/>
                </a:solidFill>
              </a:rPr>
              <a:t>পল্লী</a:t>
            </a:r>
            <a:r>
              <a:rPr lang="en-US" sz="2400" dirty="0">
                <a:solidFill>
                  <a:schemeClr val="tx1"/>
                </a:solidFill>
              </a:rPr>
              <a:t> </a:t>
            </a:r>
            <a:r>
              <a:rPr lang="en-US" sz="2400" dirty="0" err="1">
                <a:solidFill>
                  <a:schemeClr val="tx1"/>
                </a:solidFill>
              </a:rPr>
              <a:t>প্রকৃতিকে</a:t>
            </a:r>
            <a:r>
              <a:rPr lang="en-US" sz="2400" dirty="0">
                <a:solidFill>
                  <a:schemeClr val="tx1"/>
                </a:solidFill>
              </a:rPr>
              <a:t> </a:t>
            </a:r>
            <a:r>
              <a:rPr lang="en-US" sz="2400" dirty="0" err="1">
                <a:solidFill>
                  <a:schemeClr val="tx1"/>
                </a:solidFill>
              </a:rPr>
              <a:t>নিয়ে</a:t>
            </a:r>
            <a:r>
              <a:rPr lang="en-US" sz="2400" dirty="0">
                <a:solidFill>
                  <a:schemeClr val="tx1"/>
                </a:solidFill>
              </a:rPr>
              <a:t> </a:t>
            </a:r>
          </a:p>
          <a:p>
            <a:r>
              <a:rPr lang="en-US" sz="2400" dirty="0" err="1">
                <a:solidFill>
                  <a:schemeClr val="tx1"/>
                </a:solidFill>
              </a:rPr>
              <a:t>এই</a:t>
            </a:r>
            <a:r>
              <a:rPr lang="en-US" sz="2400" dirty="0">
                <a:solidFill>
                  <a:schemeClr val="tx1"/>
                </a:solidFill>
              </a:rPr>
              <a:t> </a:t>
            </a:r>
            <a:r>
              <a:rPr lang="en-US" sz="2400" dirty="0" err="1">
                <a:solidFill>
                  <a:schemeClr val="tx1"/>
                </a:solidFill>
              </a:rPr>
              <a:t>জন্য</a:t>
            </a:r>
            <a:r>
              <a:rPr lang="en-US" sz="2400" dirty="0">
                <a:solidFill>
                  <a:schemeClr val="tx1"/>
                </a:solidFill>
              </a:rPr>
              <a:t> </a:t>
            </a:r>
            <a:r>
              <a:rPr lang="en-US" sz="2400" dirty="0" err="1">
                <a:solidFill>
                  <a:schemeClr val="tx1"/>
                </a:solidFill>
              </a:rPr>
              <a:t>তাকে</a:t>
            </a:r>
            <a:r>
              <a:rPr lang="en-US" sz="2400" dirty="0">
                <a:solidFill>
                  <a:schemeClr val="tx1"/>
                </a:solidFill>
              </a:rPr>
              <a:t> </a:t>
            </a:r>
            <a:r>
              <a:rPr lang="en-US" sz="2400" dirty="0" err="1">
                <a:solidFill>
                  <a:schemeClr val="tx1"/>
                </a:solidFill>
              </a:rPr>
              <a:t>পল্লী</a:t>
            </a:r>
            <a:r>
              <a:rPr lang="en-US" sz="2400" dirty="0">
                <a:solidFill>
                  <a:schemeClr val="tx1"/>
                </a:solidFill>
              </a:rPr>
              <a:t> </a:t>
            </a:r>
            <a:r>
              <a:rPr lang="en-US" sz="2400" dirty="0" err="1">
                <a:solidFill>
                  <a:schemeClr val="tx1"/>
                </a:solidFill>
              </a:rPr>
              <a:t>কবি</a:t>
            </a:r>
            <a:r>
              <a:rPr lang="en-US" sz="2400" dirty="0">
                <a:solidFill>
                  <a:schemeClr val="tx1"/>
                </a:solidFill>
              </a:rPr>
              <a:t> </a:t>
            </a:r>
            <a:r>
              <a:rPr lang="en-US" sz="2400" dirty="0" err="1">
                <a:solidFill>
                  <a:schemeClr val="tx1"/>
                </a:solidFill>
              </a:rPr>
              <a:t>বলা</a:t>
            </a:r>
            <a:r>
              <a:rPr lang="en-US" sz="2400" dirty="0">
                <a:solidFill>
                  <a:schemeClr val="tx1"/>
                </a:solidFill>
              </a:rPr>
              <a:t> </a:t>
            </a:r>
            <a:r>
              <a:rPr lang="en-US" sz="2400" dirty="0" err="1">
                <a:solidFill>
                  <a:schemeClr val="tx1"/>
                </a:solidFill>
              </a:rPr>
              <a:t>হয়</a:t>
            </a:r>
            <a:endParaRPr lang="en-US" sz="2400" dirty="0">
              <a:solidFill>
                <a:schemeClr val="tx1"/>
              </a:solidFill>
            </a:endParaRPr>
          </a:p>
        </p:txBody>
      </p:sp>
      <p:grpSp>
        <p:nvGrpSpPr>
          <p:cNvPr id="9" name="Group 8">
            <a:extLst>
              <a:ext uri="{FF2B5EF4-FFF2-40B4-BE49-F238E27FC236}">
                <a16:creationId xmlns:a16="http://schemas.microsoft.com/office/drawing/2014/main" id="{E767C3FE-5400-4D74-8656-581302AC68B0}"/>
              </a:ext>
            </a:extLst>
          </p:cNvPr>
          <p:cNvGrpSpPr/>
          <p:nvPr/>
        </p:nvGrpSpPr>
        <p:grpSpPr>
          <a:xfrm>
            <a:off x="728419" y="4501146"/>
            <a:ext cx="10874339" cy="1847853"/>
            <a:chOff x="216299" y="3919101"/>
            <a:chExt cx="11871575" cy="1847853"/>
          </a:xfrm>
        </p:grpSpPr>
        <p:pic>
          <p:nvPicPr>
            <p:cNvPr id="6150" name="Picture 6" descr="রুপাই || জসীমউদ্দীন || Rupai || Bangla Kobita ...">
              <a:extLst>
                <a:ext uri="{FF2B5EF4-FFF2-40B4-BE49-F238E27FC236}">
                  <a16:creationId xmlns:a16="http://schemas.microsoft.com/office/drawing/2014/main" id="{78C82A7F-2E75-49BC-932E-AEA81B115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99" y="3975212"/>
              <a:ext cx="2129489" cy="173563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52" name="Picture 8" descr="পল্লী কবি জসিমউদ্দিনের রাখাল ছেলে ...">
              <a:extLst>
                <a:ext uri="{FF2B5EF4-FFF2-40B4-BE49-F238E27FC236}">
                  <a16:creationId xmlns:a16="http://schemas.microsoft.com/office/drawing/2014/main" id="{B83933A2-1A84-45E8-BC6A-0073B3A5B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480" y="3919104"/>
              <a:ext cx="1722414" cy="18478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54" name="Picture 10" descr="সোজন বাদিয়ার ঘাট - জসীম উদদীন | Buy Sojon ...">
              <a:extLst>
                <a:ext uri="{FF2B5EF4-FFF2-40B4-BE49-F238E27FC236}">
                  <a16:creationId xmlns:a16="http://schemas.microsoft.com/office/drawing/2014/main" id="{B2991EF8-286A-4B25-903A-BCE0884BA0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586" y="3919103"/>
              <a:ext cx="1762125" cy="17240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56" name="Picture 12" descr="Jasimuddin.org">
              <a:extLst>
                <a:ext uri="{FF2B5EF4-FFF2-40B4-BE49-F238E27FC236}">
                  <a16:creationId xmlns:a16="http://schemas.microsoft.com/office/drawing/2014/main" id="{E8D23626-E270-4EE2-81CD-1619E338B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502" y="3919103"/>
              <a:ext cx="1676400" cy="17240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58" name="Picture 14" descr="Jasimuddin.org">
              <a:extLst>
                <a:ext uri="{FF2B5EF4-FFF2-40B4-BE49-F238E27FC236}">
                  <a16:creationId xmlns:a16="http://schemas.microsoft.com/office/drawing/2014/main" id="{CFD0AECB-FC0B-4D08-BEBD-AD80BC0D2C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5357" y="3919101"/>
              <a:ext cx="1714500" cy="17240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60" name="Picture 16" descr="এক পয়সার বাঁশী - জসীম উদদীন | Buy Ek Poysar ...">
              <a:extLst>
                <a:ext uri="{FF2B5EF4-FFF2-40B4-BE49-F238E27FC236}">
                  <a16:creationId xmlns:a16="http://schemas.microsoft.com/office/drawing/2014/main" id="{DC66B3D6-6471-4982-8E08-85518E331C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7174" y="3919101"/>
              <a:ext cx="1790700" cy="17240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C5694630-8527-44EC-BAB4-CE65EFCE4F2F}"/>
              </a:ext>
            </a:extLst>
          </p:cNvPr>
          <p:cNvGrpSpPr/>
          <p:nvPr/>
        </p:nvGrpSpPr>
        <p:grpSpPr>
          <a:xfrm>
            <a:off x="570463" y="1710881"/>
            <a:ext cx="11032295" cy="2195537"/>
            <a:chOff x="-253222" y="1724866"/>
            <a:chExt cx="11970303" cy="2195537"/>
          </a:xfrm>
        </p:grpSpPr>
        <p:grpSp>
          <p:nvGrpSpPr>
            <p:cNvPr id="6" name="Group 5">
              <a:extLst>
                <a:ext uri="{FF2B5EF4-FFF2-40B4-BE49-F238E27FC236}">
                  <a16:creationId xmlns:a16="http://schemas.microsoft.com/office/drawing/2014/main" id="{B331FB15-48BA-4C49-9556-35D673177D81}"/>
                </a:ext>
              </a:extLst>
            </p:cNvPr>
            <p:cNvGrpSpPr/>
            <p:nvPr/>
          </p:nvGrpSpPr>
          <p:grpSpPr>
            <a:xfrm>
              <a:off x="-253222" y="1724866"/>
              <a:ext cx="10066751" cy="2195537"/>
              <a:chOff x="393772" y="1390540"/>
              <a:chExt cx="11451162" cy="2195537"/>
            </a:xfrm>
          </p:grpSpPr>
          <p:pic>
            <p:nvPicPr>
              <p:cNvPr id="2" name="Picture 1">
                <a:extLst>
                  <a:ext uri="{FF2B5EF4-FFF2-40B4-BE49-F238E27FC236}">
                    <a16:creationId xmlns:a16="http://schemas.microsoft.com/office/drawing/2014/main" id="{C295059C-7097-471F-A872-D3A5C4C45C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772" y="1399241"/>
                <a:ext cx="1850102" cy="2175232"/>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68CB2C52-6FE3-4DA6-9598-F55044FBAD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3362" y="1390540"/>
                <a:ext cx="1844564" cy="218393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AAA68496-DC2B-4AAB-A214-C89F34B4FE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1668" y="1390541"/>
                <a:ext cx="1913900" cy="2183932"/>
              </a:xfrm>
              <a:prstGeom prst="rect">
                <a:avLst/>
              </a:prstGeom>
              <a:ln w="88900" cap="sq" cmpd="thickThin">
                <a:solidFill>
                  <a:srgbClr val="000000"/>
                </a:solidFill>
                <a:prstDash val="solid"/>
                <a:miter lim="800000"/>
              </a:ln>
              <a:effectLst>
                <a:innerShdw blurRad="76200">
                  <a:srgbClr val="000000"/>
                </a:innerShdw>
              </a:effectLst>
            </p:spPr>
          </p:pic>
          <p:pic>
            <p:nvPicPr>
              <p:cNvPr id="6146" name="Picture 2" descr="সম্পর্কিত ছবি">
                <a:extLst>
                  <a:ext uri="{FF2B5EF4-FFF2-40B4-BE49-F238E27FC236}">
                    <a16:creationId xmlns:a16="http://schemas.microsoft.com/office/drawing/2014/main" id="{30B23AC5-BF83-4CF2-AF8C-6BF9DC1650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03708" y="1399241"/>
                <a:ext cx="1714500" cy="218393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48" name="Picture 4" descr="সম্পর্কিত ছবি">
                <a:extLst>
                  <a:ext uri="{FF2B5EF4-FFF2-40B4-BE49-F238E27FC236}">
                    <a16:creationId xmlns:a16="http://schemas.microsoft.com/office/drawing/2014/main" id="{DF2936B1-E805-418C-B8EE-E3A4BEEF22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62014" y="1402144"/>
                <a:ext cx="1857375" cy="218393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62" name="Picture 18" descr="All PDF Books of Jasimuddin - PDF Bangla Book">
                <a:extLst>
                  <a:ext uri="{FF2B5EF4-FFF2-40B4-BE49-F238E27FC236}">
                    <a16:creationId xmlns:a16="http://schemas.microsoft.com/office/drawing/2014/main" id="{0DE4D286-A034-46DC-BB97-E2B766AB107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01859" y="1399242"/>
                <a:ext cx="1743075" cy="217523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FB528BD0-B4EC-4745-AFA0-D032D0928E8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4739" y="1733567"/>
              <a:ext cx="1532342" cy="2175232"/>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29419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710</Words>
  <Application>Microsoft Office PowerPoint</Application>
  <PresentationFormat>Widescreen</PresentationFormat>
  <Paragraphs>96</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Corbel</vt:lpstr>
      <vt:lpstr>NikoshBAN</vt:lpstr>
      <vt:lpstr>SolaimanLipi</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Rehana parvin</dc:creator>
  <cp:lastModifiedBy>Rehana parvin</cp:lastModifiedBy>
  <cp:revision>22</cp:revision>
  <dcterms:created xsi:type="dcterms:W3CDTF">2020-09-08T14:55:03Z</dcterms:created>
  <dcterms:modified xsi:type="dcterms:W3CDTF">2020-09-10T16:40:15Z</dcterms:modified>
</cp:coreProperties>
</file>