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1A324-1BE1-4868-A7BA-C24B5CABD088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4EE3-E252-4C33-884B-69C39248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6003F-3689-4E02-882F-A13DA4A676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01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19200" y="0"/>
            <a:ext cx="115824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</p:txBody>
      </p:sp>
      <p:pic>
        <p:nvPicPr>
          <p:cNvPr id="6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2362200" cy="11429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  <p:pic>
        <p:nvPicPr>
          <p:cNvPr id="8" name="Picture 7" descr="C:\Users\Aminul\Desktop\online content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362200" cy="114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4" name="Picture 2" descr="C:\Users\Aminul\Desktop\আমিনু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200400"/>
            <a:ext cx="2286000" cy="2590800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</p:pic>
      <p:sp>
        <p:nvSpPr>
          <p:cNvPr id="16" name="TextBox 15"/>
          <p:cNvSpPr txBox="1"/>
          <p:nvPr/>
        </p:nvSpPr>
        <p:spPr>
          <a:xfrm>
            <a:off x="4038600" y="1447800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" y="1524000"/>
            <a:ext cx="8153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endParaRPr lang="bn-BD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5715000"/>
            <a:ext cx="883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dirty="0"/>
          </a:p>
        </p:txBody>
      </p:sp>
      <p:sp>
        <p:nvSpPr>
          <p:cNvPr id="23" name="Rectangle 22"/>
          <p:cNvSpPr/>
          <p:nvPr/>
        </p:nvSpPr>
        <p:spPr>
          <a:xfrm rot="10800000" flipV="1">
            <a:off x="0" y="3804902"/>
            <a:ext cx="7086600" cy="1323439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Md. </a:t>
            </a:r>
            <a:r>
              <a:rPr lang="en-US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Aminul</a:t>
            </a:r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Islam                   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B.Sc.(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Hons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),M.Sc.(Math),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B.Ed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M.Ed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921168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1" y="228600"/>
            <a:ext cx="2667000" cy="11430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02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838200" y="1676400"/>
            <a:ext cx="6781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09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Welcome</a:t>
            </a:r>
            <a:endParaRPr lang="en-US" sz="36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6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5943600"/>
            <a:ext cx="7696200" cy="76944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Police Lines High School,  </a:t>
            </a:r>
            <a:r>
              <a:rPr lang="en-US" sz="4400" b="1" dirty="0" err="1" smtClean="0"/>
              <a:t>Sylhet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0960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2644170"/>
            <a:ext cx="4267200" cy="156966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0"/>
            <a:ext cx="2438401" cy="1447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</p:pic>
      <p:pic>
        <p:nvPicPr>
          <p:cNvPr id="5" name="Picture 4" descr="C:\Users\Aminul\Desktop\online content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0"/>
            <a:ext cx="2514600" cy="1447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0"/>
            <a:ext cx="2667000" cy="1447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2" descr="C:\Users\Aminul\Download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191000"/>
            <a:ext cx="1905000" cy="1828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533400"/>
            <a:ext cx="3886200" cy="153888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                            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লগারিদম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19812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Picture 5" descr="C:\Users\Aminul\Desktop\online content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09600"/>
            <a:ext cx="1981200" cy="114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33400" y="2971800"/>
            <a:ext cx="79248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cap="all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cap="all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cap="all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200" cap="all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cap="all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bn-BD" sz="3200" cap="all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লগারিদমের  নিয়মাবলি বর্ণনা করতে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গাণিতিক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lnSpc>
                <a:spcPct val="200000"/>
              </a:lnSpc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লগালগারিদমের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রিদমের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endParaRPr lang="en-US" sz="32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143000" y="762000"/>
                <a:ext cx="6781800" cy="593483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4000" b="1" i="0" smtClean="0">
                                <a:latin typeface="Cambria Math"/>
                                <a:cs typeface="NikoshBAN" pitchFamily="2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sub>
                        </m:sSub>
                        <m:r>
                          <a:rPr lang="en-US" sz="4000" b="1" i="1" smtClean="0"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4000" b="1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fName>
                      <m:e>
                        <m:r>
                          <a:rPr lang="en-US" sz="40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e>
                    </m:func>
                  </m:oMath>
                </a14:m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, </a:t>
                </a:r>
              </a:p>
              <a:p>
                <a:pPr marL="285750" lvl="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40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40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e>
                    </m:func>
                    <m:r>
                      <a:rPr lang="en-US" sz="4000" b="1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𝟎</m:t>
                    </m:r>
                  </m:oMath>
                </a14:m>
                <a:endParaRPr lang="en-US" sz="4000" b="1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457200" lvl="0" indent="-457200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𝑴</m:t>
                            </m:r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×</m:t>
                            </m:r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𝑵</m:t>
                            </m:r>
                          </m:e>
                        </m:d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𝒂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𝑴</m:t>
                            </m:r>
                          </m:e>
                        </m:func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𝒂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𝑵</m:t>
                            </m:r>
                          </m:e>
                        </m:func>
                      </m:e>
                    </m:func>
                  </m:oMath>
                </a14:m>
                <a:endParaRPr lang="en-US" sz="3200" b="1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457200" lvl="0" indent="-457200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𝑴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𝑵</m:t>
                                </m:r>
                              </m:den>
                            </m:f>
                          </m:e>
                        </m:d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𝑴</m:t>
                            </m:r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32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1" i="0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𝐥𝐨𝐠</m:t>
                                    </m:r>
                                  </m:e>
                                  <m:sub>
                                    <m:r>
                                      <a:rPr lang="en-US" sz="32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𝒂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𝑵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sz="3200" b="1" dirty="0" smtClean="0">
                  <a:solidFill>
                    <a:prstClr val="black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pPr marL="457200" lvl="0" indent="-457200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𝑴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𝑵</m:t>
                        </m:r>
                        <m:func>
                          <m:func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𝑴</m:t>
                            </m:r>
                          </m:e>
                        </m:func>
                      </m:e>
                    </m:func>
                  </m:oMath>
                </a14:m>
                <a:endParaRPr lang="en-US" sz="3200" b="1" dirty="0" smtClean="0">
                  <a:solidFill>
                    <a:prstClr val="black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pPr marL="457200" lvl="0" indent="-457200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𝑴</m:t>
                        </m:r>
                      </m:e>
                    </m:func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𝑵</m:t>
                        </m:r>
                      </m:e>
                    </m:func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func>
                      <m:func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</m:sub>
                        </m:sSub>
                      </m:fName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𝑴</m:t>
                        </m:r>
                      </m:e>
                    </m:func>
                  </m:oMath>
                </a14:m>
                <a:endParaRPr lang="en-US" sz="3200" b="1" dirty="0" smtClean="0">
                  <a:solidFill>
                    <a:prstClr val="black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0" smtClean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sz="3200" b="1" i="1" smtClean="0">
                            <a:latin typeface="Cambria Math"/>
                          </a:rPr>
                          <m:t>𝒎</m:t>
                        </m:r>
                        <m:r>
                          <a:rPr lang="en-US" sz="3200" b="1" i="1" smtClean="0">
                            <a:latin typeface="Cambria Math"/>
                          </a:rPr>
                          <m:t>=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/>
                          </a:rPr>
                          <m:t>  ⇒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𝒎</m:t>
                        </m:r>
                        <m:r>
                          <a:rPr lang="en-US" sz="3200" b="1" i="1" smtClean="0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en-US" sz="32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762000"/>
                <a:ext cx="6781800" cy="5934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7629323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341085" y="152400"/>
                <a:ext cx="8153400" cy="8514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সমস্যা:</a:t>
                </a:r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দেখাও</a:t>
                </a:r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unc>
                          <m:func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60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func>
                              <m:funcPr>
                                <m:ctrlP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6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sub>
                                </m:sSub>
                              </m:fName>
                              <m:e>
                                <m:sSup>
                                  <m:sSupPr>
                                    <m:ctrlP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n-US" sz="36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NikoshBAN" pitchFamily="2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6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NikoshBAN" pitchFamily="2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en-US" sz="36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36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cs typeface="NikoshBAN" pitchFamily="2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36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cs typeface="NikoshBAN" pitchFamily="2" charset="0"/>
                                              </a:rPr>
                                              <m:t>𝑏</m:t>
                                            </m:r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e>
                            </m:func>
                          </m:e>
                        </m:func>
                      </m:e>
                    </m:func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𝑏</m:t>
                    </m:r>
                  </m:oMath>
                </a14:m>
                <a:endPara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85" y="152400"/>
                <a:ext cx="8153400" cy="8514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573314" y="1143000"/>
                <a:ext cx="7924800" cy="541334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সমাধান: 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দেওয়া 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   </m:t>
                    </m:r>
                    <m:func>
                      <m:func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unc>
                          <m:func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func>
                              <m:funcPr>
                                <m:ctrlPr>
                                  <a:rPr lang="en-US" sz="4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sub>
                                </m:sSub>
                              </m:fName>
                              <m:e>
                                <m:sSup>
                                  <m:sSupPr>
                                    <m:ctrlPr>
                                      <a:rPr lang="en-US" sz="4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n-US" sz="4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NikoshBAN" pitchFamily="2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4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NikoshBAN" pitchFamily="2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en-US" sz="4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4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cs typeface="NikoshBAN" pitchFamily="2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4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cs typeface="NikoshBAN" pitchFamily="2" charset="0"/>
                                              </a:rPr>
                                              <m:t>𝑏</m:t>
                                            </m:r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unc>
                          <m:func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4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sup>
                            </m:sSup>
                            <m:func>
                              <m:func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 i="0" smtClean="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unc>
                          <m:func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4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sz="40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     (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∵</m:t>
                    </m:r>
                    <m:func>
                      <m:funcPr>
                        <m:ctrlPr>
                          <a:rPr lang="en-US" sz="40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i="0" dirty="0" smtClean="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4000" b="0" i="1" dirty="0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</m:func>
                    <m:r>
                      <a:rPr lang="en-US" sz="4000" b="0" i="1" dirty="0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b="0" i="1" dirty="0" smtClean="0"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  <m:func>
                          <m:func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e>
                        </m:func>
                      </m:e>
                    </m:func>
                  </m:oMath>
                </a14:m>
                <a:endParaRPr lang="en-US" sz="40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14" y="1143000"/>
                <a:ext cx="7924800" cy="54133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38200" y="25908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L.H.S=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0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457200" y="914400"/>
                <a:ext cx="8229600" cy="5665269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                (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ea typeface="Cambria Math"/>
                        <a:cs typeface="NikoshBAN" pitchFamily="2" charset="0"/>
                      </a:rPr>
                      <m:t>∵</m:t>
                    </m:r>
                    <m:func>
                      <m:funcPr>
                        <m:ctrlPr>
                          <a:rPr lang="en-US" sz="4000" i="1" dirty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 dirty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dirty="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4000" i="1" dirty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</m:func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e>
                    </m:func>
                  </m:oMath>
                </a14:m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𝑏</m:t>
                    </m:r>
                    <m:func>
                      <m:funcPr>
                        <m:ctrlPr>
                          <a:rPr lang="en-US" sz="4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4000" i="1">
                            <a:latin typeface="Cambria Math"/>
                          </a:rPr>
                          <m:t>𝑎</m:t>
                        </m:r>
                      </m:e>
                    </m:func>
                  </m:oMath>
                </a14:m>
                <a:endParaRPr lang="en-US" sz="400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𝑏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                        (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ea typeface="Cambria Math"/>
                        <a:cs typeface="NikoshBAN" pitchFamily="2" charset="0"/>
                      </a:rPr>
                      <m:t>∵</m:t>
                    </m:r>
                    <m:func>
                      <m:funcPr>
                        <m:ctrlPr>
                          <a:rPr lang="en-US" sz="4000" i="1" dirty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 dirty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dirty="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4000" i="1" dirty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</m:func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𝑏</m:t>
                    </m:r>
                  </m:oMath>
                </a14:m>
                <a:endParaRPr lang="en-US" sz="4000" i="1" dirty="0" smtClean="0">
                  <a:latin typeface="Cambria Math"/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𝑅𝐻𝑆</m:t>
                    </m:r>
                    <m:r>
                      <a:rPr lang="en-US" sz="4000" i="1" dirty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40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দেখানো</a:t>
                </a:r>
                <a:r>
                  <a:rPr lang="en-US" sz="40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হল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sz="40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14400"/>
                <a:ext cx="8229600" cy="56652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232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52400" y="175491"/>
                <a:ext cx="8716818" cy="755335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সমস্যা: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দেখাও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  <m:t>𝑘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/>
                                    <a:cs typeface="NikoshBAN" pitchFamily="2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  <a:cs typeface="NikoshBAN" pitchFamily="2" charset="0"/>
                                  </a:rPr>
                                  <m:t>𝑘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/>
                                    <a:cs typeface="NikoshBAN" pitchFamily="2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  <a:cs typeface="NikoshBAN" pitchFamily="2" charset="0"/>
                                  </a:rPr>
                                  <m:t>𝑘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/>
                                            <a:cs typeface="NikoshBAN" pitchFamily="2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NikoshBAN" pitchFamily="2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NikoshBAN" pitchFamily="2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/>
                                            <a:cs typeface="NikoshBAN" pitchFamily="2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NikoshBAN" pitchFamily="2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NikoshBAN" pitchFamily="2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  <m:t>=</m:t>
                            </m:r>
                            <m:r>
                              <a:rPr lang="en-US" sz="2800" b="0" i="1" smtClean="0">
                                <a:latin typeface="Cambria Math"/>
                                <a:cs typeface="NikoshBAN" pitchFamily="2" charset="0"/>
                              </a:rPr>
                              <m:t>0</m:t>
                            </m:r>
                          </m:e>
                        </m:func>
                      </m:e>
                    </m:func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75491"/>
                <a:ext cx="8716818" cy="755335"/>
              </a:xfrm>
              <a:prstGeom prst="rect">
                <a:avLst/>
              </a:prstGeom>
              <a:blipFill rotWithShape="1">
                <a:blip r:embed="rId2"/>
                <a:stretch>
                  <a:fillRect l="-1953" t="-2344" b="-21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52400" y="967112"/>
                <a:ext cx="8412018" cy="567661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cs typeface="NikoshBAN" pitchFamily="2" charset="0"/>
                  </a:rPr>
                  <a:t>L.H.S=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𝑘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600">
                                    <a:latin typeface="Cambria Math"/>
                                    <a:cs typeface="NikoshBAN" pitchFamily="2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  <m:t>𝑘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</m:func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600">
                                    <a:latin typeface="Cambria Math"/>
                                    <a:cs typeface="NikoshBAN" pitchFamily="2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  <m:t>𝑘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  <a:cs typeface="NikoshBAN" pitchFamily="2" charset="0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sz="3600" dirty="0" smtClean="0"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(</m:t>
                        </m:r>
                      </m:e>
                    </m:func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/>
                  <a:t>.</a:t>
                </a:r>
                <a:r>
                  <a:rPr lang="en-US" sz="36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/>
                  <a:t>.</a:t>
                </a:r>
                <a:r>
                  <a:rPr lang="en-US" sz="36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6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e>
                    </m:func>
                  </m:oMath>
                </a14:m>
                <a:endParaRPr lang="en-US" sz="36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/>
                  <a:t>=0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/>
                  <a:t>=R.H.S </a:t>
                </a:r>
              </a:p>
              <a:p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				(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দেখান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হল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67112"/>
                <a:ext cx="8412018" cy="5676619"/>
              </a:xfrm>
              <a:prstGeom prst="rect">
                <a:avLst/>
              </a:prstGeom>
              <a:blipFill rotWithShape="1">
                <a:blip r:embed="rId3"/>
                <a:stretch>
                  <a:fillRect l="-2098" b="-3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196782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8473" y="76200"/>
                <a:ext cx="8976425" cy="146899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সমস্যা: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যদি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6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func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</m:e>
                        </m:func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তবে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প্রমান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   </a:t>
                </a:r>
              </a:p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3" y="76200"/>
                <a:ext cx="8976425" cy="14689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1771" y="1828800"/>
                <a:ext cx="8973127" cy="472552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সমাধান: </a:t>
                </a:r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দেওয়া 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den>
                    </m:f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 smtClean="0">
                    <a:cs typeface="NikoshBAN" pitchFamily="2" charset="0"/>
                  </a:rPr>
                  <a:t>ধরি</a:t>
                </a:r>
                <a:r>
                  <a:rPr lang="en-US" sz="3200" dirty="0" smtClean="0"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den>
                    </m:f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cs typeface="NikoshBAN" pitchFamily="2" charset="0"/>
                      </a:rPr>
                      <m:t>𝑘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cs typeface="NikoshBAN" pitchFamily="2" charset="0"/>
                  </a:rPr>
                  <a:t>বা</a:t>
                </a:r>
                <a:r>
                  <a:rPr lang="en-US" sz="3200" dirty="0" smtClean="0">
                    <a:cs typeface="NikoshBAN" pitchFamily="2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den>
                    </m:f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cs typeface="NikoshBAN" pitchFamily="2" charset="0"/>
                      </a:rPr>
                      <m:t>𝑘</m:t>
                    </m:r>
                    <m:r>
                      <a:rPr lang="en-US" sz="3200" b="0" i="1" smtClean="0">
                        <a:latin typeface="Cambria Math"/>
                        <a:cs typeface="NikoshBAN" pitchFamily="2" charset="0"/>
                      </a:rPr>
                      <m:t>,   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cs typeface="NikoshBAN" pitchFamily="2" charset="0"/>
                      </a:rPr>
                      <m:t>𝑘</m:t>
                    </m:r>
                    <m:r>
                      <a:rPr lang="en-US" sz="3200" b="0" i="1" smtClean="0">
                        <a:latin typeface="Cambria Math"/>
                        <a:cs typeface="NikoshBAN" pitchFamily="2" charset="0"/>
                      </a:rPr>
                      <m:t>,   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  <a:cs typeface="NikoshBAN" pitchFamily="2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</m:e>
                        </m:func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den>
                    </m:f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𝑘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</m:func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𝑘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…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𝑖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, </m:t>
                    </m:r>
                    <m:func>
                      <m:func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</m:func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𝑘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….(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𝑖𝑖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)  ,</m:t>
                    </m:r>
                  </m:oMath>
                </a14:m>
                <a:endParaRPr lang="en-US" sz="3200" b="0" i="1" dirty="0" smtClean="0">
                  <a:latin typeface="Cambria Math"/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  <a:cs typeface="NikoshBAN" pitchFamily="2" charset="0"/>
                          </a:rPr>
                          <m:t>log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</m:func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𝑘</m:t>
                    </m:r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…(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𝑖𝑖𝑖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" y="1828800"/>
                <a:ext cx="8973127" cy="47255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5171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0" y="533400"/>
                <a:ext cx="9144000" cy="571887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𝑖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,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𝑖𝑖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,(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𝑖𝑖𝑖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নং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সমীকরনকে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যথাক্রমে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a.b.c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দ্বরা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গুন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করে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যোগকরি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>-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অতএব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>,</a:t>
                </a:r>
                <a:r>
                  <a:rPr lang="en-US" sz="3200" dirty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বা</m:t>
                        </m:r>
                        <m: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alog</m:t>
                        </m:r>
                      </m:fName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𝑏𝑙𝑜𝑔𝑏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𝑐𝑙𝑜𝑔𝑐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𝑘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{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𝑐𝑎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𝑏𝑐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𝑐𝑎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𝑏𝑐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}</m:t>
                        </m:r>
                      </m:e>
                    </m:func>
                  </m:oMath>
                </a14:m>
                <a:endParaRPr lang="en-US" sz="2800" dirty="0" smtClean="0">
                  <a:solidFill>
                    <a:schemeClr val="tx1"/>
                  </a:solidFill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বা</m:t>
                      </m:r>
                      <m:r>
                        <a:rPr lang="en-US" sz="320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,</m:t>
                      </m:r>
                      <m:func>
                        <m:funcPr>
                          <m:ctrlPr>
                            <a:rPr lang="en-US" sz="3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sz="36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log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  <m:t>𝑏</m:t>
                                  </m:r>
                                </m:sup>
                              </m:sSup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  <m:t>log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3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NikoshBAN" pitchFamily="2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NikoshBAN" pitchFamily="2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NikoshBAN" pitchFamily="2" charset="0"/>
                                        </a:rPr>
                                        <m:t>𝑐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  <m:t>=</m:t>
                                  </m:r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  <m:t>𝑘</m:t>
                                  </m:r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  <m:t>.</m:t>
                                  </m:r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NikoshBAN" pitchFamily="2" charset="0"/>
                                    </a:rPr>
                                    <m:t>0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  <a:cs typeface="NikoshBAN" pitchFamily="2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বা</m:t>
                    </m:r>
                    <m:r>
                      <a:rPr lang="en-US" sz="320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,</m:t>
                    </m:r>
                    <m:func>
                      <m:func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i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sup>
                        </m:sSup>
                      </m:e>
                    </m:func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sup>
                    </m:sSup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>log1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360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বা</m:t>
                    </m:r>
                    <m:r>
                      <a:rPr lang="en-US" sz="360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,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func>
                      <m:funcPr>
                        <m:ctrlPr>
                          <a:rPr lang="en-US" sz="40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40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sup>
                        </m:sSup>
                      </m:fName>
                      <m:e>
                        <m:sSup>
                          <m:sSupPr>
                            <m:ctrlPr>
                              <a:rPr lang="en-US" sz="40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</m:sup>
                        </m:sSup>
                      </m:e>
                    </m:func>
                    <m:r>
                      <a:rPr lang="en-US" sz="4000" b="0" i="1" dirty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4000" b="0" i="1" dirty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>					(</a:t>
                </a:r>
                <a:r>
                  <a:rPr lang="en-US" sz="3200" dirty="0" err="1" smtClean="0">
                    <a:solidFill>
                      <a:schemeClr val="tx1"/>
                    </a:solidFill>
                    <a:cs typeface="NikoshBAN" pitchFamily="2" charset="0"/>
                  </a:rPr>
                  <a:t>প্রমানিত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itchFamily="2" charset="0"/>
                  </a:rPr>
                  <a:t>).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400"/>
                <a:ext cx="9144000" cy="57188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4299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DOEL\Desktop\images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438399" y="381001"/>
            <a:ext cx="4420153" cy="23622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/>
          </a:extLst>
        </p:spPr>
      </p:pic>
      <p:sp>
        <p:nvSpPr>
          <p:cNvPr id="7" name="TextBox 6"/>
          <p:cNvSpPr txBox="1"/>
          <p:nvPr/>
        </p:nvSpPr>
        <p:spPr>
          <a:xfrm>
            <a:off x="2209800" y="4419600"/>
            <a:ext cx="49530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অনুশীলনীঃ 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৬(গ), ৭(খ)</a:t>
            </a:r>
          </a:p>
          <a:p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bn-BD" sz="4800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https://www.decentjobsforyouth.org/images/commitment/org/5bf2e128aeee1_a2i-new-logo_Aug2018-300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1981200" cy="106680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6" name="Picture 5" descr="C:\Users\Aminul\Desktop\online content\download (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381000"/>
            <a:ext cx="1752600" cy="1143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71900" y="3428999"/>
            <a:ext cx="1600200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H.W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76</Words>
  <Application>Microsoft Office PowerPoint</Application>
  <PresentationFormat>On-screen Show (4:3)</PresentationFormat>
  <Paragraphs>28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Aminul</dc:creator>
  <cp:lastModifiedBy>Aminul</cp:lastModifiedBy>
  <cp:revision>14</cp:revision>
  <dcterms:created xsi:type="dcterms:W3CDTF">2006-08-16T00:00:00Z</dcterms:created>
  <dcterms:modified xsi:type="dcterms:W3CDTF">2020-09-10T10:02:33Z</dcterms:modified>
</cp:coreProperties>
</file>