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2"/>
  </p:notes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5143500" type="screen16x9"/>
  <p:notesSz cx="6858000" cy="9144000"/>
  <p:defaultTextStyle>
    <a:defPPr>
      <a:defRPr lang="en-US"/>
    </a:defPPr>
    <a:lvl1pPr marL="0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70" y="-91"/>
      </p:cViewPr>
      <p:guideLst>
        <p:guide orient="horz" pos="16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421B8-44C6-4C10-A19F-E2B2B1A8DCD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22651-195D-484E-B3DA-F270E7E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52387"/>
            <a:ext cx="9144000" cy="5322691"/>
            <a:chOff x="0" y="-69850"/>
            <a:chExt cx="9144000" cy="7096920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1759"/>
              </a:avLst>
            </a:prstGeom>
            <a:gradFill>
              <a:gsLst>
                <a:gs pos="0">
                  <a:srgbClr val="FF66FF"/>
                </a:gs>
                <a:gs pos="50000">
                  <a:schemeClr val="accent3">
                    <a:lumMod val="75000"/>
                  </a:schemeClr>
                </a:gs>
                <a:gs pos="32000">
                  <a:srgbClr val="CC99FF"/>
                </a:gs>
                <a:gs pos="66000">
                  <a:srgbClr val="CC99FF"/>
                </a:gs>
                <a:gs pos="84000">
                  <a:srgbClr val="DAE3F3"/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rgbClr val="FF66FF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90500" y="190500"/>
              <a:ext cx="8763000" cy="6477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2700" y="28865"/>
              <a:ext cx="4544289" cy="1723735"/>
            </a:xfrm>
            <a:prstGeom prst="halfFrame">
              <a:avLst>
                <a:gd name="adj1" fmla="val 8309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flipV="1">
              <a:off x="0" y="5080000"/>
              <a:ext cx="4544289" cy="1778000"/>
            </a:xfrm>
            <a:prstGeom prst="halfFrame">
              <a:avLst>
                <a:gd name="adj1" fmla="val 9738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4592778" y="5130800"/>
              <a:ext cx="4544289" cy="1723735"/>
            </a:xfrm>
            <a:prstGeom prst="halfFrame">
              <a:avLst>
                <a:gd name="adj1" fmla="val 11256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10800000" flipV="1">
              <a:off x="4587011" y="12700"/>
              <a:ext cx="4544289" cy="1778000"/>
            </a:xfrm>
            <a:prstGeom prst="halfFrame">
              <a:avLst>
                <a:gd name="adj1" fmla="val 8309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8" descr="Floralpinkframecorner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850"/>
              <a:ext cx="15240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Floralpinkframecorner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616" y="-50800"/>
              <a:ext cx="1465384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Floralpinkframecorner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26378"/>
              <a:ext cx="1524000" cy="115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Floralpinkframecorner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615" y="5828411"/>
              <a:ext cx="1465385" cy="110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5943600" y="-64533"/>
              <a:ext cx="234461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CADE5DCC-43B0-428D-A3EE-4ADCF82E8C68}" type="datetime10">
                <a:rPr lang="bn-BD" sz="14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pPr/>
                <a:t>শনিবার, 05 সেপ্টেম্বর 2020</a:t>
              </a:fld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1308100" y="6616701"/>
              <a:ext cx="28956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মোঃ রুবেল মিয়া</a:t>
              </a:r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867400" y="6616701"/>
              <a:ext cx="28956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জনকল্যাণ উচ্চ বিদ্যালয়, চুনারুঘাট।</a:t>
              </a:r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7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9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52387"/>
            <a:ext cx="9144000" cy="5353467"/>
            <a:chOff x="0" y="-69850"/>
            <a:chExt cx="9144000" cy="7137956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1759"/>
              </a:avLst>
            </a:prstGeom>
            <a:gradFill>
              <a:gsLst>
                <a:gs pos="0">
                  <a:srgbClr val="FF66FF"/>
                </a:gs>
                <a:gs pos="50000">
                  <a:schemeClr val="accent3">
                    <a:lumMod val="75000"/>
                  </a:schemeClr>
                </a:gs>
                <a:gs pos="32000">
                  <a:srgbClr val="CC99FF"/>
                </a:gs>
                <a:gs pos="66000">
                  <a:srgbClr val="CC99FF"/>
                </a:gs>
                <a:gs pos="84000">
                  <a:srgbClr val="DAE3F3"/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rgbClr val="FF66FF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90500" y="190500"/>
              <a:ext cx="8763000" cy="6477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2700" y="28865"/>
              <a:ext cx="4544289" cy="1723735"/>
            </a:xfrm>
            <a:prstGeom prst="halfFrame">
              <a:avLst>
                <a:gd name="adj1" fmla="val 8309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flipV="1">
              <a:off x="0" y="5080000"/>
              <a:ext cx="4544289" cy="1778000"/>
            </a:xfrm>
            <a:prstGeom prst="halfFrame">
              <a:avLst>
                <a:gd name="adj1" fmla="val 9738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4592778" y="5130800"/>
              <a:ext cx="4544289" cy="1723735"/>
            </a:xfrm>
            <a:prstGeom prst="halfFrame">
              <a:avLst>
                <a:gd name="adj1" fmla="val 11256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10800000" flipV="1">
              <a:off x="4587011" y="12700"/>
              <a:ext cx="4544289" cy="1778000"/>
            </a:xfrm>
            <a:prstGeom prst="halfFrame">
              <a:avLst>
                <a:gd name="adj1" fmla="val 8309"/>
                <a:gd name="adj2" fmla="val 1069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black"/>
                </a:solidFill>
              </a:endParaRPr>
            </a:p>
          </p:txBody>
        </p:sp>
        <p:pic>
          <p:nvPicPr>
            <p:cNvPr id="13" name="Picture 8" descr="Floralpinkframecorner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9850"/>
              <a:ext cx="15240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Floralpinkframecorner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616" y="-50800"/>
              <a:ext cx="1465384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Floralpinkframecorner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26378"/>
              <a:ext cx="1524000" cy="115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Floralpinkframecorner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615" y="5828411"/>
              <a:ext cx="1465385" cy="110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5943600" y="-64533"/>
              <a:ext cx="234461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fld id="{CADE5DCC-43B0-428D-A3EE-4ADCF82E8C68}" type="datetime10">
                <a:rPr lang="bn-BD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pPr defTabSz="914400"/>
                <a:t>শনিবার, 05 সেপ্টেম্বর 2020</a:t>
              </a:fld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1308100" y="6616701"/>
              <a:ext cx="28956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bn-BD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মোঃ রুবেল মিয়া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867400" y="6616701"/>
              <a:ext cx="28956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bn-BD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জনকল্যাণ উচ্চ বিদ্যালয়, চুনারুঘাট।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05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0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3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1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7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6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81635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81635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81635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8163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81635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81635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81635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81635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81635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81635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F9A182-0324-4556-805A-6EE198A14A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ED1D9C2-FC58-4B9F-A938-7ED8D6436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77" y="171455"/>
            <a:ext cx="8661399" cy="913428"/>
          </a:xfrm>
          <a:prstGeom prst="rect">
            <a:avLst/>
          </a:prstGeom>
          <a:solidFill>
            <a:srgbClr val="FF0000"/>
          </a:solidFill>
        </p:spPr>
        <p:txBody>
          <a:bodyPr wrap="square" lIns="81635" tIns="40817" rIns="81635" bIns="40817">
            <a:spAutoFit/>
          </a:bodyPr>
          <a:lstStyle/>
          <a:p>
            <a:pPr algn="ctr">
              <a:defRPr/>
            </a:pPr>
            <a:r>
              <a:rPr lang="bn-BD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6" y="933201"/>
            <a:ext cx="8661399" cy="4038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2" y="933201"/>
            <a:ext cx="8661400" cy="40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8382000" cy="3257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0" y="846704"/>
            <a:ext cx="3866914" cy="2021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85737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পিনা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19592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কর্ণকুহর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5717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কর্ণপটহ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9750"/>
            <a:ext cx="5122772" cy="3079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1" y="119440"/>
            <a:ext cx="300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একক কাজ</a:t>
            </a:r>
            <a:endParaRPr lang="en-US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57299"/>
            <a:ext cx="8382000" cy="52870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bn-BD" sz="2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চিত্রটি লক্ষ কর এবং </a:t>
            </a:r>
            <a:r>
              <a:rPr lang="bn-BD" sz="2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২,ও</a:t>
            </a:r>
            <a:r>
              <a:rPr lang="en-US" sz="2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 অংশ গুলির নাম লিখ</a:t>
            </a:r>
            <a:r>
              <a:rPr lang="bn-BD" sz="29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6805"/>
            <a:ext cx="6063727" cy="26030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590800" y="1707508"/>
            <a:ext cx="2743200" cy="211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18786" y="1703384"/>
            <a:ext cx="207010" cy="130153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019800" y="1813289"/>
            <a:ext cx="2134234" cy="62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3000" y="15049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</a:rPr>
              <a:t>মেলিয়াস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3011269"/>
            <a:ext cx="223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b="1" dirty="0" smtClean="0">
                <a:solidFill>
                  <a:srgbClr val="FF0000"/>
                </a:solidFill>
              </a:rPr>
              <a:t>ইনকাস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158115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</a:rPr>
              <a:t>স্টেপিস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185" y="3309876"/>
            <a:ext cx="8529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bn-BD" sz="24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মধ্যকর্ণে বায়ু পূর্ণ থলির মধ্যে তিনটি অস্থি রয়েছে । অস্থি সমূহের মাধ্যমে শব্দ </a:t>
            </a:r>
            <a:r>
              <a:rPr lang="bn-BD" sz="24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 </a:t>
            </a:r>
            <a:r>
              <a:rPr lang="bn-BD" sz="24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অন্তঃকর্ণে পৌছায়।</a:t>
            </a:r>
          </a:p>
          <a:p>
            <a:pPr lvl="0" defTabSz="914400">
              <a:defRPr/>
            </a:pPr>
            <a:r>
              <a:rPr lang="bn-BD" sz="24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কানের সাথে গলার সংযোগে একটি নল আছে । </a:t>
            </a:r>
            <a:r>
              <a:rPr lang="bn-BD" sz="24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নলটি </a:t>
            </a:r>
            <a:r>
              <a:rPr lang="bn-BD" sz="24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কর্ণপটহের বাইরে ও ভিতরে বায়ুর চাপ সমান রাখে। </a:t>
            </a:r>
            <a:endParaRPr lang="en-US" sz="2400" b="1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361950"/>
            <a:ext cx="204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38150"/>
            <a:ext cx="3048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09950"/>
            <a:ext cx="4267200" cy="13135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81635" tIns="40817" rIns="81635" bIns="408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১।ইউটিকুলাস তিনটি অর্ধাবৃত্তাকার নালি দিয়ে গঠিত।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২।এদের ভিতরে আছে সূক্ষ লোমের মত স্নায়ু ও রস।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৩।এ নালি গুলির ভিতর দিয়ে স্নায়ু উদ্দীপনা মস্তিস্কে পৌছায়।</a:t>
            </a:r>
            <a:endParaRPr lang="bn-BD" sz="18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809750"/>
            <a:ext cx="57912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 flipV="1">
            <a:off x="4470393" y="971550"/>
            <a:ext cx="411481" cy="9144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1752600" y="1885950"/>
            <a:ext cx="381000" cy="100624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235597" y="1900121"/>
            <a:ext cx="304800" cy="100624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2952750"/>
            <a:ext cx="18288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ইউটিকুলাস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2952750"/>
            <a:ext cx="19050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স্যাকুলাস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7037" y="3409950"/>
            <a:ext cx="2561920" cy="369332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1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দেখতে অনেক শামুকের মত।</a:t>
            </a:r>
            <a:endParaRPr lang="en-US" sz="1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6350"/>
            <a:ext cx="5943600" cy="2759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90550"/>
            <a:ext cx="19510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95800" y="112395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6111"/>
            <a:ext cx="20240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stCxn id="2051" idx="1"/>
          </p:cNvCxnSpPr>
          <p:nvPr/>
        </p:nvCxnSpPr>
        <p:spPr>
          <a:xfrm flipH="1">
            <a:off x="4800600" y="2268855"/>
            <a:ext cx="1600200" cy="832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66750"/>
            <a:ext cx="74676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কানের যত্ন</a:t>
            </a:r>
          </a:p>
          <a:p>
            <a:pPr lvl="0"/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১।নিয়মিত কান পরিষ্কার করা।</a:t>
            </a:r>
          </a:p>
          <a:p>
            <a:pPr lvl="0"/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২।গোসলের সময় কানে যেন পানি না ঢোকে সেদিকে সতর্ক থাকা।</a:t>
            </a:r>
          </a:p>
          <a:p>
            <a:pPr lvl="0"/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৩।কানের বাইরের কোনো বস্তু বা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পোকামাকর </a:t>
            </a:r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ঢুকলে ডাক্তারের পরামর্শ নেওয়া।</a:t>
            </a:r>
          </a:p>
          <a:p>
            <a:pPr lvl="0"/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৪।উচ্চ শব্দে গান না শোনা।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38150"/>
            <a:ext cx="3886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34" y="1192530"/>
            <a:ext cx="3796665" cy="2034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6385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কি ভাবে কানের যত্ন নিবে তা আলোচনা করে খাতায় লিপি বদ্ধ কর।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9560" y="361950"/>
            <a:ext cx="18288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5735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কান কে কি ইন্দ্রিয় বলা হয়।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 পিনা এর কাজ কি?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বহিঃকর্ণের শেষ অংশের নাম কি?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 মধ্যকর্ণের কাজ কি?</a:t>
            </a:r>
            <a:endParaRPr kumimoji="0" lang="bn-BD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14350"/>
            <a:ext cx="487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428750"/>
            <a:ext cx="4942840" cy="185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71475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বাড়িতে কিভাবে কানের যত্ন কর তা খাতায় লিখে নিয়ে আসবে।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1600200"/>
            <a:ext cx="5334000" cy="3200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57200"/>
            <a:ext cx="6324600" cy="1028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bn-BD" sz="7200" dirty="0" smtClean="0">
                <a:solidFill>
                  <a:prstClr val="white"/>
                </a:solidFill>
              </a:rPr>
              <a:t>ধন্যবাদ</a:t>
            </a:r>
            <a:endParaRPr lang="en-US" sz="7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4343400" y="400054"/>
            <a:ext cx="4343400" cy="566657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152135"/>
            <a:ext cx="4191000" cy="359430"/>
          </a:xfrm>
          <a:prstGeom prst="rect">
            <a:avLst/>
          </a:prstGeom>
        </p:spPr>
        <p:txBody>
          <a:bodyPr wrap="square" lIns="81635" tIns="40817" rIns="81635" bIns="40817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bn-BD" sz="1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1116943"/>
            <a:ext cx="0" cy="3086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Down Ribbon 7"/>
          <p:cNvSpPr/>
          <p:nvPr/>
        </p:nvSpPr>
        <p:spPr>
          <a:xfrm>
            <a:off x="586877" y="400054"/>
            <a:ext cx="3639817" cy="566657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r>
              <a:rPr lang="bn-BD" sz="2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6803"/>
            <a:ext cx="1981200" cy="14449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04805" y="2686054"/>
            <a:ext cx="4038601" cy="2267645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bn-BD" sz="2100" b="1" dirty="0">
                <a:solidFill>
                  <a:srgbClr val="FFFF00"/>
                </a:solidFill>
              </a:rPr>
              <a:t>মোঃ রুবেল মিয়া</a:t>
            </a:r>
            <a:endParaRPr lang="bn-BD" sz="21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জনকল্যাণ উচ্চ বিদ্যালয়, 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চুনারুঘাট,হবিগঞ্জ</a:t>
            </a:r>
          </a:p>
          <a:p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 নং- ০১৭২৮-০৫৬৭৫৭</a:t>
            </a:r>
          </a:p>
          <a:p>
            <a:r>
              <a:rPr lang="bn-BD" sz="21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rubel05052014@gmail.com</a:t>
            </a:r>
            <a:endParaRPr lang="bn-BD" sz="2100" b="1" dirty="0">
              <a:solidFill>
                <a:srgbClr val="FFFF00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41934" y="1511565"/>
            <a:ext cx="0" cy="24003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24400" y="1331850"/>
            <a:ext cx="396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শ্রেণিঃ৬ষ্ঠ</a:t>
            </a:r>
          </a:p>
          <a:p>
            <a:r>
              <a:rPr lang="bn-BD" sz="2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বিষয়ঃ বিজ্ঞান</a:t>
            </a:r>
          </a:p>
          <a:p>
            <a:r>
              <a:rPr lang="bn-BD" sz="2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অধ্যায়ঃ ষষ্ঠ</a:t>
            </a:r>
          </a:p>
          <a:p>
            <a:r>
              <a:rPr lang="bn-BD" sz="2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সাধারন পাঠঃ সংবেদি </a:t>
            </a:r>
            <a:r>
              <a:rPr lang="bn-BD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অঙ্গ</a:t>
            </a:r>
            <a:endParaRPr lang="bn-BD" sz="28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…….</a:t>
            </a:r>
            <a:r>
              <a:rPr lang="bn-BD" sz="2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মিনিট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3733800" cy="258409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1950"/>
            <a:ext cx="4480166" cy="3620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25755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98887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জিহবা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830580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3638550"/>
            <a:ext cx="236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8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চোখ</a:t>
            </a:r>
            <a:endParaRPr lang="en-US" sz="10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7" y="1123950"/>
            <a:ext cx="8686800" cy="365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90787">
            <a:off x="4685705" y="2739030"/>
            <a:ext cx="3879355" cy="119042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81635" tIns="40817" rIns="81635" bIns="40817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কর্ণ বা কান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honar Bangla" pitchFamily="34" charset="0"/>
              <a:ea typeface="+mn-ea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85750"/>
            <a:ext cx="4343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53090"/>
            <a:ext cx="6400800" cy="128276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81635" tIns="40817" rIns="81635" bIns="40817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শিখনফল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honar Bangla" pitchFamily="34" charset="0"/>
              <a:ea typeface="+mn-ea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549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এই পাঠ শেষে শিক্ষার্থীরা-</a:t>
            </a: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১।কানের বিভিন্ন অংশ চিহ্নিত করতে পারবে ।</a:t>
            </a: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২।কানের গঠন ও কাজ বর্ণনা করতে পারবে ।</a:t>
            </a:r>
          </a:p>
          <a:p>
            <a:pPr lvl="0"/>
            <a:r>
              <a:rPr lang="bn-BD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৩।কিভাবে কানের  যত্ন নিতে হয় তা বলতে পারবে ।</a:t>
            </a:r>
            <a:endParaRPr lang="en-US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68788"/>
            <a:ext cx="5181600" cy="636429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81635" tIns="40817" rIns="81635" bIns="40817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nar Bangla" pitchFamily="34" charset="0"/>
                <a:ea typeface="+mn-ea"/>
                <a:cs typeface="Shonar Bangla" pitchFamily="34" charset="0"/>
              </a:rPr>
              <a:t>পাঠ উপস্থাপন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nar Bangla" pitchFamily="34" charset="0"/>
              <a:ea typeface="+mn-ea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59163"/>
            <a:ext cx="4724400" cy="19985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58655" y="1993558"/>
            <a:ext cx="2332959" cy="1807175"/>
            <a:chOff x="1858041" y="1676400"/>
            <a:chExt cx="2332959" cy="2409567"/>
          </a:xfrm>
        </p:grpSpPr>
        <p:grpSp>
          <p:nvGrpSpPr>
            <p:cNvPr id="6" name="Group 5"/>
            <p:cNvGrpSpPr/>
            <p:nvPr/>
          </p:nvGrpSpPr>
          <p:grpSpPr>
            <a:xfrm>
              <a:off x="1858041" y="2467232"/>
              <a:ext cx="2332959" cy="1618735"/>
              <a:chOff x="1664043" y="1295400"/>
              <a:chExt cx="2332959" cy="1618735"/>
            </a:xfrm>
          </p:grpSpPr>
          <p:sp>
            <p:nvSpPr>
              <p:cNvPr id="8" name="Down Arrow 7"/>
              <p:cNvSpPr/>
              <p:nvPr/>
            </p:nvSpPr>
            <p:spPr>
              <a:xfrm>
                <a:off x="1664043" y="1313935"/>
                <a:ext cx="152400" cy="1600200"/>
              </a:xfrm>
              <a:prstGeom prst="downArrow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3844602" y="1295400"/>
                <a:ext cx="152400" cy="1600200"/>
              </a:xfrm>
              <a:prstGeom prst="downArrow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676400" y="1295400"/>
                <a:ext cx="2286000" cy="76200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2888513" y="1676400"/>
              <a:ext cx="45719" cy="809367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0600" y="2027606"/>
            <a:ext cx="684256" cy="1468846"/>
            <a:chOff x="4078244" y="894148"/>
            <a:chExt cx="684256" cy="2193494"/>
          </a:xfrm>
        </p:grpSpPr>
        <p:sp>
          <p:nvSpPr>
            <p:cNvPr id="12" name="Down Arrow 11"/>
            <p:cNvSpPr/>
            <p:nvPr/>
          </p:nvSpPr>
          <p:spPr>
            <a:xfrm>
              <a:off x="4384074" y="894148"/>
              <a:ext cx="75428" cy="1087562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78244" y="1906543"/>
              <a:ext cx="684256" cy="1181099"/>
              <a:chOff x="4078244" y="1906543"/>
              <a:chExt cx="684256" cy="1181099"/>
            </a:xfrm>
          </p:grpSpPr>
          <p:sp>
            <p:nvSpPr>
              <p:cNvPr id="14" name="Down Arrow 13"/>
              <p:cNvSpPr/>
              <p:nvPr/>
            </p:nvSpPr>
            <p:spPr>
              <a:xfrm>
                <a:off x="4078244" y="1989949"/>
                <a:ext cx="114300" cy="1097693"/>
              </a:xfrm>
              <a:prstGeom prst="down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078244" y="1906543"/>
                <a:ext cx="684256" cy="7516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4648200" y="1981710"/>
                <a:ext cx="114300" cy="1097693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Down Arrow 16"/>
          <p:cNvSpPr/>
          <p:nvPr/>
        </p:nvSpPr>
        <p:spPr>
          <a:xfrm>
            <a:off x="5791200" y="2436524"/>
            <a:ext cx="152400" cy="120015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1635" tIns="40817" rIns="81635" bIns="408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6728" y="1352550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বহিঃকর্ণ</a:t>
            </a:r>
            <a:endParaRPr lang="en-US" sz="32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8002" y="1408618"/>
            <a:ext cx="1413198" cy="52870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bn-BD" sz="29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মধ্যকর্ণ</a:t>
            </a:r>
            <a:endParaRPr lang="en-US" sz="29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0556" y="1794030"/>
            <a:ext cx="1219200" cy="467152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bn-BD" sz="25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অন্তঃকর্ণ</a:t>
            </a:r>
            <a:endParaRPr lang="en-US" sz="25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5319" y="1216853"/>
            <a:ext cx="7772400" cy="1458711"/>
            <a:chOff x="223836" y="1772032"/>
            <a:chExt cx="8643936" cy="1944948"/>
          </a:xfrm>
        </p:grpSpPr>
        <p:sp>
          <p:nvSpPr>
            <p:cNvPr id="3" name="Down Arrow 2"/>
            <p:cNvSpPr/>
            <p:nvPr/>
          </p:nvSpPr>
          <p:spPr>
            <a:xfrm>
              <a:off x="223836" y="2954980"/>
              <a:ext cx="228600" cy="7620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4024313" y="1772032"/>
              <a:ext cx="242888" cy="1909078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8639172" y="2919110"/>
              <a:ext cx="228600" cy="7620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886" y="2832524"/>
              <a:ext cx="8620125" cy="152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00400" y="5143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7655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পিনা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7080" y="281341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কর্ণকুহর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8765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কর্ণপটহ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28601"/>
            <a:ext cx="2590799" cy="2294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914153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পিনা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81000" y="318135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এটি কানের বাইরের অংশ</a:t>
            </a: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শব্দ </a:t>
            </a:r>
            <a:r>
              <a:rPr lang="bn-BD" sz="32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কর্ণকুহরে পাঠানো এর প্রধান কাজ।</a:t>
            </a:r>
            <a:endParaRPr lang="en-US" sz="32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5400" y="137581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6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303</Words>
  <Application>Microsoft Office PowerPoint</Application>
  <PresentationFormat>On-screen Show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Ranen</dc:creator>
  <cp:lastModifiedBy>MD. Rubel Miah</cp:lastModifiedBy>
  <cp:revision>124</cp:revision>
  <dcterms:created xsi:type="dcterms:W3CDTF">2014-09-26T13:40:08Z</dcterms:created>
  <dcterms:modified xsi:type="dcterms:W3CDTF">2020-09-05T17:49:43Z</dcterms:modified>
</cp:coreProperties>
</file>