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92" r:id="rId4"/>
    <p:sldId id="257" r:id="rId5"/>
    <p:sldId id="261" r:id="rId6"/>
    <p:sldId id="268" r:id="rId7"/>
    <p:sldId id="258" r:id="rId8"/>
    <p:sldId id="266" r:id="rId9"/>
    <p:sldId id="270" r:id="rId10"/>
    <p:sldId id="259" r:id="rId11"/>
    <p:sldId id="260" r:id="rId12"/>
    <p:sldId id="263" r:id="rId13"/>
    <p:sldId id="286" r:id="rId14"/>
    <p:sldId id="287" r:id="rId15"/>
    <p:sldId id="288" r:id="rId16"/>
    <p:sldId id="267" r:id="rId17"/>
    <p:sldId id="269" r:id="rId18"/>
    <p:sldId id="282" r:id="rId19"/>
    <p:sldId id="289" r:id="rId20"/>
    <p:sldId id="290" r:id="rId21"/>
    <p:sldId id="284" r:id="rId22"/>
    <p:sldId id="285" r:id="rId23"/>
    <p:sldId id="280" r:id="rId24"/>
    <p:sldId id="283" r:id="rId25"/>
    <p:sldId id="278" r:id="rId26"/>
    <p:sldId id="277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61B0"/>
    <a:srgbClr val="F793F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1F297-DA24-4423-99D8-2504A3D6E92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B46E3-D94C-4BE5-ACE9-D69B16E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6E3-D94C-4BE5-ACE9-D69B16E12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3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667F-D10F-4381-88F8-C78C79A52AE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EF89-A562-4E3B-A2F0-46DFDEE4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72247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1" y="457200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06682" y="748145"/>
            <a:ext cx="586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WELCOME TO THE CLASS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33947" y="5372100"/>
            <a:ext cx="586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HOW ARE YOU?</a:t>
            </a:r>
          </a:p>
        </p:txBody>
      </p:sp>
      <p:sp>
        <p:nvSpPr>
          <p:cNvPr id="7" name="Oval 6"/>
          <p:cNvSpPr/>
          <p:nvPr/>
        </p:nvSpPr>
        <p:spPr>
          <a:xfrm>
            <a:off x="2429741" y="1628775"/>
            <a:ext cx="4021282" cy="3714750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70072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5" y="444715"/>
            <a:ext cx="8352244" cy="608433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8201" y="5924490"/>
            <a:ext cx="75438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Shamima’s</a:t>
            </a:r>
            <a:r>
              <a:rPr lang="en-US" sz="2000" dirty="0" smtClean="0"/>
              <a:t> will power and determination have made her extraordinary.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79"/>
          <a:stretch/>
        </p:blipFill>
        <p:spPr bwMode="auto">
          <a:xfrm>
            <a:off x="1799358" y="1066800"/>
            <a:ext cx="540154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71117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5" y="474060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39983" y="5266459"/>
            <a:ext cx="667962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She has seen the most cruel aspect of life. But the cruelty could not defeat her sprit.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87"/>
          <a:stretch/>
        </p:blipFill>
        <p:spPr bwMode="auto">
          <a:xfrm>
            <a:off x="1229591" y="1392508"/>
            <a:ext cx="6690014" cy="377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04122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95" y="472055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9835" y="5638800"/>
            <a:ext cx="7974565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She has come out as a winner, defying all the odds of life.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673" y="1364673"/>
            <a:ext cx="4391025" cy="392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212273" y="587998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36691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58" y="439424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9785" y="5521036"/>
            <a:ext cx="880491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Shamima</a:t>
            </a:r>
            <a:r>
              <a:rPr lang="en-US" sz="2800" dirty="0" smtClean="0">
                <a:solidFill>
                  <a:schemeClr val="tx1"/>
                </a:solidFill>
              </a:rPr>
              <a:t> is now 32 years old. She has only one son named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Ashikur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Rahman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Kanok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60" y="1285009"/>
            <a:ext cx="3335867" cy="4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197301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85" y="311727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9785" y="5521036"/>
            <a:ext cx="8352244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runs a small boutique called “</a:t>
            </a:r>
            <a:r>
              <a:rPr lang="en-US" sz="2800" dirty="0" err="1" smtClean="0"/>
              <a:t>Oiko</a:t>
            </a:r>
            <a:r>
              <a:rPr lang="en-US" sz="2800" dirty="0" smtClean="0"/>
              <a:t> </a:t>
            </a:r>
            <a:r>
              <a:rPr lang="en-US" sz="2800" dirty="0" err="1" smtClean="0"/>
              <a:t>Nari</a:t>
            </a:r>
            <a:r>
              <a:rPr lang="en-US" sz="2800" dirty="0" smtClean="0"/>
              <a:t> </a:t>
            </a:r>
            <a:r>
              <a:rPr lang="en-US" sz="2800" dirty="0" err="1" smtClean="0"/>
              <a:t>Kollayan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Shangstha</a:t>
            </a:r>
            <a:r>
              <a:rPr lang="en-US" sz="2800" dirty="0" smtClean="0"/>
              <a:t>”  in her village.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167" y="1295400"/>
            <a:ext cx="5100333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28799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20" name="Object 1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9" y="388564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9785" y="5521036"/>
            <a:ext cx="826867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Let’s hear from </a:t>
            </a:r>
            <a:r>
              <a:rPr lang="en-US" sz="2800" dirty="0" err="1" smtClean="0">
                <a:solidFill>
                  <a:schemeClr val="tx1"/>
                </a:solidFill>
              </a:rPr>
              <a:t>Shamima</a:t>
            </a:r>
            <a:r>
              <a:rPr lang="en-US" sz="2800" dirty="0" smtClean="0">
                <a:solidFill>
                  <a:schemeClr val="tx1"/>
                </a:solidFill>
              </a:rPr>
              <a:t>, how she succeeded in setting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up her boutique.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39" y="1554533"/>
            <a:ext cx="4998952" cy="34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934217"/>
              </p:ext>
            </p:extLst>
          </p:nvPr>
        </p:nvGraphicFramePr>
        <p:xfrm>
          <a:off x="2381" y="7974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Presentation" r:id="rId4" imgW="4122251" imgH="3092147" progId="PowerPoint.Show.12">
                  <p:embed/>
                </p:oleObj>
              </mc:Choice>
              <mc:Fallback>
                <p:oleObj name="Presentation" r:id="rId4" imgW="4122251" imgH="309214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" y="7974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9899" y="420167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6454" y="2138704"/>
            <a:ext cx="4769179" cy="3548286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02601" y="495029"/>
            <a:ext cx="1638300" cy="1436179"/>
            <a:chOff x="628650" y="762000"/>
            <a:chExt cx="1600200" cy="1368615"/>
          </a:xfrm>
        </p:grpSpPr>
        <p:sp>
          <p:nvSpPr>
            <p:cNvPr id="46" name="Rectangle 45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658790" y="764525"/>
            <a:ext cx="18288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11241" y="914131"/>
            <a:ext cx="1638300" cy="6118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6683407" y="1699041"/>
            <a:ext cx="1777166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Down Arrow Callout 39"/>
          <p:cNvSpPr/>
          <p:nvPr/>
        </p:nvSpPr>
        <p:spPr>
          <a:xfrm>
            <a:off x="6683407" y="2514331"/>
            <a:ext cx="1777166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Usual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Down Arrow Callout 40"/>
          <p:cNvSpPr/>
          <p:nvPr/>
        </p:nvSpPr>
        <p:spPr>
          <a:xfrm>
            <a:off x="6683407" y="3329621"/>
            <a:ext cx="1777166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Characteristic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6683407" y="4148844"/>
            <a:ext cx="1777166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Distinctive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own Arrow Callout 43"/>
          <p:cNvSpPr/>
          <p:nvPr/>
        </p:nvSpPr>
        <p:spPr>
          <a:xfrm>
            <a:off x="6683407" y="4979374"/>
            <a:ext cx="1777166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Emblematic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1751" y="5834297"/>
            <a:ext cx="5770418" cy="52322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lives in a typical village of </a:t>
            </a:r>
            <a:r>
              <a:rPr lang="en-US" sz="2800" dirty="0" err="1" smtClean="0"/>
              <a:t>Rangpur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27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48" grpId="0" animBg="1"/>
      <p:bldP spid="8" grpId="0" animBg="1"/>
      <p:bldP spid="40" grpId="0" animBg="1"/>
      <p:bldP spid="41" grpId="0" animBg="1"/>
      <p:bldP spid="42" grpId="0" animBg="1"/>
      <p:bldP spid="44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98246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7777" y="472786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9359" y="1928684"/>
            <a:ext cx="4449041" cy="378631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480955" y="681109"/>
            <a:ext cx="227214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   </a:t>
            </a:r>
            <a:r>
              <a:rPr lang="en-US" sz="2400" dirty="0" smtClean="0"/>
              <a:t>Willpower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7201" y="492506"/>
            <a:ext cx="1638300" cy="1436179"/>
            <a:chOff x="628650" y="762000"/>
            <a:chExt cx="1600200" cy="1368615"/>
          </a:xfrm>
        </p:grpSpPr>
        <p:sp>
          <p:nvSpPr>
            <p:cNvPr id="45" name="Rectangle 44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934200" y="605544"/>
            <a:ext cx="1638300" cy="6118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  <p:sp>
        <p:nvSpPr>
          <p:cNvPr id="40" name="Down Arrow Callout 39"/>
          <p:cNvSpPr/>
          <p:nvPr/>
        </p:nvSpPr>
        <p:spPr>
          <a:xfrm>
            <a:off x="6400800" y="131831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Strength of will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Down Arrow Callout 42"/>
          <p:cNvSpPr/>
          <p:nvPr/>
        </p:nvSpPr>
        <p:spPr>
          <a:xfrm>
            <a:off x="6400800" y="213360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Strength of mind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Down Arrow Callout 47"/>
          <p:cNvSpPr/>
          <p:nvPr/>
        </p:nvSpPr>
        <p:spPr>
          <a:xfrm>
            <a:off x="6400800" y="294889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Determination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Down Arrow Callout 48"/>
          <p:cNvSpPr/>
          <p:nvPr/>
        </p:nvSpPr>
        <p:spPr>
          <a:xfrm>
            <a:off x="6400800" y="3768113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Resolve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own Arrow Callout 49"/>
          <p:cNvSpPr/>
          <p:nvPr/>
        </p:nvSpPr>
        <p:spPr>
          <a:xfrm>
            <a:off x="6400800" y="4598643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Resulation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900" y="5715000"/>
            <a:ext cx="5410200" cy="52322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suddenly break into small pieces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16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7" grpId="0" animBg="1"/>
      <p:bldP spid="40" grpId="0" animBg="1"/>
      <p:bldP spid="43" grpId="0" animBg="1"/>
      <p:bldP spid="48" grpId="0" animBg="1"/>
      <p:bldP spid="49" grpId="0" animBg="1"/>
      <p:bldP spid="50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53025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3236" y="337705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858000" y="493591"/>
            <a:ext cx="1638300" cy="6118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4205" y="5462185"/>
            <a:ext cx="2945713" cy="52322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Unforgiving</a:t>
            </a:r>
            <a:endParaRPr lang="en-US" sz="2800" dirty="0"/>
          </a:p>
        </p:txBody>
      </p:sp>
      <p:sp>
        <p:nvSpPr>
          <p:cNvPr id="41" name="Down Arrow Callout 40"/>
          <p:cNvSpPr/>
          <p:nvPr/>
        </p:nvSpPr>
        <p:spPr>
          <a:xfrm>
            <a:off x="6667500" y="1436773"/>
            <a:ext cx="20193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Willpower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6667500" y="2252063"/>
            <a:ext cx="20193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Resolve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own Arrow Callout 43"/>
          <p:cNvSpPr/>
          <p:nvPr/>
        </p:nvSpPr>
        <p:spPr>
          <a:xfrm>
            <a:off x="6667500" y="3021357"/>
            <a:ext cx="20193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Fortitude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Down Arrow Callout 47"/>
          <p:cNvSpPr/>
          <p:nvPr/>
        </p:nvSpPr>
        <p:spPr>
          <a:xfrm>
            <a:off x="6667500" y="3840580"/>
            <a:ext cx="20193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Grit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Down Arrow Callout 48"/>
          <p:cNvSpPr/>
          <p:nvPr/>
        </p:nvSpPr>
        <p:spPr>
          <a:xfrm>
            <a:off x="6667500" y="4671110"/>
            <a:ext cx="20193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Strength of mind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9250" y="1138696"/>
            <a:ext cx="3716482" cy="383016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88119" y="458360"/>
            <a:ext cx="1360917" cy="1605499"/>
            <a:chOff x="519838" y="524636"/>
            <a:chExt cx="1360917" cy="1605499"/>
          </a:xfrm>
        </p:grpSpPr>
        <p:sp>
          <p:nvSpPr>
            <p:cNvPr id="45" name="Rectangle 44"/>
            <p:cNvSpPr/>
            <p:nvPr/>
          </p:nvSpPr>
          <p:spPr>
            <a:xfrm>
              <a:off x="580571" y="524636"/>
              <a:ext cx="1248229" cy="1119464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9838" y="1644100"/>
              <a:ext cx="1360917" cy="4860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862199" y="498940"/>
            <a:ext cx="2867892" cy="519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Determination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74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 animBg="1"/>
      <p:bldP spid="41" grpId="0" animBg="1"/>
      <p:bldP spid="42" grpId="0" animBg="1"/>
      <p:bldP spid="44" grpId="0" animBg="1"/>
      <p:bldP spid="48" grpId="0" animBg="1"/>
      <p:bldP spid="49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421740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0218" y="426028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82109" y="1435052"/>
            <a:ext cx="4152333" cy="389234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5384" y="627054"/>
            <a:ext cx="2867892" cy="547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Aspect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96372" y="524020"/>
            <a:ext cx="1338284" cy="1491243"/>
            <a:chOff x="788702" y="762000"/>
            <a:chExt cx="1307161" cy="1421088"/>
          </a:xfrm>
        </p:grpSpPr>
        <p:sp>
          <p:nvSpPr>
            <p:cNvPr id="45" name="Rectangle 44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8702" y="1719918"/>
              <a:ext cx="1307161" cy="4631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459182" y="5715000"/>
            <a:ext cx="5410200" cy="52322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has seen the most cruel aspect</a:t>
            </a:r>
            <a:endParaRPr lang="en-US" sz="2800" dirty="0"/>
          </a:p>
        </p:txBody>
      </p:sp>
      <p:sp>
        <p:nvSpPr>
          <p:cNvPr id="41" name="Down Arrow Callout 40"/>
          <p:cNvSpPr/>
          <p:nvPr/>
        </p:nvSpPr>
        <p:spPr>
          <a:xfrm>
            <a:off x="6400800" y="131831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Feature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6400800" y="213360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own Arrow Callout 43"/>
          <p:cNvSpPr/>
          <p:nvPr/>
        </p:nvSpPr>
        <p:spPr>
          <a:xfrm>
            <a:off x="6400800" y="294889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Phase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Down Arrow Callout 47"/>
          <p:cNvSpPr/>
          <p:nvPr/>
        </p:nvSpPr>
        <p:spPr>
          <a:xfrm>
            <a:off x="6400800" y="3768113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Side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Down Arrow Callout 48"/>
          <p:cNvSpPr/>
          <p:nvPr/>
        </p:nvSpPr>
        <p:spPr>
          <a:xfrm>
            <a:off x="6400800" y="4598643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Trait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4200" y="630278"/>
            <a:ext cx="1638300" cy="6118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</p:spTree>
    <p:extLst>
      <p:ext uri="{BB962C8B-B14F-4D97-AF65-F5344CB8AC3E}">
        <p14:creationId xmlns:p14="http://schemas.microsoft.com/office/powerpoint/2010/main" val="1300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41" grpId="0" animBg="1"/>
      <p:bldP spid="42" grpId="0" animBg="1"/>
      <p:bldP spid="44" grpId="0" animBg="1"/>
      <p:bldP spid="48" grpId="0" animBg="1"/>
      <p:bldP spid="4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747837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i\Desktop\New folder\36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655" y="464456"/>
            <a:ext cx="8352145" cy="6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21980" y="457200"/>
            <a:ext cx="2504207" cy="54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IDENTITY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9830117">
            <a:off x="3085680" y="2147014"/>
            <a:ext cx="2680493" cy="4016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MD. AFSAR ALI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 rot="19804141">
            <a:off x="3903768" y="2361792"/>
            <a:ext cx="2655093" cy="2874963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822771">
            <a:off x="4836815" y="5006576"/>
            <a:ext cx="2848100" cy="798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Mobile-01757-966577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E-mail:afsar0903@gmail.com</a:t>
            </a: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11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76507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3236" y="481012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79518" y="1470934"/>
            <a:ext cx="3868882" cy="416786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92191" y="515056"/>
            <a:ext cx="1638300" cy="6118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(Click here)</a:t>
            </a:r>
          </a:p>
        </p:txBody>
      </p:sp>
      <p:sp>
        <p:nvSpPr>
          <p:cNvPr id="41" name="Down Arrow Callout 40"/>
          <p:cNvSpPr/>
          <p:nvPr/>
        </p:nvSpPr>
        <p:spPr>
          <a:xfrm>
            <a:off x="6400800" y="131831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Life force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6400800" y="213360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Enthusiasm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own Arrow Callout 43"/>
          <p:cNvSpPr/>
          <p:nvPr/>
        </p:nvSpPr>
        <p:spPr>
          <a:xfrm>
            <a:off x="6400800" y="2948890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Passion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Down Arrow Callout 47"/>
          <p:cNvSpPr/>
          <p:nvPr/>
        </p:nvSpPr>
        <p:spPr>
          <a:xfrm>
            <a:off x="6400800" y="3768113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Zeal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Down Arrow Callout 48"/>
          <p:cNvSpPr/>
          <p:nvPr/>
        </p:nvSpPr>
        <p:spPr>
          <a:xfrm>
            <a:off x="6400800" y="4598643"/>
            <a:ext cx="2286000" cy="81529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Soul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0508" y="640772"/>
            <a:ext cx="2867892" cy="547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Spirit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53142" y="520790"/>
            <a:ext cx="1638300" cy="1436179"/>
            <a:chOff x="628650" y="762000"/>
            <a:chExt cx="1600200" cy="1368615"/>
          </a:xfrm>
        </p:grpSpPr>
        <p:sp>
          <p:nvSpPr>
            <p:cNvPr id="45" name="Rectangle 44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Key word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12323" y="5791200"/>
            <a:ext cx="5999018" cy="52322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cruelty could not defeat her spirit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56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1" grpId="0" animBg="1"/>
      <p:bldP spid="42" grpId="0" animBg="1"/>
      <p:bldP spid="44" grpId="0" animBg="1"/>
      <p:bldP spid="48" grpId="0" animBg="1"/>
      <p:bldP spid="49" grpId="0" animBg="1"/>
      <p:bldP spid="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38112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Presentation" r:id="rId5" imgW="4570603" imgH="3427427" progId="PowerPoint.Show.12">
                  <p:embed/>
                </p:oleObj>
              </mc:Choice>
              <mc:Fallback>
                <p:oleObj name="Presentation" r:id="rId5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5900" y="1149752"/>
            <a:ext cx="698500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1264" y="401782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99358" y="3564476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4019" y="4114800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5142466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457" y="4579258"/>
            <a:ext cx="1364343" cy="754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GB" sz="4400" dirty="0">
                <a:solidFill>
                  <a:srgbClr val="00B050"/>
                </a:solidFill>
              </a:rPr>
              <a:t> 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7911" y="5748846"/>
            <a:ext cx="6729689" cy="68157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correct option.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33700" y="4572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38200" y="762000"/>
            <a:ext cx="7543800" cy="53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Bhabanipur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typical village. Here Typical means.........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9129" y="3162800"/>
            <a:ext cx="4253947" cy="439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‘Extraordinary’ means...............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9129" y="1295400"/>
            <a:ext cx="1190171" cy="3369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usual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8201" y="1666375"/>
            <a:ext cx="1447799" cy="4164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unusual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1453" y="2161706"/>
            <a:ext cx="1434547" cy="2052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199" y="2466109"/>
            <a:ext cx="1541319" cy="4294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infamous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14401" y="3589877"/>
            <a:ext cx="1752599" cy="457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Common.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  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4400" y="4669504"/>
            <a:ext cx="1638300" cy="4121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Amazing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4076" y="4154603"/>
            <a:ext cx="1465118" cy="4040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/>
              <a:t>                                     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3341" y="5224895"/>
            <a:ext cx="1569359" cy="2961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50801" y="1157842"/>
            <a:ext cx="1364343" cy="55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GB" sz="4400" dirty="0">
                <a:solidFill>
                  <a:srgbClr val="00B050"/>
                </a:solidFill>
              </a:rPr>
              <a:t> 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8600" y="1600200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700" y="2366923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8600" y="2095499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0" grpId="0"/>
      <p:bldP spid="51" grpId="0"/>
      <p:bldP spid="52" grpId="0"/>
      <p:bldP spid="37" grpId="0"/>
      <p:bldP spid="53" grpId="0"/>
      <p:bldP spid="45" grpId="0"/>
      <p:bldP spid="40" grpId="0"/>
      <p:bldP spid="41" grpId="0"/>
      <p:bldP spid="42" grpId="0"/>
      <p:bldP spid="44" grpId="0"/>
      <p:bldP spid="56" grpId="0"/>
      <p:bldP spid="47" grpId="0"/>
      <p:bldP spid="46" grpId="0"/>
      <p:bldP spid="48" grpId="0"/>
      <p:bldP spid="62" grpId="0"/>
      <p:bldP spid="58" grpId="0"/>
      <p:bldP spid="57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878992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Presentation" r:id="rId5" imgW="4570603" imgH="3427427" progId="PowerPoint.Show.12">
                  <p:embed/>
                </p:oleObj>
              </mc:Choice>
              <mc:Fallback>
                <p:oleObj name="Presentation" r:id="rId5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1" y="457200"/>
            <a:ext cx="8326582" cy="605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5900" y="1149752"/>
            <a:ext cx="698500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4428" y="426027"/>
            <a:ext cx="8326582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8600" y="2095499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3513677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4019" y="4114800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5142466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4495800"/>
            <a:ext cx="1364343" cy="754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GB" sz="4400" dirty="0">
                <a:solidFill>
                  <a:srgbClr val="00B050"/>
                </a:solidFill>
              </a:rPr>
              <a:t> 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700" y="2481223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8600" y="1600200"/>
            <a:ext cx="805542" cy="482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4400" dirty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76200" y="1086758"/>
            <a:ext cx="1364343" cy="754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GB" sz="4400" dirty="0">
                <a:solidFill>
                  <a:srgbClr val="00B050"/>
                </a:solidFill>
              </a:rPr>
              <a:t> 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457200"/>
            <a:ext cx="7543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29129" y="1295400"/>
            <a:ext cx="4504871" cy="3242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 that blows with a hissing sound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8201" y="1666374"/>
            <a:ext cx="4495799" cy="457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 that blows from across the river.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1453" y="2161705"/>
            <a:ext cx="4482547" cy="3195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 that helps someone make afire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199" y="2557895"/>
            <a:ext cx="3486245" cy="3913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 that blows in summer.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1453" y="3027323"/>
            <a:ext cx="4634947" cy="439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‘Dancing of the flame’ means...............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4400" y="4167935"/>
            <a:ext cx="5105400" cy="4040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flame that makes people dance around it.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/>
              <a:t>                                    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4400" y="4669504"/>
            <a:ext cx="5562600" cy="4121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flame that is made unstable by the blast of air.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83341" y="5224895"/>
            <a:ext cx="5684159" cy="4592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flame made by people to remember their pasts.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858982"/>
            <a:ext cx="4757058" cy="303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‘The people of’ means.........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7911" y="5748846"/>
            <a:ext cx="6729689" cy="68157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correct option.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14401" y="3589877"/>
            <a:ext cx="4114799" cy="457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traditional form of folk dance.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     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9" grpId="0"/>
      <p:bldP spid="50" grpId="0"/>
      <p:bldP spid="51" grpId="0"/>
      <p:bldP spid="52" grpId="0"/>
      <p:bldP spid="57" grpId="0"/>
      <p:bldP spid="58" grpId="0"/>
      <p:bldP spid="62" grpId="0"/>
      <p:bldP spid="37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53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75408"/>
              </p:ext>
            </p:extLst>
          </p:nvPr>
        </p:nvGraphicFramePr>
        <p:xfrm>
          <a:off x="0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444715"/>
            <a:ext cx="8229600" cy="6057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35578" y="756554"/>
            <a:ext cx="797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your partner and answer the following questions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4905" y="3680344"/>
            <a:ext cx="585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What type of village does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Shamima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live in?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3287" y="4295139"/>
            <a:ext cx="74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What do the people of ‘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Bhabanpur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 village usually do?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3287" y="4827809"/>
            <a:ext cx="764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What has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Shamima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done to make herself extraordinary?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33459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19400" y="38100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89" y="454895"/>
            <a:ext cx="8352244" cy="60843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1" y="852473"/>
            <a:ext cx="8229599" cy="442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Read the text B again and match the phrases with the meanings.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84810"/>
              </p:ext>
            </p:extLst>
          </p:nvPr>
        </p:nvGraphicFramePr>
        <p:xfrm>
          <a:off x="812222" y="1447796"/>
          <a:ext cx="7722178" cy="40732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2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Columa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r>
                        <a:rPr lang="en-US" dirty="0" smtClean="0"/>
                        <a:t>(a) Day</a:t>
                      </a:r>
                      <a:r>
                        <a:rPr lang="en-US" baseline="0" dirty="0" smtClean="0"/>
                        <a:t> to day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(i) Unkind happenings in life.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r>
                        <a:rPr lang="en-US" dirty="0" smtClean="0"/>
                        <a:t>(b) Household</a:t>
                      </a:r>
                      <a:r>
                        <a:rPr lang="en-US" baseline="0" dirty="0" smtClean="0"/>
                        <a:t>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(ii) Become victorious.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r>
                        <a:rPr lang="en-US" dirty="0" smtClean="0"/>
                        <a:t>(c) Cruel aspect of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(iii) Everyday life.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r>
                        <a:rPr lang="en-US" dirty="0" smtClean="0"/>
                        <a:t>(d) Come</a:t>
                      </a:r>
                      <a:r>
                        <a:rPr lang="en-US" baseline="0" dirty="0" smtClean="0"/>
                        <a:t> out as a winner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(iv) Difficulties of life.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979">
                <a:tc>
                  <a:txBody>
                    <a:bodyPr/>
                    <a:lstStyle/>
                    <a:p>
                      <a:r>
                        <a:rPr lang="en-US" dirty="0" smtClean="0"/>
                        <a:t>(e) All the odds of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(v) Having</a:t>
                      </a:r>
                      <a:r>
                        <a:rPr lang="en-US" baseline="0" dirty="0" smtClean="0"/>
                        <a:t> all the regular features of a Bangladeshi village.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r>
                        <a:rPr lang="en-US" dirty="0" smtClean="0"/>
                        <a:t>(f) Typical</a:t>
                      </a:r>
                      <a:r>
                        <a:rPr lang="en-US" baseline="0" dirty="0" smtClean="0"/>
                        <a:t> Bangladeshi village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(vi) Domestic</a:t>
                      </a:r>
                      <a:r>
                        <a:rPr lang="en-US" baseline="0" dirty="0" smtClean="0"/>
                        <a:t> chores.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99728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603" y="609600"/>
            <a:ext cx="4197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5" y="474061"/>
            <a:ext cx="8352244" cy="600986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14407" y="1981606"/>
            <a:ext cx="7924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r>
              <a:rPr lang="en-US" sz="3200" dirty="0"/>
              <a:t> </a:t>
            </a:r>
            <a:r>
              <a:rPr lang="en-US" sz="3200" dirty="0" smtClean="0"/>
              <a:t>Answer the following questions.</a:t>
            </a:r>
          </a:p>
          <a:p>
            <a:pPr marL="285750" indent="-285750"/>
            <a:r>
              <a:rPr lang="en-US" sz="3200" dirty="0" smtClean="0"/>
              <a:t>1</a:t>
            </a:r>
            <a:r>
              <a:rPr lang="en-US" sz="3200" dirty="0"/>
              <a:t>. </a:t>
            </a:r>
            <a:r>
              <a:rPr lang="en-US" sz="3200" dirty="0" smtClean="0"/>
              <a:t>What type of village does </a:t>
            </a:r>
            <a:r>
              <a:rPr lang="en-US" sz="3200" dirty="0" err="1" smtClean="0"/>
              <a:t>Shamima</a:t>
            </a:r>
            <a:r>
              <a:rPr lang="en-US" sz="3200" dirty="0" smtClean="0"/>
              <a:t> live in?</a:t>
            </a:r>
            <a:endParaRPr lang="en-US" sz="3200" dirty="0"/>
          </a:p>
          <a:p>
            <a:pPr marL="285750" indent="-285750"/>
            <a:r>
              <a:rPr lang="en-US" sz="3200" dirty="0" smtClean="0"/>
              <a:t>2</a:t>
            </a:r>
            <a:r>
              <a:rPr lang="en-US" sz="3200" dirty="0"/>
              <a:t>. What </a:t>
            </a:r>
            <a:r>
              <a:rPr lang="en-US" sz="3200" dirty="0" smtClean="0"/>
              <a:t>do the people of ‘</a:t>
            </a:r>
            <a:r>
              <a:rPr lang="en-US" sz="3200" dirty="0" err="1" smtClean="0"/>
              <a:t>Bhabanipur</a:t>
            </a:r>
            <a:r>
              <a:rPr lang="en-US" sz="3200" dirty="0" smtClean="0"/>
              <a:t>’ village usually do?</a:t>
            </a:r>
            <a:endParaRPr lang="en-US" sz="3200" dirty="0"/>
          </a:p>
          <a:p>
            <a:pPr marL="285750" indent="-285750"/>
            <a:r>
              <a:rPr lang="en-US" sz="3200" dirty="0" smtClean="0"/>
              <a:t>3</a:t>
            </a:r>
            <a:r>
              <a:rPr lang="en-US" sz="3200" dirty="0"/>
              <a:t>. </a:t>
            </a:r>
            <a:r>
              <a:rPr lang="en-US" sz="3200" dirty="0" smtClean="0"/>
              <a:t>What has </a:t>
            </a:r>
            <a:r>
              <a:rPr lang="en-US" sz="3200" dirty="0" err="1" smtClean="0"/>
              <a:t>Shamima</a:t>
            </a:r>
            <a:r>
              <a:rPr lang="en-US" sz="3200" dirty="0" smtClean="0"/>
              <a:t> done to make herself extraordinary?</a:t>
            </a:r>
            <a:endParaRPr lang="en-US" sz="3200" dirty="0"/>
          </a:p>
          <a:p>
            <a:pPr marL="285750" indent="-285750"/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70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58406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1" y="444715"/>
            <a:ext cx="8104909" cy="608433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52662" y="32004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" y="512614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paragraph about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Shamima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from your imagination. In your paragraph write what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Shamima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should do for the good of her own family as well as the other families in the village.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02" y="918254"/>
            <a:ext cx="7994650" cy="412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6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84815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37" y="437788"/>
            <a:ext cx="8352244" cy="60843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52517" y="661555"/>
            <a:ext cx="4554682" cy="5334000"/>
            <a:chOff x="2379518" y="762000"/>
            <a:chExt cx="4554682" cy="5334000"/>
          </a:xfrm>
        </p:grpSpPr>
        <p:sp>
          <p:nvSpPr>
            <p:cNvPr id="4" name="Rectangle 3"/>
            <p:cNvSpPr/>
            <p:nvPr/>
          </p:nvSpPr>
          <p:spPr>
            <a:xfrm>
              <a:off x="2379518" y="1408331"/>
              <a:ext cx="4554682" cy="3979783"/>
            </a:xfrm>
            <a:prstGeom prst="rect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762000"/>
              <a:ext cx="4554682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</a:rPr>
                <a:t>Good bye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5388114"/>
              <a:ext cx="4554682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C00000"/>
                  </a:solidFill>
                </a:rPr>
                <a:t>Have a nice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4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859187"/>
              </p:ext>
            </p:extLst>
          </p:nvPr>
        </p:nvGraphicFramePr>
        <p:xfrm>
          <a:off x="0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i\Desktop\New folder\36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478311"/>
            <a:ext cx="8208819" cy="60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21980" y="457200"/>
            <a:ext cx="2504207" cy="54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IDENTITY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54326">
            <a:off x="4056454" y="2264359"/>
            <a:ext cx="268049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 rot="19830117">
            <a:off x="3143042" y="2131913"/>
            <a:ext cx="2619156" cy="4016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Class: Eight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19822771">
            <a:off x="4836815" y="5006576"/>
            <a:ext cx="2848100" cy="7987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Unit-5 Making difference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 The beginning (A)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37637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15637" y="339436"/>
            <a:ext cx="8326582" cy="6057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1" y="595745"/>
            <a:ext cx="8077199" cy="54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 and try to guess what  our today’s lesson is.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62100" y="5393748"/>
            <a:ext cx="5943599" cy="9057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Yes, your answer is correct. Today we will learn-----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2937" y="5377647"/>
            <a:ext cx="5962761" cy="953879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Unit-5 Making difference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 The beginning (A) Page: 45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59" y="1360120"/>
            <a:ext cx="5552915" cy="37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72493"/>
              </p:ext>
            </p:extLst>
          </p:nvPr>
        </p:nvGraphicFramePr>
        <p:xfrm>
          <a:off x="0" y="-22152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22152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39" y="427302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flipH="1">
            <a:off x="628650" y="1752600"/>
            <a:ext cx="797502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Learning outcomes</a:t>
            </a:r>
          </a:p>
          <a:p>
            <a:r>
              <a:rPr lang="en-US" sz="2800" dirty="0" smtClean="0"/>
              <a:t>After </a:t>
            </a:r>
            <a:r>
              <a:rPr lang="en-US" sz="2800" dirty="0"/>
              <a:t>finishing this lesson the </a:t>
            </a:r>
            <a:r>
              <a:rPr lang="en-US" sz="2800" dirty="0" smtClean="0"/>
              <a:t>students </a:t>
            </a:r>
            <a:r>
              <a:rPr lang="en-US" sz="2800" dirty="0"/>
              <a:t>will be able </a:t>
            </a:r>
            <a:r>
              <a:rPr lang="en-US" sz="2800" dirty="0" smtClean="0"/>
              <a:t>to-</a:t>
            </a:r>
            <a:endParaRPr lang="en-US" sz="2800" dirty="0"/>
          </a:p>
          <a:p>
            <a:endParaRPr lang="en-US" sz="100" dirty="0"/>
          </a:p>
          <a:p>
            <a:pPr marL="285750" indent="-285750"/>
            <a:r>
              <a:rPr lang="en-US" sz="2800" dirty="0"/>
              <a:t>  1. ask and answer </a:t>
            </a:r>
            <a:r>
              <a:rPr lang="en-US" sz="2800" dirty="0" smtClean="0"/>
              <a:t>questions</a:t>
            </a:r>
            <a:endParaRPr lang="en-US" sz="2800" dirty="0"/>
          </a:p>
          <a:p>
            <a:pPr marL="285750" indent="-285750"/>
            <a:r>
              <a:rPr lang="en-US" sz="2800" dirty="0"/>
              <a:t>  2. </a:t>
            </a:r>
            <a:r>
              <a:rPr lang="en-US" sz="2800" dirty="0" smtClean="0"/>
              <a:t>infer meaning from context</a:t>
            </a:r>
            <a:endParaRPr lang="en-US" sz="2800" dirty="0"/>
          </a:p>
          <a:p>
            <a:pPr marL="285750" indent="-285750"/>
            <a:r>
              <a:rPr lang="en-US" sz="2800" dirty="0"/>
              <a:t>  3</a:t>
            </a:r>
            <a:r>
              <a:rPr lang="en-US" sz="2800" dirty="0" smtClean="0"/>
              <a:t>. choose the best answer</a:t>
            </a:r>
            <a:endParaRPr lang="en-US" sz="2800" dirty="0"/>
          </a:p>
          <a:p>
            <a:pPr marL="285750" indent="-285750"/>
            <a:r>
              <a:rPr lang="en-US" sz="2800" dirty="0"/>
              <a:t>  4. </a:t>
            </a:r>
            <a:r>
              <a:rPr lang="en-US" sz="2800" dirty="0" smtClean="0"/>
              <a:t>read and understand through silent 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04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25007"/>
              </p:ext>
            </p:extLst>
          </p:nvPr>
        </p:nvGraphicFramePr>
        <p:xfrm>
          <a:off x="0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5" y="444715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6974" y="5965657"/>
            <a:ext cx="739832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There is a small village called </a:t>
            </a:r>
            <a:r>
              <a:rPr lang="en-US" sz="2400" dirty="0" err="1" smtClean="0">
                <a:solidFill>
                  <a:srgbClr val="002060"/>
                </a:solidFill>
              </a:rPr>
              <a:t>Bhabanipur</a:t>
            </a:r>
            <a:r>
              <a:rPr lang="en-US" sz="2400" dirty="0" smtClean="0">
                <a:solidFill>
                  <a:srgbClr val="002060"/>
                </a:solidFill>
              </a:rPr>
              <a:t> in </a:t>
            </a:r>
            <a:r>
              <a:rPr lang="en-US" sz="2400" dirty="0" err="1" smtClean="0">
                <a:solidFill>
                  <a:srgbClr val="002060"/>
                </a:solidFill>
              </a:rPr>
              <a:t>Jhenaidah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4837"/>
            <a:ext cx="6359611" cy="46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2502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5" y="430765"/>
            <a:ext cx="8352244" cy="60843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0600" y="5948065"/>
            <a:ext cx="6858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</a:t>
            </a:r>
            <a:r>
              <a:rPr lang="en-US" sz="2400" b="1" dirty="0" smtClean="0">
                <a:solidFill>
                  <a:srgbClr val="002060"/>
                </a:solidFill>
              </a:rPr>
              <a:t>It is a typical Bangladeshi village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24700" cy="47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" y="0"/>
            <a:ext cx="9128018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92" y="430765"/>
            <a:ext cx="8352244" cy="608433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8200" y="5486400"/>
            <a:ext cx="722860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People here spend their day-to-day life mostly working in the fields and doing household work.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7864" y="606136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2" y="1305929"/>
            <a:ext cx="7239000" cy="41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10330"/>
              </p:ext>
            </p:extLst>
          </p:nvPr>
        </p:nvGraphicFramePr>
        <p:xfrm>
          <a:off x="35718" y="12485"/>
          <a:ext cx="9141619" cy="68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18" y="12485"/>
                        <a:ext cx="9141619" cy="68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159327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5913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594764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1049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1219200" y="2362200"/>
            <a:ext cx="1160318" cy="572539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286000" y="2753591"/>
            <a:ext cx="533400" cy="50950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812223" y="3501736"/>
            <a:ext cx="800100" cy="403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2552700" y="2895600"/>
            <a:ext cx="914400" cy="495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5" y="474060"/>
            <a:ext cx="8352244" cy="60843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85800" y="5513970"/>
            <a:ext cx="7658099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In this ordinary village, there lives an extraordinary woman named </a:t>
            </a:r>
            <a:r>
              <a:rPr lang="en-US" sz="2000" b="1" dirty="0" err="1" smtClean="0">
                <a:solidFill>
                  <a:schemeClr val="tx1"/>
                </a:solidFill>
              </a:rPr>
              <a:t>Shamima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Akther</a:t>
            </a:r>
            <a:r>
              <a:rPr lang="en-US" sz="2000" b="1" dirty="0" smtClean="0">
                <a:solidFill>
                  <a:schemeClr val="tx1"/>
                </a:solidFill>
              </a:rPr>
              <a:t> Maya.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1" y="1143000"/>
            <a:ext cx="3657600" cy="437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38200" y="533400"/>
            <a:ext cx="72771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Read the passage carefully.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143000"/>
            <a:ext cx="4038600" cy="437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855</Words>
  <Application>Microsoft Office PowerPoint</Application>
  <PresentationFormat>On-screen Show (4:3)</PresentationFormat>
  <Paragraphs>196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Diganta</cp:lastModifiedBy>
  <cp:revision>118</cp:revision>
  <dcterms:created xsi:type="dcterms:W3CDTF">2017-06-29T02:43:04Z</dcterms:created>
  <dcterms:modified xsi:type="dcterms:W3CDTF">2020-09-10T11:27:19Z</dcterms:modified>
</cp:coreProperties>
</file>