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1" r:id="rId3"/>
    <p:sldId id="280" r:id="rId4"/>
    <p:sldId id="262" r:id="rId5"/>
    <p:sldId id="260" r:id="rId6"/>
    <p:sldId id="267" r:id="rId7"/>
    <p:sldId id="263" r:id="rId8"/>
    <p:sldId id="264" r:id="rId9"/>
    <p:sldId id="278" r:id="rId10"/>
    <p:sldId id="270" r:id="rId11"/>
    <p:sldId id="279" r:id="rId12"/>
    <p:sldId id="256" r:id="rId13"/>
    <p:sldId id="284" r:id="rId14"/>
    <p:sldId id="266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FF"/>
    <a:srgbClr val="00FFFF"/>
    <a:srgbClr val="66FF99"/>
    <a:srgbClr val="F6E5FF"/>
    <a:srgbClr val="CC66FF"/>
    <a:srgbClr val="66FF33"/>
    <a:srgbClr val="FF00FF"/>
    <a:srgbClr val="FFCC66"/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32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94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২ মিনিট। 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66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সারনীতে কয়টি ঘর</a:t>
            </a:r>
            <a:r>
              <a:rPr lang="bn-IN" baseline="0" dirty="0" smtClean="0"/>
              <a:t> আছে? ক্রমযোজিত গনসংখ্যা কী?</a:t>
            </a:r>
            <a:r>
              <a:rPr lang="en-US" baseline="0" dirty="0" smtClean="0"/>
              <a:t>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baseline="0" dirty="0" smtClean="0"/>
              <a:t> কীসের প্রতীক? মধ্যক নির্ণয়ের সূত্র কী? প্রাপ্ত নম্বরের মধ্যক কত</a:t>
            </a:r>
            <a:r>
              <a:rPr lang="bn-IN" baseline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0899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সংখ্যার</a:t>
            </a:r>
            <a:r>
              <a:rPr lang="bn-IN" baseline="0" dirty="0" smtClean="0"/>
              <a:t> বেলুন সবচেয়ে বেশি আছে?</a:t>
            </a:r>
            <a:r>
              <a:rPr lang="bn-IN" dirty="0" smtClean="0"/>
              <a:t> প্রচুরক কাকে</a:t>
            </a:r>
            <a:r>
              <a:rPr lang="bn-IN" baseline="0" dirty="0" smtClean="0"/>
              <a:t> বলে?</a:t>
            </a:r>
            <a:r>
              <a:rPr lang="bn-IN" dirty="0" smtClean="0"/>
              <a:t> শিক্ষক</a:t>
            </a:r>
            <a:r>
              <a:rPr lang="bn-IN" baseline="0" dirty="0" smtClean="0"/>
              <a:t> প্রশ্নত্তোরের মাধ্যমে শিক্ষার্থীদের</a:t>
            </a:r>
            <a:r>
              <a:rPr lang="bn-IN" dirty="0" smtClean="0"/>
              <a:t>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46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কত গুলো পানীয় বোতল আছে?</a:t>
            </a:r>
            <a:r>
              <a:rPr lang="bn-IN" baseline="0" dirty="0" smtClean="0"/>
              <a:t> কোন রঙের পানীয় সবচেয়ে বেশি? ওই রঙের পানীয় বোতলকে কী বলে? প্রচুরক কাকে বলে?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25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প্রথম</a:t>
            </a:r>
            <a:r>
              <a:rPr lang="bn-IN" baseline="0" dirty="0" smtClean="0"/>
              <a:t> সারিতে উপাত্তসংখ্যা কত? উপাত্তগুলো কীভাবে সাজানো হয়েছে? এর প্রচুরক কী? ২য় সারিতে উপাত্তসংখ্যা কত? উপাত্তগুলো কীভাবে সাজানো হয়েছে? এর প্রচুরক কী কী?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886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সময়---৮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86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প্রদত্ত প্রশ্ন দ্বারা </a:t>
            </a:r>
            <a:r>
              <a:rPr lang="bn-IN" dirty="0" smtClean="0"/>
              <a:t>নির্ধারিত</a:t>
            </a:r>
            <a:r>
              <a:rPr lang="bn-IN" baseline="0" dirty="0" smtClean="0"/>
              <a:t> পাঠের শিক্ষনফল অর্জনে শিক্ষার্থীদের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50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ও কৌশল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0697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শেষ করা যেতে </a:t>
            </a:r>
            <a:r>
              <a:rPr lang="bn-IN" baseline="0" smtClean="0"/>
              <a:t>পারে।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33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35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    কোনটি মধ্যে</a:t>
            </a:r>
            <a:r>
              <a:rPr lang="bn-IN" baseline="0" dirty="0" smtClean="0"/>
              <a:t> অবস্থান করে? উভয় পাশে বেবীর সংখ্যা কত?  প্রশ্ন করে শিক্ষার্থীদের দ্বারা উত্তর জানার চেষ্টা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10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স্তম্ভগুলোকে কীভাবে সাজানো হয়েছে?</a:t>
            </a:r>
            <a:r>
              <a:rPr lang="bn-IN" baseline="0" dirty="0" smtClean="0"/>
              <a:t> </a:t>
            </a:r>
            <a:r>
              <a:rPr lang="bn-IN" dirty="0" smtClean="0"/>
              <a:t>মধ্য</a:t>
            </a:r>
            <a:r>
              <a:rPr lang="bn-IN" baseline="0" dirty="0" smtClean="0"/>
              <a:t> স্তম্ভ কোনটি? মধ্য স্তম্ভের উভয় পাশের স্তম্ভসংখ্যা কত? দুইপাশের স্তম্ভসংখ্যার মধ্যে সম্পর্ক কী?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3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রঙের</a:t>
            </a:r>
            <a:r>
              <a:rPr lang="bn-IN" baseline="0" dirty="0" smtClean="0"/>
              <a:t> ফুল সবচেয়ে বেশি আছে? গোলাপী রঙের ফুলকে কী বলে? প্রশ্নত্তোরের মাধ্যমে আজকের পাঠ ঘোশণা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46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90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উপাত্তগুলোকে</a:t>
            </a:r>
            <a:r>
              <a:rPr lang="bn-IN" baseline="0" dirty="0" smtClean="0"/>
              <a:t> কীভাবে সাজানো হয়েছে? মধ্যক কোনটি? </a:t>
            </a:r>
            <a:r>
              <a:rPr lang="bn-IN" dirty="0" smtClean="0"/>
              <a:t> মধক</a:t>
            </a:r>
            <a:r>
              <a:rPr lang="bn-IN" baseline="0" dirty="0" smtClean="0"/>
              <a:t> কাকে বলে? শিক্ষার্থীদের নিকট থেকে উত্তর জানার চেষ্টা করা যেতে পারে।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87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কত?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24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কী কী?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02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wdul1980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609600"/>
            <a:ext cx="5943600" cy="55626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7105" y="2419350"/>
            <a:ext cx="2632589" cy="222885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prstTxWarp prst="textArchUpPour">
              <a:avLst>
                <a:gd name="adj1" fmla="val 6560185"/>
                <a:gd name="adj2" fmla="val 31735"/>
              </a:avLst>
            </a:prstTxWarp>
            <a:spAutoFit/>
          </a:bodyPr>
          <a:lstStyle/>
          <a:p>
            <a:r>
              <a:rPr lang="bn-IN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634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109684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3893" y="1740010"/>
            <a:ext cx="8229600" cy="3517790"/>
            <a:chOff x="483893" y="2725167"/>
            <a:chExt cx="8229600" cy="3517790"/>
          </a:xfrm>
        </p:grpSpPr>
        <p:sp>
          <p:nvSpPr>
            <p:cNvPr id="51" name="Rectangle 50"/>
            <p:cNvSpPr/>
            <p:nvPr/>
          </p:nvSpPr>
          <p:spPr>
            <a:xfrm>
              <a:off x="483893" y="2725167"/>
              <a:ext cx="8229600" cy="3495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650689" y="3429000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3239509" y="4344634"/>
              <a:ext cx="349955" cy="1866901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2804183" y="4670326"/>
              <a:ext cx="349955" cy="1534532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2383692" y="4268434"/>
              <a:ext cx="349955" cy="1943101"/>
            </a:xfrm>
            <a:prstGeom prst="cube">
              <a:avLst>
                <a:gd name="adj" fmla="val 12668"/>
              </a:avLst>
            </a:prstGeom>
            <a:solidFill>
              <a:srgbClr val="66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948017" y="3558923"/>
              <a:ext cx="349955" cy="2666648"/>
            </a:xfrm>
            <a:prstGeom prst="cube">
              <a:avLst>
                <a:gd name="adj" fmla="val 12668"/>
              </a:avLst>
            </a:prstGeom>
            <a:solidFill>
              <a:srgbClr val="FFCC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1513986" y="4391150"/>
              <a:ext cx="349955" cy="1824593"/>
            </a:xfrm>
            <a:prstGeom prst="cube">
              <a:avLst>
                <a:gd name="adj" fmla="val 12668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1027360" y="3810000"/>
              <a:ext cx="349955" cy="2411186"/>
            </a:xfrm>
            <a:prstGeom prst="cube">
              <a:avLst>
                <a:gd name="adj" fmla="val 12668"/>
              </a:avLst>
            </a:prstGeom>
            <a:solidFill>
              <a:srgbClr val="99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/>
            <p:cNvSpPr/>
            <p:nvPr/>
          </p:nvSpPr>
          <p:spPr>
            <a:xfrm>
              <a:off x="557956" y="4914898"/>
              <a:ext cx="349955" cy="1306288"/>
            </a:xfrm>
            <a:prstGeom prst="cube">
              <a:avLst>
                <a:gd name="adj" fmla="val 12668"/>
              </a:avLst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4127820" y="3635829"/>
              <a:ext cx="349955" cy="2585357"/>
            </a:xfrm>
            <a:prstGeom prst="cube">
              <a:avLst>
                <a:gd name="adj" fmla="val 12668"/>
              </a:avLst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5045197" y="3821591"/>
              <a:ext cx="349955" cy="2405038"/>
            </a:xfrm>
            <a:prstGeom prst="cube">
              <a:avLst>
                <a:gd name="adj" fmla="val 12668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4592380" y="4397829"/>
              <a:ext cx="349955" cy="1796143"/>
            </a:xfrm>
            <a:prstGeom prst="cube">
              <a:avLst>
                <a:gd name="adj" fmla="val 1266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5935668" y="3390901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CCE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6370270" y="4103915"/>
              <a:ext cx="349955" cy="2100943"/>
            </a:xfrm>
            <a:prstGeom prst="cube">
              <a:avLst>
                <a:gd name="adj" fmla="val 12668"/>
              </a:avLst>
            </a:prstGeom>
            <a:solidFill>
              <a:srgbClr val="CC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/>
            <p:cNvSpPr/>
            <p:nvPr/>
          </p:nvSpPr>
          <p:spPr>
            <a:xfrm>
              <a:off x="6848742" y="5279572"/>
              <a:ext cx="349955" cy="925286"/>
            </a:xfrm>
            <a:prstGeom prst="cube">
              <a:avLst>
                <a:gd name="adj" fmla="val 1266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/>
            <p:cNvSpPr/>
            <p:nvPr/>
          </p:nvSpPr>
          <p:spPr>
            <a:xfrm>
              <a:off x="7324653" y="3867930"/>
              <a:ext cx="349955" cy="2341075"/>
            </a:xfrm>
            <a:prstGeom prst="cube">
              <a:avLst>
                <a:gd name="adj" fmla="val 126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/>
            <p:cNvSpPr/>
            <p:nvPr/>
          </p:nvSpPr>
          <p:spPr>
            <a:xfrm>
              <a:off x="7749822" y="4010387"/>
              <a:ext cx="349955" cy="2209800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/>
            <p:cNvSpPr/>
            <p:nvPr/>
          </p:nvSpPr>
          <p:spPr>
            <a:xfrm>
              <a:off x="8233711" y="4376056"/>
              <a:ext cx="349955" cy="1835479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/>
            <p:cNvSpPr/>
            <p:nvPr/>
          </p:nvSpPr>
          <p:spPr>
            <a:xfrm>
              <a:off x="5482150" y="4609924"/>
              <a:ext cx="349955" cy="1584048"/>
            </a:xfrm>
            <a:prstGeom prst="cube">
              <a:avLst>
                <a:gd name="adj" fmla="val 12668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8135" y="343444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8742" y="38256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541" y="2934053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657" y="32160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852" y="25302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9005" y="2319040"/>
            <a:ext cx="7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3941" y="2061844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228" y="2791833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8218" y="1886907"/>
            <a:ext cx="60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169" y="2900397"/>
            <a:ext cx="64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102" y="3144383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8553" y="214851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4593" y="241118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0482" y="29643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4138" y="2824843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93" y="5572780"/>
            <a:ext cx="8229599" cy="52322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স্তম্ভগুলোর উচ্চতা দেওয়া আছে।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074" y="2313214"/>
            <a:ext cx="68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4290" y="1887613"/>
            <a:ext cx="7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0386" y="2621163"/>
            <a:ext cx="57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776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438180"/>
              </p:ext>
            </p:extLst>
          </p:nvPr>
        </p:nvGraphicFramePr>
        <p:xfrm>
          <a:off x="457202" y="1371600"/>
          <a:ext cx="4038598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798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6973153"/>
              </p:ext>
            </p:extLst>
          </p:nvPr>
        </p:nvGraphicFramePr>
        <p:xfrm>
          <a:off x="457200" y="381000"/>
          <a:ext cx="8193905" cy="100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060"/>
                <a:gridCol w="762224"/>
                <a:gridCol w="666945"/>
                <a:gridCol w="726998"/>
                <a:gridCol w="692931"/>
                <a:gridCol w="676186"/>
                <a:gridCol w="666945"/>
                <a:gridCol w="735660"/>
                <a:gridCol w="692931"/>
                <a:gridCol w="762801"/>
                <a:gridCol w="762224"/>
              </a:tblGrid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799" y="1381780"/>
            <a:ext cx="4155305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= ৫০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→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solidFill>
                <a:srgbClr val="E1E1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 = ৭৫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 ৭৫</a:t>
                </a:r>
              </a:p>
              <a:p>
                <a:endParaRPr lang="bn-IN" sz="2400" dirty="0" smtClean="0"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blipFill rotWithShape="1">
                <a:blip r:embed="rId3"/>
                <a:stretch>
                  <a:fillRect l="-203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95800" y="5029200"/>
            <a:ext cx="4155305" cy="138499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বিন্যস্ত উপাত্তের মধ্যক নির্ণয় পদ্ধতি।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363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07845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5334" y="1128134"/>
            <a:ext cx="8055266" cy="4358266"/>
            <a:chOff x="457200" y="1025911"/>
            <a:chExt cx="8142514" cy="44809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99" b="16180"/>
            <a:stretch/>
          </p:blipFill>
          <p:spPr>
            <a:xfrm>
              <a:off x="3276600" y="1025912"/>
              <a:ext cx="4829175" cy="2241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3523" r="35306" b="16857"/>
            <a:stretch/>
          </p:blipFill>
          <p:spPr>
            <a:xfrm>
              <a:off x="457200" y="1025912"/>
              <a:ext cx="3124201" cy="22413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837" t="14199" r="66187" b="16180"/>
            <a:stretch/>
          </p:blipFill>
          <p:spPr>
            <a:xfrm>
              <a:off x="7924800" y="1025911"/>
              <a:ext cx="674914" cy="22413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98" t="14504" r="3613" b="16915"/>
            <a:stretch/>
          </p:blipFill>
          <p:spPr>
            <a:xfrm>
              <a:off x="1971907" y="3298901"/>
              <a:ext cx="4505093" cy="2207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921" t="13754" r="35306" b="16971"/>
            <a:stretch/>
          </p:blipFill>
          <p:spPr>
            <a:xfrm>
              <a:off x="6415668" y="3276600"/>
              <a:ext cx="2162175" cy="2230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914" t="13755" r="20220" b="16972"/>
            <a:stretch/>
          </p:blipFill>
          <p:spPr>
            <a:xfrm>
              <a:off x="457200" y="3276600"/>
              <a:ext cx="1538868" cy="223024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762000" y="5739825"/>
            <a:ext cx="762000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803" y="1244945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06126" y="1223174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78916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3789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506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41020" y="3562350"/>
            <a:ext cx="8065770" cy="781050"/>
            <a:chOff x="541020" y="3562350"/>
            <a:chExt cx="8065770" cy="781050"/>
          </a:xfrm>
        </p:grpSpPr>
        <p:sp>
          <p:nvSpPr>
            <p:cNvPr id="2" name="Oval 1"/>
            <p:cNvSpPr/>
            <p:nvPr/>
          </p:nvSpPr>
          <p:spPr>
            <a:xfrm>
              <a:off x="54102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3677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02180" y="356235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002280" y="357759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80238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063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062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22173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065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0669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" y="4568190"/>
            <a:ext cx="8073390" cy="765810"/>
            <a:chOff x="533400" y="4568190"/>
            <a:chExt cx="8073390" cy="765810"/>
          </a:xfrm>
        </p:grpSpPr>
        <p:sp>
          <p:nvSpPr>
            <p:cNvPr id="12" name="Oval 11"/>
            <p:cNvSpPr/>
            <p:nvPr/>
          </p:nvSpPr>
          <p:spPr>
            <a:xfrm>
              <a:off x="532638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9723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3400" y="459867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806690" y="457200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4122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96037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34493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4142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41520" y="45758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" y="674370"/>
            <a:ext cx="8077200" cy="773430"/>
            <a:chOff x="609600" y="674370"/>
            <a:chExt cx="8077200" cy="773430"/>
          </a:xfrm>
        </p:grpSpPr>
        <p:sp>
          <p:nvSpPr>
            <p:cNvPr id="22" name="Oval 21"/>
            <p:cNvSpPr/>
            <p:nvPr/>
          </p:nvSpPr>
          <p:spPr>
            <a:xfrm>
              <a:off x="6096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08760" y="72771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67437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909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1816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3053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960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104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8867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9600" y="1676400"/>
            <a:ext cx="8039100" cy="800100"/>
            <a:chOff x="609600" y="1676400"/>
            <a:chExt cx="8039100" cy="800100"/>
          </a:xfrm>
        </p:grpSpPr>
        <p:sp>
          <p:nvSpPr>
            <p:cNvPr id="31" name="Oval 30"/>
            <p:cNvSpPr/>
            <p:nvPr/>
          </p:nvSpPr>
          <p:spPr>
            <a:xfrm>
              <a:off x="51816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9342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0579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848600" y="16764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240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9600" y="17564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3528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2672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134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501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৪,৬,৮,৯,১০.১৮,১৯,২০,২১,২৩,২৪,৩০ এর প্রচুক কত?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* উপাত্তগুলোর প্রচুরক নেই।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491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25269"/>
            <a:ext cx="7924800" cy="646331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24800" cy="304698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184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457200"/>
            <a:ext cx="7620000" cy="5867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1524000"/>
            <a:ext cx="358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48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533400"/>
            <a:ext cx="3810000" cy="6186309"/>
          </a:xfrm>
          <a:prstGeom prst="rect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১১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মধ্যক ও প্রচুক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১০/৯/২০২০ </a:t>
            </a:r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165" y="394447"/>
            <a:ext cx="4034117" cy="5199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209800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নামঃদাউদুল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ইসলাম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।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/>
              </a:rPr>
              <a:t>পদবীঃসিনিয়র</a:t>
            </a:r>
            <a:r>
              <a:rPr lang="en-US" sz="2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/>
              </a:rPr>
              <a:t>সহকারী</a:t>
            </a:r>
            <a:r>
              <a:rPr lang="en-US" sz="2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/>
              </a:rPr>
              <a:t>শিক্ষক</a:t>
            </a:r>
            <a:r>
              <a:rPr lang="en-US" sz="2400" b="1" dirty="0" smtClean="0">
                <a:solidFill>
                  <a:srgbClr val="FF0000"/>
                </a:solidFill>
                <a:latin typeface="NikoshBAN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NikoshBAN"/>
              </a:rPr>
              <a:t>গণিত</a:t>
            </a:r>
            <a:r>
              <a:rPr lang="en-US" sz="2400" b="1" dirty="0" smtClean="0">
                <a:solidFill>
                  <a:srgbClr val="FF0000"/>
                </a:solidFill>
                <a:latin typeface="NikoshBAN"/>
              </a:rPr>
              <a:t>)</a:t>
            </a:r>
          </a:p>
          <a:p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বাড়বকুণ্ড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উচ্চ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বিদ্যালয়</a:t>
            </a:r>
            <a:endParaRPr lang="en-US" sz="2400" b="1" dirty="0" smtClean="0">
              <a:solidFill>
                <a:srgbClr val="7030A0"/>
              </a:solidFill>
              <a:latin typeface="NikoshBAN"/>
            </a:endParaRPr>
          </a:p>
          <a:p>
            <a:r>
              <a:rPr lang="en-US" sz="2400" b="1" dirty="0" err="1" smtClean="0">
                <a:latin typeface="NikoshBAN"/>
              </a:rPr>
              <a:t>বাড়বকুণ্ড,সীতাকুণ্ড</a:t>
            </a:r>
            <a:endParaRPr lang="en-US" sz="2400" b="1" dirty="0" smtClean="0">
              <a:latin typeface="NikoshBAN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NikoshBAN"/>
              </a:rPr>
              <a:t>চট্টগ্রাম</a:t>
            </a:r>
            <a:endParaRPr lang="en-US" sz="2400" b="1" dirty="0" smtClean="0">
              <a:solidFill>
                <a:srgbClr val="C00000"/>
              </a:solidFill>
              <a:latin typeface="NikoshBAN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NikoshBAN"/>
              </a:rPr>
              <a:t>Email: </a:t>
            </a:r>
            <a:r>
              <a:rPr lang="en-US" b="1" dirty="0" smtClean="0">
                <a:solidFill>
                  <a:srgbClr val="C00000"/>
                </a:solidFill>
                <a:latin typeface="NikoshBAN"/>
                <a:hlinkClick r:id="rId3"/>
              </a:rPr>
              <a:t>dawdul1980@gmail.com</a:t>
            </a:r>
            <a:r>
              <a:rPr lang="bn-BD" b="1" dirty="0" smtClean="0">
                <a:solidFill>
                  <a:srgbClr val="C00000"/>
                </a:solidFill>
                <a:latin typeface="NikoshBAN"/>
              </a:rPr>
              <a:t> </a:t>
            </a:r>
            <a:endParaRPr lang="en-US" b="1" dirty="0" smtClean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85800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শিক্ষক</a:t>
            </a:r>
            <a:r>
              <a:rPr lang="en-US" sz="3600" b="1" dirty="0" smtClean="0"/>
              <a:t> </a:t>
            </a:r>
            <a:r>
              <a:rPr lang="en-US" sz="3600" b="1" smtClean="0">
                <a:latin typeface="NikoshBAN"/>
              </a:rPr>
              <a:t>পরিচিতি</a:t>
            </a:r>
            <a:endParaRPr lang="bn-BD" sz="3600" b="1" dirty="0" smtClean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905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940" y="2590800"/>
            <a:ext cx="8326120" cy="2286000"/>
            <a:chOff x="408940" y="2590800"/>
            <a:chExt cx="8326120" cy="2286000"/>
          </a:xfrm>
        </p:grpSpPr>
        <p:pic>
          <p:nvPicPr>
            <p:cNvPr id="1026" name="Picture 2" descr="C:\Users\nmmhs\Desktop\median_toc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" y="2590800"/>
              <a:ext cx="83261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62600" y="2753380"/>
              <a:ext cx="2057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95800" y="2082225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596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571998" y="1056620"/>
            <a:ext cx="990602" cy="229618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1066800"/>
            <a:ext cx="3657600" cy="523220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33400"/>
            <a:ext cx="6934200" cy="523220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2895600" y="1590020"/>
            <a:ext cx="1691638" cy="176277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6829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278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solidFill>
            <a:srgbClr val="F9E9F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বিন্যস্ত উপাত্তের গড় ও মধ্যক নির্ণয় করতে পারবে।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447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685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5302" y="609600"/>
            <a:ext cx="8077200" cy="773430"/>
            <a:chOff x="609600" y="609600"/>
            <a:chExt cx="8077200" cy="773430"/>
          </a:xfrm>
        </p:grpSpPr>
        <p:sp>
          <p:nvSpPr>
            <p:cNvPr id="23" name="Oval 22"/>
            <p:cNvSpPr/>
            <p:nvPr/>
          </p:nvSpPr>
          <p:spPr>
            <a:xfrm>
              <a:off x="6096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8760" y="6629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38400" y="6096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909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816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3053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0960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0104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8867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1277" y="3238500"/>
            <a:ext cx="8039100" cy="800100"/>
            <a:chOff x="521277" y="3276600"/>
            <a:chExt cx="8039100" cy="800100"/>
          </a:xfrm>
        </p:grpSpPr>
        <p:sp>
          <p:nvSpPr>
            <p:cNvPr id="32" name="Oval 31"/>
            <p:cNvSpPr/>
            <p:nvPr/>
          </p:nvSpPr>
          <p:spPr>
            <a:xfrm>
              <a:off x="50932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8458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9695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760277" y="32766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4356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3500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21277" y="33566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2644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1788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5055177" y="3660252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8796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368225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25025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9556" y="1625024"/>
            <a:ext cx="28744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387025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9556" y="5247382"/>
            <a:ext cx="7997190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২৩,১১,২৫,১৫,২১,১২,১৭,১৮,২২,২৭,২৯,৩০,১৬,১৯,১৪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সংখ্যাগুলোর মধ্যক নির্ণয় কর।</a:t>
            </a:r>
          </a:p>
        </p:txBody>
      </p:sp>
    </p:spTree>
    <p:extLst>
      <p:ext uri="{BB962C8B-B14F-4D97-AF65-F5344CB8AC3E}">
        <p14:creationId xmlns="" xmlns:p14="http://schemas.microsoft.com/office/powerpoint/2010/main" val="827632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50" grpId="0" animBg="1"/>
      <p:bldP spid="51" grpId="0" animBg="1"/>
      <p:bldP spid="3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48046" y="3810000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43637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43637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98370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521970"/>
            <a:ext cx="8111836" cy="773430"/>
            <a:chOff x="381000" y="457200"/>
            <a:chExt cx="8305800" cy="773430"/>
          </a:xfrm>
        </p:grpSpPr>
        <p:sp>
          <p:nvSpPr>
            <p:cNvPr id="23" name="Oval 22"/>
            <p:cNvSpPr/>
            <p:nvPr/>
          </p:nvSpPr>
          <p:spPr>
            <a:xfrm>
              <a:off x="3810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5105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57400" y="4572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895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7338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102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484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086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8867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2884170"/>
            <a:ext cx="8077200" cy="773430"/>
            <a:chOff x="419100" y="2819400"/>
            <a:chExt cx="8305800" cy="773430"/>
          </a:xfrm>
        </p:grpSpPr>
        <p:sp>
          <p:nvSpPr>
            <p:cNvPr id="42" name="Oval 41"/>
            <p:cNvSpPr/>
            <p:nvPr/>
          </p:nvSpPr>
          <p:spPr>
            <a:xfrm>
              <a:off x="4191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57300" y="2872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095500" y="28194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933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6101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7719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483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2865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124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248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7" name="Straight Arrow Connector 46"/>
          <p:cNvCxnSpPr>
            <a:stCxn id="42" idx="2"/>
            <a:endCxn id="53" idx="2"/>
          </p:cNvCxnSpPr>
          <p:nvPr/>
        </p:nvCxnSpPr>
        <p:spPr>
          <a:xfrm flipV="1">
            <a:off x="533400" y="3255645"/>
            <a:ext cx="3260521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24182" y="3289935"/>
            <a:ext cx="3186418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থাকে এবং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সংখ্যা হয় তবে</a:t>
                </a:r>
              </a:p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উপাত্তগুলোর মধ্যক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পদের মান। আর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জোড় হয়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তবে মধ্যক হবে</a:t>
                </a:r>
                <a:r>
                  <a:rPr lang="bn-IN" sz="2800" dirty="0" smtClean="0"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num>
                      <m:den>
                        <m:r>
                          <a:rPr lang="bn-IN" sz="3200" b="0" i="0" dirty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320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তম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 দুইটির সাংখ্যিক মানের গড়।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blipFill rotWithShape="1">
                <a:blip r:embed="rId3"/>
                <a:stretch>
                  <a:fillRect l="-76" t="-3896" r="-380" b="-25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9738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50" grpId="0" animBg="1"/>
      <p:bldP spid="51" grpId="0" animBg="1"/>
      <p:bldP spid="32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2454</TotalTime>
  <Words>949</Words>
  <Application>Microsoft Office PowerPoint</Application>
  <PresentationFormat>On-screen Show (4:3)</PresentationFormat>
  <Paragraphs>314</Paragraphs>
  <Slides>18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DELL</cp:lastModifiedBy>
  <cp:revision>268</cp:revision>
  <dcterms:created xsi:type="dcterms:W3CDTF">2006-08-16T00:00:00Z</dcterms:created>
  <dcterms:modified xsi:type="dcterms:W3CDTF">2020-09-09T23:51:13Z</dcterms:modified>
</cp:coreProperties>
</file>