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70" r:id="rId4"/>
    <p:sldId id="285" r:id="rId5"/>
    <p:sldId id="269" r:id="rId6"/>
    <p:sldId id="283" r:id="rId7"/>
    <p:sldId id="271" r:id="rId8"/>
    <p:sldId id="284" r:id="rId9"/>
    <p:sldId id="257" r:id="rId10"/>
    <p:sldId id="258" r:id="rId11"/>
    <p:sldId id="265" r:id="rId12"/>
    <p:sldId id="268" r:id="rId13"/>
    <p:sldId id="274" r:id="rId14"/>
    <p:sldId id="275" r:id="rId15"/>
    <p:sldId id="287" r:id="rId16"/>
    <p:sldId id="291" r:id="rId17"/>
    <p:sldId id="290" r:id="rId18"/>
    <p:sldId id="262" r:id="rId19"/>
    <p:sldId id="278" r:id="rId20"/>
    <p:sldId id="288" r:id="rId21"/>
    <p:sldId id="286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 snapToGrid="0">
      <p:cViewPr>
        <p:scale>
          <a:sx n="81" d="100"/>
          <a:sy n="81" d="100"/>
        </p:scale>
        <p:origin x="81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7A21-3647-4324-A22C-A83DFA9EBE13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1C95-3F22-44C3-AC3B-843862C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9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4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1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4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0F44-68D3-409E-9E9C-778D1183311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645" y="0"/>
            <a:ext cx="11043140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r="-1053"/>
          <a:stretch/>
        </p:blipFill>
        <p:spPr>
          <a:xfrm>
            <a:off x="445477" y="1107996"/>
            <a:ext cx="11242431" cy="537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54" y="0"/>
            <a:ext cx="10515600" cy="1325563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নিচের চিত্রটি লক্ষ্য কর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0" y="2008908"/>
            <a:ext cx="4433455" cy="2909455"/>
          </a:xfrm>
        </p:spPr>
      </p:pic>
      <p:sp>
        <p:nvSpPr>
          <p:cNvPr id="3" name="Rectangle 2"/>
          <p:cNvSpPr/>
          <p:nvPr/>
        </p:nvSpPr>
        <p:spPr>
          <a:xfrm>
            <a:off x="398585" y="5195019"/>
            <a:ext cx="11347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/>
              <a:t>বর্তনীতে তড়িৎ </a:t>
            </a:r>
            <a:r>
              <a:rPr lang="bn-BD" sz="2800" b="1" dirty="0" smtClean="0"/>
              <a:t>প্রবাহের ফলে এর চারপাশে চৌম্বক ক্ষেত্রের সৃষ্ট হয় 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84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5" y="0"/>
            <a:ext cx="10515600" cy="1325563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নিচের চিত্রটি লক্ষ্য কর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0" y="2008908"/>
            <a:ext cx="4433455" cy="2909455"/>
          </a:xfrm>
        </p:spPr>
      </p:pic>
      <p:sp>
        <p:nvSpPr>
          <p:cNvPr id="3" name="Rectangle 2"/>
          <p:cNvSpPr/>
          <p:nvPr/>
        </p:nvSpPr>
        <p:spPr>
          <a:xfrm>
            <a:off x="105508" y="5195019"/>
            <a:ext cx="11945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/>
              <a:t> </a:t>
            </a:r>
            <a:r>
              <a:rPr lang="bn-BD" sz="2800" b="1" dirty="0"/>
              <a:t>তড়িৎ </a:t>
            </a:r>
            <a:r>
              <a:rPr lang="bn-BD" sz="2800" b="1" dirty="0" smtClean="0"/>
              <a:t>প্রবাহ যতক্ষণ থাকে এর চারপাশে চৌম্বক ক্ষেত্রেও ততক্ষণ থাকে।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56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425" y="83772"/>
            <a:ext cx="10515600" cy="584443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চৌম্বক ক্ষেত্রের দিক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92" y="1471147"/>
            <a:ext cx="4340509" cy="2878115"/>
          </a:xfrm>
        </p:spPr>
      </p:pic>
      <p:sp>
        <p:nvSpPr>
          <p:cNvPr id="5" name="Rectangle 4"/>
          <p:cNvSpPr/>
          <p:nvPr/>
        </p:nvSpPr>
        <p:spPr>
          <a:xfrm>
            <a:off x="360976" y="1002224"/>
            <a:ext cx="5378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ফ্লেমিং এর ডান হস্ত </a:t>
            </a:r>
            <a:r>
              <a:rPr lang="bn-BD" sz="3600" dirty="0" smtClean="0">
                <a:solidFill>
                  <a:srgbClr val="FF0000"/>
                </a:solidFill>
              </a:rPr>
              <a:t>নিয়ম</a:t>
            </a:r>
            <a:r>
              <a:rPr lang="en-US" sz="3600" dirty="0" smtClean="0">
                <a:solidFill>
                  <a:srgbClr val="FF0000"/>
                </a:solidFill>
              </a:rPr>
              <a:t>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64" y="2063259"/>
            <a:ext cx="7315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তড়ি</a:t>
            </a:r>
            <a:r>
              <a:rPr lang="bn-IN" sz="3200" dirty="0" smtClean="0"/>
              <a:t>ৎবাহী তারকে প্রবাহের অভিমুখে বৃদ্ধাঙ্গুলী প্রসারিত করে  ডান হাত  দিয়ে মুষ্টিবদ্ধ করে ধরলে অন্যান্য আঙ্গুল্গুলোর মাথা চৌম্বক ক্ষেত্রের অভিমুখ নির্দেশ করে।  চিত্রটি লক্ষ্য কর । 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5073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83772"/>
            <a:ext cx="10515600" cy="795459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+mn-lt"/>
              </a:rPr>
              <a:t>ম্যাক্সওয়েলের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কর্ক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স্ক্রু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নিয়মঃ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09" y="1465384"/>
            <a:ext cx="8135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as-IN" sz="3200" dirty="0">
                <a:solidFill>
                  <a:srgbClr val="002060"/>
                </a:solidFill>
              </a:rPr>
              <a:t>তড়িৎবাহী </a:t>
            </a:r>
            <a:r>
              <a:rPr lang="as-IN" sz="3200" dirty="0" smtClean="0">
                <a:solidFill>
                  <a:srgbClr val="002060"/>
                </a:solidFill>
              </a:rPr>
              <a:t>তার</a:t>
            </a:r>
            <a:r>
              <a:rPr lang="bn-IN" sz="3200" dirty="0" smtClean="0">
                <a:solidFill>
                  <a:srgbClr val="002060"/>
                </a:solidFill>
              </a:rPr>
              <a:t> বরাবর প্রবাহের অভিমুখে একটি ডান পাকের কর্ক স্ক্রুকে ঘুরালে হাতের বৃদ্ধাঙ্গুলী যেদিকে ঘুরে চুম্বক শলাকার উত্তর মেরু সেদিকে বিক্ষিপ্ত হবে । অর্থাৎ ঐ দিকই হবে চৌম্বক ক্ষেত্রের অভিমুখ । চিত্রটি লক্ষ্য কর। 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73" y="2590294"/>
            <a:ext cx="3253074" cy="3411921"/>
          </a:xfrm>
        </p:spPr>
      </p:pic>
    </p:spTree>
    <p:extLst>
      <p:ext uri="{BB962C8B-B14F-4D97-AF65-F5344CB8AC3E}">
        <p14:creationId xmlns:p14="http://schemas.microsoft.com/office/powerpoint/2010/main" val="27023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2" y="1"/>
            <a:ext cx="10515600" cy="996462"/>
          </a:xfrm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ভিডিওটি দেখঃ  </a:t>
            </a:r>
            <a:r>
              <a:rPr lang="bn-BD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8" y="1456464"/>
            <a:ext cx="7362093" cy="4632328"/>
          </a:xfrm>
        </p:spPr>
      </p:pic>
    </p:spTree>
    <p:extLst>
      <p:ext uri="{BB962C8B-B14F-4D97-AF65-F5344CB8AC3E}">
        <p14:creationId xmlns:p14="http://schemas.microsoft.com/office/powerpoint/2010/main" val="3410199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015" y="0"/>
            <a:ext cx="5568462" cy="726831"/>
          </a:xfrm>
        </p:spPr>
        <p:txBody>
          <a:bodyPr/>
          <a:lstStyle/>
          <a:p>
            <a:pPr algn="ctr"/>
            <a:r>
              <a:rPr lang="bn-IN" dirty="0">
                <a:latin typeface="+mn-lt"/>
              </a:rPr>
              <a:t> </a:t>
            </a:r>
            <a:r>
              <a:rPr lang="bn-IN" dirty="0" smtClean="0">
                <a:latin typeface="+mn-lt"/>
              </a:rPr>
              <a:t>   </a:t>
            </a:r>
            <a:r>
              <a:rPr lang="bn-IN" dirty="0" smtClean="0">
                <a:solidFill>
                  <a:srgbClr val="FF0000"/>
                </a:solidFill>
                <a:latin typeface="+mn-lt"/>
              </a:rPr>
              <a:t>একক কাজ </a:t>
            </a:r>
            <a:endParaRPr lang="en-S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797169"/>
            <a:ext cx="10638692" cy="5379794"/>
          </a:xfrm>
        </p:spPr>
        <p:txBody>
          <a:bodyPr/>
          <a:lstStyle/>
          <a:p>
            <a:r>
              <a:rPr lang="bn-IN" sz="3600" dirty="0" smtClean="0">
                <a:solidFill>
                  <a:srgbClr val="00B0F0"/>
                </a:solidFill>
              </a:rPr>
              <a:t>চৌম্বক ক্ষেত্র কি ?</a:t>
            </a:r>
          </a:p>
          <a:p>
            <a:r>
              <a:rPr lang="bn-IN" sz="3600" dirty="0" smtClean="0">
                <a:solidFill>
                  <a:srgbClr val="00B0F0"/>
                </a:solidFill>
              </a:rPr>
              <a:t>টেসলা কি ?</a:t>
            </a:r>
          </a:p>
          <a:p>
            <a:r>
              <a:rPr lang="bn-IN" sz="3600" dirty="0" smtClean="0">
                <a:solidFill>
                  <a:srgbClr val="00B0F0"/>
                </a:solidFill>
              </a:rPr>
              <a:t>ফ্লেমিং এর ডান হস্ত নিয়ম কি ?</a:t>
            </a:r>
          </a:p>
          <a:p>
            <a:r>
              <a:rPr lang="bn-IN" sz="3600" dirty="0" smtClean="0">
                <a:solidFill>
                  <a:srgbClr val="00B0F0"/>
                </a:solidFill>
              </a:rPr>
              <a:t>ম্যাক্সওয়েল কর্ক / স্ক্রু নিয়ম কি ?  </a:t>
            </a:r>
            <a:r>
              <a:rPr lang="bn-IN" dirty="0" smtClean="0">
                <a:solidFill>
                  <a:srgbClr val="00B0F0"/>
                </a:solidFill>
              </a:rPr>
              <a:t> </a:t>
            </a:r>
            <a:endParaRPr lang="en-S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83771"/>
            <a:ext cx="11945815" cy="584444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একটি </a:t>
            </a:r>
            <a:r>
              <a:rPr lang="bn-IN" dirty="0">
                <a:solidFill>
                  <a:srgbClr val="FF0000"/>
                </a:solidFill>
              </a:rPr>
              <a:t>গতিশীল চার্জের উপর চৌম্বক ক্ষেত্রের বলের মান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8" y="626104"/>
            <a:ext cx="11717217" cy="642424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sz="5100" dirty="0" smtClean="0"/>
          </a:p>
          <a:p>
            <a:pPr algn="just"/>
            <a:r>
              <a:rPr lang="bn-IN" sz="11200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চৌম্বক </a:t>
            </a:r>
            <a:r>
              <a:rPr lang="bn-IN" sz="11200" dirty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ক্ষেত্রের মানঃ</a:t>
            </a:r>
            <a:r>
              <a:rPr lang="bn-IN" sz="8000" dirty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bn-IN" sz="9600" dirty="0">
                <a:latin typeface="Nirmala UI" pitchFamily="34" charset="0"/>
                <a:cs typeface="Nirmala UI" pitchFamily="34" charset="0"/>
              </a:rPr>
              <a:t>একটি গতিশীল চার্জ বা স্থায়ী চুম্বক তার চারপাশে চৌম্বক ক্ষেত্র সৃষ্টি করে।কোনো চৌম্বক ক্ষেত্রের দিকের সাথে </a:t>
            </a:r>
            <a:r>
              <a:rPr lang="bn-IN" sz="9600" dirty="0" smtClean="0">
                <a:latin typeface="Nirmala UI" pitchFamily="34" charset="0"/>
                <a:cs typeface="Nirmala UI" pitchFamily="34" charset="0"/>
              </a:rPr>
              <a:t>সমকোণে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একক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বেগে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গতিশীল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একিক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চার্জের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bn-IN" sz="9600" dirty="0" smtClean="0">
                <a:latin typeface="Nirmala UI" pitchFamily="34" charset="0"/>
                <a:cs typeface="Nirmala UI" pitchFamily="34" charset="0"/>
              </a:rPr>
              <a:t>উপর </a:t>
            </a:r>
            <a:r>
              <a:rPr lang="bn-IN" sz="9600" dirty="0">
                <a:latin typeface="Nirmala UI" pitchFamily="34" charset="0"/>
                <a:cs typeface="Nirmala UI" pitchFamily="34" charset="0"/>
              </a:rPr>
              <a:t>ক্রিয়াশীল বলকে ঐ চৌম্বক ক্ষেত্রের মান বলে </a:t>
            </a:r>
            <a:r>
              <a:rPr lang="bn-IN" sz="9600" dirty="0" smtClean="0">
                <a:latin typeface="Nirmala UI" pitchFamily="34" charset="0"/>
                <a:cs typeface="Nirmala UI" pitchFamily="34" charset="0"/>
              </a:rPr>
              <a:t>।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নিচের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চিত্র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দুটি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লক্ষ্য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9600" dirty="0" err="1" smtClean="0">
                <a:latin typeface="Nirmala UI" pitchFamily="34" charset="0"/>
                <a:cs typeface="Nirmala UI" pitchFamily="34" charset="0"/>
              </a:rPr>
              <a:t>করঃ</a:t>
            </a:r>
            <a:r>
              <a:rPr lang="en-US" sz="9600" dirty="0" smtClean="0">
                <a:latin typeface="Nirmala UI" pitchFamily="34" charset="0"/>
                <a:cs typeface="Nirmala UI" pitchFamily="34" charset="0"/>
              </a:rPr>
              <a:t> </a:t>
            </a:r>
            <a:endParaRPr lang="en-US" sz="9600" dirty="0" smtClean="0">
              <a:latin typeface="Nirmala UI" pitchFamily="34" charset="0"/>
              <a:cs typeface="Nirmala UI" pitchFamily="34" charset="0"/>
            </a:endParaRPr>
          </a:p>
          <a:p>
            <a:pPr algn="just"/>
            <a:endParaRPr lang="en-US" sz="9800" dirty="0">
              <a:latin typeface="Nirmala UI" pitchFamily="34" charset="0"/>
              <a:cs typeface="Nirmala UI" pitchFamily="34" charset="0"/>
            </a:endParaRP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ea typeface="Calibri"/>
              <a:cs typeface="Nirmala U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Nirmala U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6000" dirty="0" smtClean="0">
              <a:ea typeface="Calibri"/>
              <a:cs typeface="Nirmala UI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6000" dirty="0">
              <a:ea typeface="Calibri"/>
              <a:cs typeface="Nirmala UI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9600" dirty="0" err="1" smtClean="0">
                <a:ea typeface="Calibri"/>
                <a:cs typeface="Nirmala UI"/>
              </a:rPr>
              <a:t>যদি</a:t>
            </a:r>
            <a:r>
              <a:rPr lang="en-US" sz="9600" dirty="0" smtClean="0">
                <a:ea typeface="Calibri"/>
                <a:cs typeface="Nirmala UI"/>
              </a:rPr>
              <a:t> </a:t>
            </a:r>
            <a:r>
              <a:rPr lang="bn-IN" sz="9600" dirty="0" smtClean="0">
                <a:ea typeface="Calibri"/>
                <a:cs typeface="Nirmala UI"/>
              </a:rPr>
              <a:t>চৌম্বক </a:t>
            </a:r>
            <a:r>
              <a:rPr lang="bn-IN" sz="9600" dirty="0">
                <a:ea typeface="Calibri"/>
                <a:cs typeface="Nirmala UI"/>
              </a:rPr>
              <a:t>ক্ষেত্রের দিকের সাথে সমকোণে </a:t>
            </a:r>
            <a:r>
              <a:rPr lang="en-SG" sz="9600" dirty="0">
                <a:latin typeface="Nirmala UI"/>
                <a:ea typeface="Calibri"/>
                <a:cs typeface="Vrinda"/>
              </a:rPr>
              <a:t>q </a:t>
            </a:r>
            <a:r>
              <a:rPr lang="bn-IN" sz="9600" dirty="0">
                <a:ea typeface="Calibri"/>
                <a:cs typeface="Nirmala UI"/>
              </a:rPr>
              <a:t>চার্জ </a:t>
            </a:r>
            <a:r>
              <a:rPr lang="en-SG" sz="9600" dirty="0">
                <a:latin typeface="Nirmala UI"/>
                <a:ea typeface="Calibri"/>
                <a:cs typeface="Vrinda"/>
              </a:rPr>
              <a:t>v </a:t>
            </a:r>
            <a:r>
              <a:rPr lang="bn-IN" sz="9600" dirty="0">
                <a:ea typeface="Calibri"/>
                <a:cs typeface="Nirmala UI"/>
              </a:rPr>
              <a:t>বেগে গতিশীল হলে ঐ চার্জটি </a:t>
            </a:r>
            <a:r>
              <a:rPr lang="en-SG" sz="9600" dirty="0">
                <a:latin typeface="Nirmala UI"/>
                <a:ea typeface="Calibri"/>
                <a:cs typeface="Vrinda"/>
              </a:rPr>
              <a:t>F </a:t>
            </a:r>
            <a:r>
              <a:rPr lang="bn-IN" sz="9600" dirty="0">
                <a:ea typeface="Calibri"/>
                <a:cs typeface="Nirmala UI"/>
              </a:rPr>
              <a:t>লাভ করবে।তাহলে একক চার্জ একক বেগে গতিশীল হলে </a:t>
            </a:r>
            <a:r>
              <a:rPr lang="en-SG" sz="9600" dirty="0">
                <a:latin typeface="Nirmala UI"/>
                <a:ea typeface="Calibri"/>
                <a:cs typeface="Vrinda"/>
              </a:rPr>
              <a:t>F/qv  </a:t>
            </a:r>
            <a:r>
              <a:rPr lang="bn-IN" sz="9600" dirty="0" smtClean="0">
                <a:ea typeface="Calibri"/>
                <a:cs typeface="Nirmala UI"/>
              </a:rPr>
              <a:t>ব</a:t>
            </a:r>
            <a:r>
              <a:rPr lang="en-US" sz="9600" dirty="0" smtClean="0">
                <a:ea typeface="Calibri"/>
                <a:cs typeface="Nirmala UI"/>
              </a:rPr>
              <a:t>ল</a:t>
            </a:r>
            <a:r>
              <a:rPr lang="bn-IN" sz="9600" dirty="0" smtClean="0">
                <a:ea typeface="Calibri"/>
                <a:cs typeface="Nirmala UI"/>
              </a:rPr>
              <a:t> </a:t>
            </a:r>
            <a:r>
              <a:rPr lang="bn-IN" sz="9600" dirty="0">
                <a:ea typeface="Calibri"/>
                <a:cs typeface="Nirmala UI"/>
              </a:rPr>
              <a:t>লাভ করবে।সুতরাং  চৌম্বক ক্ষেত্রের মান  হবে- </a:t>
            </a:r>
            <a:endParaRPr lang="en-SG" sz="9600" dirty="0">
              <a:ea typeface="Calibri"/>
              <a:cs typeface="Vrinda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SG" sz="9600" dirty="0">
                <a:latin typeface="Nirmala UI"/>
                <a:ea typeface="Calibri"/>
                <a:cs typeface="Vrinda"/>
              </a:rPr>
              <a:t>                                                    </a:t>
            </a:r>
            <a:r>
              <a:rPr lang="en-SG" sz="9600" dirty="0" smtClean="0">
                <a:latin typeface="Nirmala UI"/>
                <a:ea typeface="Calibri"/>
                <a:cs typeface="Vrinda"/>
              </a:rPr>
              <a:t>  </a:t>
            </a:r>
            <a:r>
              <a:rPr lang="en-SG" sz="9600" dirty="0">
                <a:latin typeface="Nirmala UI"/>
                <a:ea typeface="Calibri"/>
                <a:cs typeface="Vrinda"/>
              </a:rPr>
              <a:t>B =F/qv    </a:t>
            </a:r>
            <a:endParaRPr lang="en-SG" sz="9600" dirty="0">
              <a:ea typeface="Calibri"/>
              <a:cs typeface="Vrinda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IN" sz="9600" dirty="0">
                <a:ea typeface="Calibri"/>
                <a:cs typeface="Nirmala UI"/>
              </a:rPr>
              <a:t>                                                     বা </a:t>
            </a:r>
            <a:r>
              <a:rPr lang="en-SG" sz="9600" dirty="0">
                <a:latin typeface="Nirmala UI"/>
                <a:ea typeface="Calibri"/>
                <a:cs typeface="Vrinda"/>
              </a:rPr>
              <a:t>F = </a:t>
            </a:r>
            <a:r>
              <a:rPr lang="en-SG" sz="9600" dirty="0" err="1">
                <a:latin typeface="Nirmala UI"/>
                <a:ea typeface="Calibri"/>
                <a:cs typeface="Vrinda"/>
              </a:rPr>
              <a:t>qvB</a:t>
            </a:r>
            <a:r>
              <a:rPr lang="en-SG" sz="9600" dirty="0">
                <a:latin typeface="Nirmala UI"/>
                <a:ea typeface="Calibri"/>
                <a:cs typeface="Vrinda"/>
              </a:rPr>
              <a:t>…………………………1 </a:t>
            </a:r>
            <a:endParaRPr lang="en-SG" sz="9600" dirty="0">
              <a:ea typeface="Calibri"/>
              <a:cs typeface="Vrinda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SG" sz="6000" dirty="0">
                <a:latin typeface="Nirmala UI"/>
                <a:ea typeface="Calibri"/>
                <a:cs typeface="Vrinda"/>
              </a:rPr>
              <a:t> </a:t>
            </a:r>
            <a:endParaRPr lang="en-SG" sz="6000" dirty="0">
              <a:ea typeface="Calibri"/>
              <a:cs typeface="Vrinda"/>
            </a:endParaRPr>
          </a:p>
          <a:p>
            <a:pPr algn="just"/>
            <a:endParaRPr lang="en-SG" sz="6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52484" y="2285285"/>
            <a:ext cx="2587799" cy="1462482"/>
            <a:chOff x="2947555" y="2004646"/>
            <a:chExt cx="2587799" cy="146248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364523" y="3282462"/>
              <a:ext cx="184052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364523" y="2004646"/>
              <a:ext cx="0" cy="12778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71446" y="2004646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v</a:t>
              </a:r>
              <a:endParaRPr lang="en-SG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47555" y="309779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SG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5654" y="309779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S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505200" y="2857418"/>
                  <a:ext cx="5806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90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2857418"/>
                  <a:ext cx="580608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r="-13542" b="-2459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>
              <a:off x="3259911" y="3162273"/>
              <a:ext cx="245290" cy="2403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77479" y="2157158"/>
            <a:ext cx="3259188" cy="1670594"/>
            <a:chOff x="7683343" y="1981200"/>
            <a:chExt cx="3259188" cy="167059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8170985" y="3411416"/>
              <a:ext cx="246184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8170985" y="1981200"/>
              <a:ext cx="0" cy="14302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8170985" y="2373978"/>
              <a:ext cx="1746738" cy="10374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8077198" y="3291228"/>
              <a:ext cx="222739" cy="2403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70704" y="328246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SG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32831" y="327369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SG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7399653" y="2349908"/>
              <a:ext cx="936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vsin</a:t>
              </a:r>
              <a:r>
                <a:rPr lang="el-GR" dirty="0" smtClean="0"/>
                <a:t>θ</a:t>
              </a:r>
              <a:endParaRPr lang="en-SG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917723" y="2349907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S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8745414" y="3077311"/>
                  <a:ext cx="36420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θ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5414" y="3077311"/>
                  <a:ext cx="36420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3729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83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2737" y="750277"/>
                <a:ext cx="11875478" cy="5180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যদি </a:t>
                </a:r>
                <a:r>
                  <a:rPr lang="en-US" sz="3600" dirty="0" err="1" smtClean="0"/>
                  <a:t>চার্জটি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চৌম্বক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ক্ষেত্রের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সাথে</a:t>
                </a:r>
                <a:r>
                  <a:rPr lang="en-US" sz="3600" dirty="0" smtClean="0"/>
                  <a:t> θ</a:t>
                </a:r>
                <a:r>
                  <a:rPr lang="bn-IN" sz="3600" dirty="0" smtClean="0"/>
                  <a:t> কোণে </a:t>
                </a:r>
                <a:r>
                  <a:rPr lang="en-US" sz="3600" dirty="0" smtClean="0"/>
                  <a:t>v </a:t>
                </a:r>
                <a:r>
                  <a:rPr lang="en-US" sz="3600" dirty="0" err="1" smtClean="0"/>
                  <a:t>বেগে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গতিশীল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হয়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তাহলে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চৌম্বক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ক্ষেত্রের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সাথে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লম্ব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বরাবর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চার্জটির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বেগের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উল্লম্ব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উপাংশ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হবে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vsin</a:t>
                </a:r>
                <a:r>
                  <a:rPr lang="el-GR" sz="3600" dirty="0" smtClean="0"/>
                  <a:t>θ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এবং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চৌম্বক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ক্ষেত্রের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মান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হবে</a:t>
                </a:r>
                <a:r>
                  <a:rPr lang="en-US" sz="3600" dirty="0" smtClean="0"/>
                  <a:t>-</a:t>
                </a:r>
              </a:p>
              <a:p>
                <a:pPr algn="ctr"/>
                <a:r>
                  <a:rPr lang="en-US" sz="3600" dirty="0"/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B =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qv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bn-IN" sz="3600" dirty="0" smtClean="0"/>
                  <a:t>   </a:t>
                </a:r>
                <a:r>
                  <a:rPr lang="en-US" sz="3600" dirty="0" smtClean="0"/>
                  <a:t> </a:t>
                </a:r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 smtClean="0"/>
                  <a:t>Or  F = </a:t>
                </a:r>
                <a:r>
                  <a:rPr lang="en-US" sz="3600" dirty="0" err="1" smtClean="0"/>
                  <a:t>qvBsin</a:t>
                </a:r>
                <a:r>
                  <a:rPr lang="el-GR" sz="3600" dirty="0" smtClean="0"/>
                  <a:t>θ</a:t>
                </a:r>
                <a:r>
                  <a:rPr lang="en-US" sz="3600" dirty="0" smtClean="0"/>
                  <a:t> ………………………..2</a:t>
                </a:r>
              </a:p>
              <a:p>
                <a:r>
                  <a:rPr lang="en-US" sz="3600" dirty="0" err="1" smtClean="0"/>
                  <a:t>সমীকরণটিকে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ভেক্টররুপে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প্রকাশ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করলে</a:t>
                </a:r>
                <a:r>
                  <a:rPr lang="en-US" sz="3600" dirty="0" smtClean="0"/>
                  <a:t>-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𝐹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600" dirty="0" smtClean="0"/>
                  <a:t>  = q(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600" dirty="0" smtClean="0"/>
                  <a:t> 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600" dirty="0" smtClean="0"/>
                  <a:t>  ) ……………………3</a:t>
                </a:r>
                <a:endParaRPr lang="en-US" sz="3600" dirty="0"/>
              </a:p>
              <a:p>
                <a:pPr algn="ctr"/>
                <a:r>
                  <a:rPr lang="en-US" dirty="0" smtClean="0"/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7" y="750277"/>
                <a:ext cx="11875478" cy="5180072"/>
              </a:xfrm>
              <a:prstGeom prst="rect">
                <a:avLst/>
              </a:prstGeom>
              <a:blipFill rotWithShape="1">
                <a:blip r:embed="rId2"/>
                <a:stretch>
                  <a:fillRect l="-1591" t="-2000" r="-667" b="-9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6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6523" y="125778"/>
                <a:ext cx="11723077" cy="64156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sz="3200" dirty="0" err="1" smtClean="0"/>
                  <a:t>এই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বল</a:t>
                </a:r>
                <a:r>
                  <a:rPr lang="en-US" sz="3200" dirty="0" smtClean="0"/>
                  <a:t> F </a:t>
                </a:r>
                <a:r>
                  <a:rPr lang="en-US" sz="3200" dirty="0" err="1" smtClean="0"/>
                  <a:t>হলো</a:t>
                </a:r>
                <a:r>
                  <a:rPr lang="en-US" sz="3200" dirty="0" smtClean="0"/>
                  <a:t> - </a:t>
                </a:r>
              </a:p>
              <a:p>
                <a:pPr marL="0" indent="0">
                  <a:buNone/>
                </a:pPr>
                <a:r>
                  <a:rPr lang="bn-BD" sz="3200" dirty="0" smtClean="0"/>
                  <a:t>১। আধান (</a:t>
                </a:r>
                <a:r>
                  <a:rPr lang="en-US" sz="3200" dirty="0" smtClean="0"/>
                  <a:t>q) </a:t>
                </a:r>
                <a:r>
                  <a:rPr lang="bn-BD" sz="3200" dirty="0" smtClean="0"/>
                  <a:t>এর সমানুপাতিক।</a:t>
                </a:r>
              </a:p>
              <a:p>
                <a:pPr marL="0" indent="0">
                  <a:buNone/>
                </a:pPr>
                <a:r>
                  <a:rPr lang="bn-BD" sz="3200" dirty="0" smtClean="0"/>
                  <a:t>২। আধানের বেগ (</a:t>
                </a:r>
                <a:r>
                  <a:rPr lang="en-US" sz="3200" dirty="0" smtClean="0"/>
                  <a:t>v) </a:t>
                </a:r>
                <a:r>
                  <a:rPr lang="bn-BD" sz="3200" dirty="0" smtClean="0"/>
                  <a:t>এর সমানুপাতিক।</a:t>
                </a:r>
              </a:p>
              <a:p>
                <a:pPr marL="0" indent="0">
                  <a:buNone/>
                </a:pPr>
                <a:r>
                  <a:rPr lang="bn-BD" sz="3200" dirty="0" smtClean="0"/>
                  <a:t>৩।চৌম্বক ক্ষেত্রের মান (</a:t>
                </a:r>
                <a:r>
                  <a:rPr lang="en-US" sz="3200" dirty="0" smtClean="0"/>
                  <a:t>B) </a:t>
                </a:r>
                <a:r>
                  <a:rPr lang="bn-BD" sz="3200" dirty="0" smtClean="0"/>
                  <a:t>এর সমানুপাতিক। </a:t>
                </a:r>
              </a:p>
              <a:p>
                <a:pPr marL="0" indent="0">
                  <a:buNone/>
                </a:pPr>
                <a:r>
                  <a:rPr lang="bn-BD" sz="3200" dirty="0" smtClean="0"/>
                  <a:t>৪। আধানের বেগের দিক চৌম্বক ক্ষেত্রের দিকের সাথে যে কোণ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bn-BD" sz="3200" b="0" dirty="0" smtClean="0">
                    <a:ea typeface="Cambria Math" panose="02040503050406030204" pitchFamily="18" charset="0"/>
                  </a:rPr>
                  <a:t> উৎপন্ন করে তার </a:t>
                </a:r>
                <a:r>
                  <a:rPr lang="en-US" sz="3200" b="0" dirty="0" smtClean="0">
                    <a:ea typeface="Cambria Math" panose="02040503050406030204" pitchFamily="18" charset="0"/>
                  </a:rPr>
                  <a:t>sin </a:t>
                </a:r>
                <a:r>
                  <a:rPr lang="bn-BD" sz="3200" b="0" dirty="0" smtClean="0">
                    <a:ea typeface="Cambria Math" panose="02040503050406030204" pitchFamily="18" charset="0"/>
                  </a:rPr>
                  <a:t>এর সমানুপাতিক ।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𝑞𝑣𝐵</m:t>
                    </m:r>
                    <m:func>
                      <m:func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200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sz="3200" dirty="0" err="1" smtClean="0"/>
                  <a:t>কোন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স্থানে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চৌম্বক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ক্ষেত্রের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মান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নিদির্ষ্ট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হলে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এই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বলের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মান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নির্ভর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করবে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কেবল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আধানের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মান</a:t>
                </a:r>
                <a:r>
                  <a:rPr lang="en-US" sz="3200" dirty="0" smtClean="0"/>
                  <a:t> , </a:t>
                </a:r>
                <a:r>
                  <a:rPr lang="en-US" sz="3200" dirty="0" err="1" smtClean="0"/>
                  <a:t>আধানের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বেগ</a:t>
                </a:r>
                <a:r>
                  <a:rPr lang="en-US" sz="3200" dirty="0"/>
                  <a:t> </a:t>
                </a:r>
                <a:r>
                  <a:rPr lang="en-US" sz="3200" dirty="0" err="1" smtClean="0"/>
                  <a:t>এবং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আধানের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বেগের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দিক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চৌম্বক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ক্ষেত্রের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দিকের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সাথে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যে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কোণ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তৈরি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করে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তার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উপর</a:t>
                </a:r>
                <a:r>
                  <a:rPr lang="en-US" sz="3200" dirty="0" smtClean="0"/>
                  <a:t>। </a:t>
                </a:r>
                <a:endParaRPr lang="bn-IN" sz="3200" dirty="0" smtClean="0"/>
              </a:p>
              <a:p>
                <a:pPr marL="0" indent="0" algn="just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523" y="125778"/>
                <a:ext cx="11723077" cy="6415699"/>
              </a:xfrm>
              <a:blipFill rotWithShape="1">
                <a:blip r:embed="rId2"/>
                <a:stretch>
                  <a:fillRect l="-1352" t="-2186" r="-208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995138" cy="691662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শ্রেণি কাজ/ জোড়ায় কাজ ও সমাধান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232" y="629871"/>
                <a:ext cx="11898922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bn-IN" dirty="0" smtClean="0"/>
                  <a:t>১</a:t>
                </a:r>
                <a:r>
                  <a:rPr lang="bn-BD" dirty="0" smtClean="0"/>
                  <a:t>। একটি ইলেক্ট্রন একটি সুষম চৌম্বক ক্ষেত্রের মধ্য দিয়ে </a:t>
                </a:r>
                <a14:m>
                  <m:oMath xmlns:m="http://schemas.openxmlformats.org/officeDocument/2006/math">
                    <m:r>
                      <a:rPr lang="bn-BD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bn-B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n-BD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bn-B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bn-BD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bn-BD" dirty="0" smtClean="0"/>
                  <a:t>দ্রুতিতে ঐ ক্ষেত্রের সাথে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dirty="0" smtClean="0"/>
                  <a:t>কোণে গতিশীল । ইলেক্ট্রটির ওপর চৌম্বক বল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N </a:t>
                </a:r>
                <a:r>
                  <a:rPr lang="bn-BD" dirty="0" smtClean="0"/>
                  <a:t>হলে চৌম্বক ক্ষেত্রের মান নির্ণয় কর । </a:t>
                </a:r>
                <a:endParaRPr lang="bn-IN" dirty="0" smtClean="0"/>
              </a:p>
              <a:p>
                <a:pPr marL="0" indent="0" algn="just">
                  <a:buNone/>
                </a:pPr>
                <a:r>
                  <a:rPr lang="bn-IN" dirty="0"/>
                  <a:t> </a:t>
                </a:r>
                <a:r>
                  <a:rPr lang="bn-IN" dirty="0" smtClean="0"/>
                  <a:t>সমাধানঃ </a:t>
                </a: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232" y="629871"/>
                <a:ext cx="11898922" cy="4351338"/>
              </a:xfrm>
              <a:blipFill rotWithShape="1">
                <a:blip r:embed="rId2"/>
                <a:stretch>
                  <a:fillRect l="-1025" t="-2521" r="-19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9108" y="1984102"/>
                <a:ext cx="5931878" cy="268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এখানে , </a:t>
                </a:r>
              </a:p>
              <a:p>
                <a:r>
                  <a:rPr lang="bn-IN" sz="2800" dirty="0"/>
                  <a:t> </a:t>
                </a:r>
                <a:r>
                  <a:rPr lang="bn-IN" sz="2800" dirty="0" smtClean="0"/>
                  <a:t>       ইলেক্ট্রনের বেগ,</a:t>
                </a:r>
                <a:r>
                  <a:rPr lang="en-US" sz="2800" dirty="0" smtClean="0"/>
                  <a:t>v =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bn-BD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SG" sz="280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</a:t>
                </a:r>
                <a:r>
                  <a:rPr lang="en-US" sz="2800" dirty="0" err="1" smtClean="0"/>
                  <a:t>কোণ</a:t>
                </a:r>
                <a:r>
                  <a:rPr lang="en-US" sz="2800" dirty="0" smtClean="0"/>
                  <a:t> ,</a:t>
                </a:r>
                <a:r>
                  <a:rPr lang="el-GR" sz="2800" dirty="0" smtClean="0"/>
                  <a:t>θ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800" dirty="0" smtClean="0"/>
                  <a:t> </a:t>
                </a:r>
              </a:p>
              <a:p>
                <a:r>
                  <a:rPr lang="bn-IN" sz="2800" dirty="0"/>
                  <a:t> </a:t>
                </a:r>
                <a:r>
                  <a:rPr lang="bn-IN" sz="2800" dirty="0" smtClean="0"/>
                  <a:t>            চৌম্বক বল ,</a:t>
                </a:r>
                <a:r>
                  <a:rPr lang="en-US" sz="2800" dirty="0" smtClean="0"/>
                  <a:t>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N </a:t>
                </a: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  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ইলেক্ট্রনের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চার্জ,q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=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       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চৌম্বক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ক্ষেত্র,B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=   ?  </a:t>
                </a:r>
                <a:endParaRPr lang="en-SG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08" y="1984102"/>
                <a:ext cx="5931878" cy="2687402"/>
              </a:xfrm>
              <a:prstGeom prst="rect">
                <a:avLst/>
              </a:prstGeom>
              <a:blipFill rotWithShape="1">
                <a:blip r:embed="rId3"/>
                <a:stretch>
                  <a:fillRect l="-2055" t="-2268" r="-2878" b="-56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951" y="2719976"/>
                <a:ext cx="6201680" cy="380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prstClr val="black"/>
                    </a:solidFill>
                  </a:rPr>
                  <a:t>আমরা জানি, </a:t>
                </a:r>
              </a:p>
              <a:p>
                <a:r>
                  <a:rPr lang="bn-IN" sz="3600" dirty="0">
                    <a:solidFill>
                      <a:prstClr val="black"/>
                    </a:solidFill>
                  </a:rPr>
                  <a:t> </a:t>
                </a:r>
                <a:r>
                  <a:rPr lang="bn-IN" sz="3600" dirty="0" smtClean="0">
                    <a:solidFill>
                      <a:prstClr val="black"/>
                    </a:solidFill>
                  </a:rPr>
                  <a:t>     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B </a:t>
                </a:r>
                <a:r>
                  <a:rPr lang="en-US" sz="36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</a:rPr>
                          <m:t>vsin</m:t>
                        </m:r>
                        <m:r>
                          <m:rPr>
                            <m:nor/>
                          </m:rPr>
                          <a:rPr lang="el-GR" sz="3200" dirty="0">
                            <a:solidFill>
                              <a:prstClr val="black"/>
                            </a:solidFill>
                          </a:rPr>
                          <m:t>θ</m:t>
                        </m:r>
                      </m:den>
                    </m:f>
                  </m:oMath>
                </a14:m>
                <a:r>
                  <a:rPr lang="bn-IN" sz="3200" dirty="0" smtClean="0"/>
                  <a:t>  </a:t>
                </a:r>
              </a:p>
              <a:p>
                <a:pPr algn="ctr"/>
                <a:r>
                  <a:rPr lang="bn-IN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bn-BD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</a:rPr>
                          <m:t>sin</m:t>
                        </m:r>
                        <m:sSup>
                          <m:sSupPr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endParaRPr lang="en-SG" sz="2800" dirty="0" smtClean="0"/>
              </a:p>
              <a:p>
                <a:pPr algn="ctr"/>
                <a:endParaRPr lang="bn-IN" sz="2800" dirty="0" smtClean="0"/>
              </a:p>
              <a:p>
                <a:pPr algn="ctr"/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bn-BD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bn-IN" sz="2800" b="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 err="1" smtClean="0"/>
                  <a:t>অতএব,চৌম্বক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ক্ষেত্রের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মান</a:t>
                </a:r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bn-BD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SG" sz="2800" dirty="0">
                  <a:solidFill>
                    <a:prstClr val="black"/>
                  </a:solidFill>
                </a:endParaRPr>
              </a:p>
              <a:p>
                <a:pPr lvl="0"/>
                <a:endParaRPr lang="en-SG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1" y="2719976"/>
                <a:ext cx="6201680" cy="3800977"/>
              </a:xfrm>
              <a:prstGeom prst="rect">
                <a:avLst/>
              </a:prstGeom>
              <a:blipFill rotWithShape="1">
                <a:blip r:embed="rId4"/>
                <a:stretch>
                  <a:fillRect l="-3048" t="-2404" b="-352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0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54" y="0"/>
            <a:ext cx="1051560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</a:rPr>
              <a:t>শিক্ষক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পরিচিতি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16" y="1720117"/>
            <a:ext cx="84230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solidFill>
                  <a:srgbClr val="7030A0"/>
                </a:solidFill>
              </a:rPr>
              <a:t>মোঃআসলাম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আলী</a:t>
            </a:r>
            <a:endParaRPr lang="en-US" sz="4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rgbClr val="7030A0"/>
                </a:solidFill>
              </a:rPr>
              <a:t>প্রভাষক</a:t>
            </a:r>
            <a:r>
              <a:rPr lang="en-US" sz="4800" b="1" dirty="0">
                <a:solidFill>
                  <a:srgbClr val="7030A0"/>
                </a:solidFill>
              </a:rPr>
              <a:t> ,</a:t>
            </a:r>
            <a:r>
              <a:rPr lang="en-US" sz="4800" b="1" dirty="0" err="1">
                <a:solidFill>
                  <a:srgbClr val="7030A0"/>
                </a:solidFill>
              </a:rPr>
              <a:t>পদার্থবিজ্ঞান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বিভাগ</a:t>
            </a:r>
            <a:r>
              <a:rPr lang="en-US" sz="4800" b="1" dirty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4800" b="1" dirty="0" err="1" smtClean="0">
                <a:solidFill>
                  <a:srgbClr val="7030A0"/>
                </a:solidFill>
              </a:rPr>
              <a:t>নন্দনগাছী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ডিগ্রী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কলেজ</a:t>
            </a:r>
            <a:r>
              <a:rPr lang="en-US" sz="4800" b="1" dirty="0">
                <a:solidFill>
                  <a:srgbClr val="7030A0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4800" b="1" dirty="0" err="1" smtClean="0">
                <a:solidFill>
                  <a:srgbClr val="7030A0"/>
                </a:solidFill>
              </a:rPr>
              <a:t>চারঘাট,রাজশাহী</a:t>
            </a:r>
            <a:r>
              <a:rPr lang="en-US" sz="4800" b="1" dirty="0" smtClean="0">
                <a:solidFill>
                  <a:srgbClr val="7030A0"/>
                </a:solidFill>
              </a:rPr>
              <a:t>|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38" y="2168769"/>
            <a:ext cx="2475915" cy="28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47" y="0"/>
            <a:ext cx="4947138" cy="736844"/>
          </a:xfrm>
        </p:spPr>
        <p:txBody>
          <a:bodyPr/>
          <a:lstStyle/>
          <a:p>
            <a:pPr algn="ctr"/>
            <a:r>
              <a:rPr lang="bn-IN" dirty="0" smtClean="0"/>
              <a:t>         </a:t>
            </a:r>
            <a:r>
              <a:rPr lang="bn-IN" dirty="0" smtClean="0">
                <a:solidFill>
                  <a:srgbClr val="FF0000"/>
                </a:solidFill>
              </a:rPr>
              <a:t>মূল্যায়ন</a:t>
            </a:r>
            <a:r>
              <a:rPr lang="bn-IN" dirty="0" smtClean="0"/>
              <a:t>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1354" y="887779"/>
                <a:ext cx="11711354" cy="4351338"/>
              </a:xfrm>
            </p:spPr>
            <p:txBody>
              <a:bodyPr/>
              <a:lstStyle/>
              <a:p>
                <a:r>
                  <a:rPr lang="bn-IN" sz="4000" dirty="0" smtClean="0"/>
                  <a:t>চৌম্বক বলের মান কি কি বিষয়ের  উপর নির্ভর করে ? </a:t>
                </a:r>
              </a:p>
              <a:p>
                <a:r>
                  <a:rPr lang="bn-IN" sz="4000" dirty="0" smtClean="0"/>
                  <a:t>একটি ইলেক্ট্রনের চার্জের মান কত 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</a:rPr>
                      <m:t>Wb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40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sz="40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4000" b="0" i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err="1" smtClean="0"/>
                  <a:t>কিসের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একক</a:t>
                </a:r>
                <a:r>
                  <a:rPr lang="en-US" sz="4000" dirty="0" smtClean="0"/>
                  <a:t> ?</a:t>
                </a:r>
              </a:p>
              <a:p>
                <a:r>
                  <a:rPr lang="en-US" sz="4000" dirty="0" err="1" smtClean="0"/>
                  <a:t>আধানের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একক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কি</a:t>
                </a:r>
                <a:r>
                  <a:rPr lang="en-US" sz="4000" dirty="0" smtClean="0"/>
                  <a:t> ? 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354" y="887779"/>
                <a:ext cx="11711354" cy="4351338"/>
              </a:xfrm>
              <a:blipFill rotWithShape="1">
                <a:blip r:embed="rId2"/>
                <a:stretch>
                  <a:fillRect l="-1614" t="-3927" r="-348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54" y="83772"/>
            <a:ext cx="10515600" cy="783737"/>
          </a:xfrm>
        </p:spPr>
        <p:txBody>
          <a:bodyPr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বাড়ির কাজ </a:t>
            </a:r>
            <a:endParaRPr lang="en-S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77" y="961292"/>
                <a:ext cx="11687908" cy="5603631"/>
              </a:xfrm>
            </p:spPr>
            <p:txBody>
              <a:bodyPr/>
              <a:lstStyle/>
              <a:p>
                <a:endParaRPr lang="bn-IN" dirty="0" smtClean="0"/>
              </a:p>
              <a:p>
                <a:pPr algn="just"/>
                <a:r>
                  <a:rPr lang="en-US" sz="6000" dirty="0" smtClean="0"/>
                  <a:t>0.05T </a:t>
                </a:r>
                <a:r>
                  <a:rPr lang="en-US" sz="6000" dirty="0" err="1" smtClean="0"/>
                  <a:t>সুষম</a:t>
                </a:r>
                <a:r>
                  <a:rPr lang="en-US" sz="6000" dirty="0" smtClean="0"/>
                  <a:t> </a:t>
                </a:r>
                <a:r>
                  <a:rPr lang="en-US" sz="6000" dirty="0" err="1" smtClean="0"/>
                  <a:t>চৌম্বক</a:t>
                </a:r>
                <a:r>
                  <a:rPr lang="en-US" sz="6000" dirty="0" smtClean="0"/>
                  <a:t> </a:t>
                </a:r>
                <a:r>
                  <a:rPr lang="en-US" sz="6000" dirty="0" err="1" smtClean="0"/>
                  <a:t>ক্ষেত্রের</a:t>
                </a:r>
                <a:r>
                  <a:rPr lang="en-US" sz="6000" dirty="0" smtClean="0"/>
                  <a:t> </a:t>
                </a:r>
                <a:r>
                  <a:rPr lang="en-US" sz="6000" dirty="0" err="1" smtClean="0"/>
                  <a:t>সাথে</a:t>
                </a:r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/>
                      </a:rPr>
                      <m:t>60</m:t>
                    </m:r>
                    <m:r>
                      <a:rPr lang="en-US" sz="6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SG" sz="6000" dirty="0" err="1" smtClean="0"/>
                  <a:t>কোণে</a:t>
                </a:r>
                <a:r>
                  <a:rPr lang="en-SG" sz="6000" dirty="0" smtClean="0"/>
                  <a:t> </a:t>
                </a:r>
                <a:r>
                  <a:rPr lang="en-SG" sz="6000" dirty="0" err="1" smtClean="0"/>
                  <a:t>একটি</a:t>
                </a:r>
                <a:r>
                  <a:rPr lang="en-SG" sz="6000" dirty="0" smtClean="0"/>
                  <a:t> </a:t>
                </a:r>
                <a:r>
                  <a:rPr lang="en-SG" sz="6000" dirty="0" err="1" smtClean="0"/>
                  <a:t>ইলেক্ট্রন</a:t>
                </a:r>
                <a:r>
                  <a:rPr lang="en-SG" sz="6000" dirty="0" smtClean="0"/>
                  <a:t> </a:t>
                </a:r>
                <a14:m>
                  <m:oMath xmlns:m="http://schemas.openxmlformats.org/officeDocument/2006/math">
                    <m:r>
                      <a:rPr lang="bn-BD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bn-BD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n-BD" sz="60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bn-BD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bn-BD" sz="60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6000" dirty="0" smtClean="0"/>
                  <a:t> বেগে চলতে থাকলে ইলেক্ট্রনটির ক্রিয়াশীল বলের মান কত ?</a:t>
                </a:r>
                <a:endParaRPr lang="en-SG" sz="6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77" y="961292"/>
                <a:ext cx="11687908" cy="5603631"/>
              </a:xfrm>
              <a:blipFill rotWithShape="1">
                <a:blip r:embed="rId2"/>
                <a:stretch>
                  <a:fillRect l="-2817" t="-1741" r="-50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504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54" y="557616"/>
            <a:ext cx="8358554" cy="6260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2031" y="2227385"/>
            <a:ext cx="3927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</a:rPr>
              <a:t>ধন্যবাদ</a:t>
            </a:r>
            <a:endParaRPr lang="en-SG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1" y="83773"/>
            <a:ext cx="6213231" cy="91269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পাঠ </a:t>
            </a:r>
            <a:r>
              <a:rPr lang="en-US" sz="60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6" y="1216025"/>
            <a:ext cx="10884877" cy="35787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n-IN" sz="4400" dirty="0">
                <a:solidFill>
                  <a:srgbClr val="0070C0"/>
                </a:solidFill>
              </a:rPr>
              <a:t> </a:t>
            </a:r>
            <a:r>
              <a:rPr lang="bn-IN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বিষয়ঃউচ্চমাধ্যমিক</a:t>
            </a:r>
            <a:r>
              <a:rPr lang="en-US" sz="4400" dirty="0" smtClean="0">
                <a:solidFill>
                  <a:srgbClr val="0070C0"/>
                </a:solidFill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</a:rPr>
              <a:t>পদার্থবিজ্ঞান</a:t>
            </a:r>
            <a:r>
              <a:rPr lang="en-US" sz="4400" dirty="0" smtClean="0">
                <a:solidFill>
                  <a:srgbClr val="0070C0"/>
                </a:solidFill>
              </a:rPr>
              <a:t> ২য় </a:t>
            </a:r>
            <a:r>
              <a:rPr lang="en-US" sz="4400" dirty="0" err="1" smtClean="0">
                <a:solidFill>
                  <a:srgbClr val="0070C0"/>
                </a:solidFill>
              </a:rPr>
              <a:t>পত্র</a:t>
            </a:r>
            <a:r>
              <a:rPr lang="en-US" sz="4400" smtClean="0">
                <a:solidFill>
                  <a:srgbClr val="0070C0"/>
                </a:solidFill>
              </a:rPr>
              <a:t> ।</a:t>
            </a:r>
            <a:endParaRPr lang="en-US" sz="4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bn-IN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sz="4400" dirty="0" smtClean="0">
                <a:solidFill>
                  <a:srgbClr val="0070C0"/>
                </a:solidFill>
              </a:rPr>
              <a:t> ৪র্থ </a:t>
            </a:r>
            <a:endParaRPr lang="en-US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n-IN" sz="4400" dirty="0" smtClean="0">
                <a:solidFill>
                  <a:srgbClr val="0070C0"/>
                </a:solidFill>
              </a:rPr>
              <a:t>  </a:t>
            </a:r>
            <a:r>
              <a:rPr lang="bn-BD" sz="4400" dirty="0" smtClean="0">
                <a:solidFill>
                  <a:srgbClr val="0070C0"/>
                </a:solidFill>
              </a:rPr>
              <a:t>তড়িৎ প্রবাহের চৌম্বক ক্রিয়া </a:t>
            </a:r>
            <a:r>
              <a:rPr lang="en-US" sz="4400" dirty="0">
                <a:solidFill>
                  <a:srgbClr val="0070C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437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54" y="83771"/>
            <a:ext cx="10515600" cy="1029921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পূর্বজ্ঞান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যাচাই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69" y="1101969"/>
            <a:ext cx="10521462" cy="4853354"/>
          </a:xfrm>
        </p:spPr>
        <p:txBody>
          <a:bodyPr/>
          <a:lstStyle/>
          <a:p>
            <a:r>
              <a:rPr lang="bn-IN" dirty="0" smtClean="0">
                <a:solidFill>
                  <a:srgbClr val="7030A0"/>
                </a:solidFill>
              </a:rPr>
              <a:t>তড়িত কি ? </a:t>
            </a:r>
          </a:p>
          <a:p>
            <a:r>
              <a:rPr lang="bn-IN" dirty="0" smtClean="0">
                <a:solidFill>
                  <a:srgbClr val="7030A0"/>
                </a:solidFill>
              </a:rPr>
              <a:t>তড়িত ক্ষেত্র কি ? </a:t>
            </a:r>
          </a:p>
          <a:p>
            <a:r>
              <a:rPr lang="bn-IN" dirty="0" smtClean="0">
                <a:solidFill>
                  <a:srgbClr val="7030A0"/>
                </a:solidFill>
              </a:rPr>
              <a:t>চার্জ / আধান কি ? 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চুম্বক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কি</a:t>
            </a:r>
            <a:r>
              <a:rPr lang="en-US" dirty="0" smtClean="0">
                <a:solidFill>
                  <a:srgbClr val="7030A0"/>
                </a:solidFill>
              </a:rPr>
              <a:t> ?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চুম্বক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কত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প্রকার</a:t>
            </a:r>
            <a:r>
              <a:rPr lang="en-US" dirty="0" smtClean="0">
                <a:solidFill>
                  <a:srgbClr val="7030A0"/>
                </a:solidFill>
              </a:rPr>
              <a:t> ও </a:t>
            </a:r>
            <a:r>
              <a:rPr lang="en-US" dirty="0" err="1" smtClean="0">
                <a:solidFill>
                  <a:srgbClr val="7030A0"/>
                </a:solidFill>
              </a:rPr>
              <a:t>কি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কি</a:t>
            </a:r>
            <a:r>
              <a:rPr lang="en-US" dirty="0" smtClean="0">
                <a:solidFill>
                  <a:srgbClr val="7030A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708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92" y="95495"/>
            <a:ext cx="10515600" cy="994752"/>
          </a:xfrm>
        </p:spPr>
        <p:txBody>
          <a:bodyPr/>
          <a:lstStyle/>
          <a:p>
            <a:pPr algn="ctr"/>
            <a:r>
              <a:rPr lang="bn-BD" dirty="0">
                <a:solidFill>
                  <a:srgbClr val="FF0000"/>
                </a:solidFill>
                <a:latin typeface="+mn-lt"/>
              </a:rPr>
              <a:t>নিচের </a:t>
            </a:r>
            <a:r>
              <a:rPr lang="bn-BD" dirty="0" smtClean="0">
                <a:solidFill>
                  <a:srgbClr val="FF0000"/>
                </a:solidFill>
                <a:latin typeface="+mn-lt"/>
              </a:rPr>
              <a:t>চিত্রগুলো </a:t>
            </a:r>
            <a:r>
              <a:rPr lang="bn-BD" dirty="0">
                <a:solidFill>
                  <a:srgbClr val="FF0000"/>
                </a:solidFill>
                <a:latin typeface="+mn-lt"/>
              </a:rPr>
              <a:t>লক্ষ্য </a:t>
            </a:r>
            <a:r>
              <a:rPr lang="bn-BD" dirty="0" smtClean="0">
                <a:solidFill>
                  <a:srgbClr val="FF0000"/>
                </a:solidFill>
                <a:latin typeface="+mn-lt"/>
              </a:rPr>
              <a:t>কর</a:t>
            </a:r>
            <a:r>
              <a:rPr lang="bn-IN" dirty="0" smtClean="0">
                <a:solidFill>
                  <a:srgbClr val="FF0000"/>
                </a:solidFill>
                <a:latin typeface="+mn-lt"/>
              </a:rPr>
              <a:t>ঃ </a:t>
            </a:r>
            <a:r>
              <a:rPr lang="bn-BD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 descr="F:\Personal Presentation\Electric Wi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586" y="1160585"/>
            <a:ext cx="5696532" cy="513470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1195754"/>
            <a:ext cx="5549277" cy="5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454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477" y="45551"/>
            <a:ext cx="4595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আজকের পাঠ 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646" y="876548"/>
            <a:ext cx="112189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*  চৌম্বক ক্ষেত্র কি ?</a:t>
            </a:r>
          </a:p>
          <a:p>
            <a:pPr marL="571500" indent="-571500">
              <a:buFont typeface="Arial" charset="0"/>
              <a:buChar char="•"/>
            </a:pPr>
            <a:r>
              <a:rPr lang="as-IN" sz="4000" dirty="0" smtClean="0"/>
              <a:t>তড়িৎ </a:t>
            </a:r>
            <a:r>
              <a:rPr lang="as-IN" sz="4000" dirty="0"/>
              <a:t>প্রবাহের চৌম্বক ক্রিয়া </a:t>
            </a:r>
            <a:r>
              <a:rPr lang="bn-IN" sz="4000" dirty="0" smtClean="0"/>
              <a:t>। </a:t>
            </a:r>
            <a:endParaRPr lang="en-US" sz="40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4000" dirty="0" err="1" smtClean="0"/>
              <a:t>টেসলা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bn-IN" sz="4000" dirty="0" smtClean="0"/>
              <a:t>? </a:t>
            </a:r>
          </a:p>
          <a:p>
            <a:pPr marL="571500" indent="-571500">
              <a:buFont typeface="Arial" charset="0"/>
              <a:buChar char="•"/>
            </a:pPr>
            <a:r>
              <a:rPr lang="bn-IN" sz="4000" dirty="0" smtClean="0"/>
              <a:t>ফ্লেমিং এর ডান হস্ত সূত্র।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 err="1" smtClean="0"/>
              <a:t>ম্যাক্সওয়েল</a:t>
            </a:r>
            <a:r>
              <a:rPr lang="en-US" sz="4000" dirty="0" smtClean="0"/>
              <a:t> </a:t>
            </a:r>
            <a:r>
              <a:rPr lang="bn-IN" sz="4000" dirty="0" smtClean="0"/>
              <a:t>কর্ক স্ক্রু সূত্র । </a:t>
            </a:r>
          </a:p>
          <a:p>
            <a:pPr marL="571500" indent="-571500">
              <a:buFont typeface="Arial" charset="0"/>
              <a:buChar char="•"/>
            </a:pPr>
            <a:r>
              <a:rPr lang="bn-IN" sz="4000" dirty="0" smtClean="0"/>
              <a:t>একটি গতিশীল চার্জের উপর চৌম্বক ক্ষেত্রে বল।</a:t>
            </a:r>
          </a:p>
          <a:p>
            <a:endParaRPr lang="bn-IN" sz="4000" dirty="0" smtClean="0"/>
          </a:p>
          <a:p>
            <a:pPr marL="571500" indent="-571500">
              <a:buFont typeface="Arial" charset="0"/>
              <a:buChar char="•"/>
            </a:pPr>
            <a:endParaRPr lang="bn-IN" sz="4000" dirty="0"/>
          </a:p>
          <a:p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230384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85" y="0"/>
            <a:ext cx="10515600" cy="879231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936" y="1262918"/>
            <a:ext cx="9900141" cy="4351338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</a:t>
            </a:r>
            <a:r>
              <a:rPr lang="bn-IN" dirty="0" smtClean="0">
                <a:solidFill>
                  <a:srgbClr val="7030A0"/>
                </a:solidFill>
              </a:rPr>
              <a:t>১। চৌম্বক ক্ষেত্র ব্যাখ্যা করতে পারবে ।</a:t>
            </a:r>
          </a:p>
          <a:p>
            <a:pPr marL="0" indent="0">
              <a:buNone/>
            </a:pPr>
            <a:r>
              <a:rPr lang="bn-IN" dirty="0">
                <a:solidFill>
                  <a:srgbClr val="7030A0"/>
                </a:solidFill>
              </a:rPr>
              <a:t> </a:t>
            </a:r>
            <a:r>
              <a:rPr lang="bn-IN" dirty="0" smtClean="0">
                <a:solidFill>
                  <a:srgbClr val="7030A0"/>
                </a:solidFill>
              </a:rPr>
              <a:t>২।ফ্লেমিং এর </a:t>
            </a:r>
            <a:r>
              <a:rPr lang="en-US" dirty="0" err="1" smtClean="0">
                <a:solidFill>
                  <a:srgbClr val="7030A0"/>
                </a:solidFill>
              </a:rPr>
              <a:t>ডান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হস্ত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bn-IN" dirty="0" smtClean="0">
                <a:solidFill>
                  <a:srgbClr val="7030A0"/>
                </a:solidFill>
              </a:rPr>
              <a:t> সূত্র ব্যাখ্যা করতে পারবে ।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৩।ম্যক্স </a:t>
            </a:r>
            <a:r>
              <a:rPr lang="en-US" dirty="0" err="1" smtClean="0">
                <a:solidFill>
                  <a:srgbClr val="7030A0"/>
                </a:solidFill>
              </a:rPr>
              <a:t>ওয়েলের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স্ক্রু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কর্ক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নিয়ম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করতে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</a:rPr>
              <a:t>। </a:t>
            </a:r>
            <a:endParaRPr lang="bn-IN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৪</a:t>
            </a:r>
            <a:r>
              <a:rPr lang="bn-BD" dirty="0" smtClean="0">
                <a:solidFill>
                  <a:srgbClr val="7030A0"/>
                </a:solidFill>
              </a:rPr>
              <a:t>।ওয়েরস্টেডের চৌম্বক ক্ষেত্রের ধারণা ব্যাখ্যা করতে পারবে।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৫</a:t>
            </a:r>
            <a:r>
              <a:rPr lang="bn-BD" dirty="0" smtClean="0">
                <a:solidFill>
                  <a:srgbClr val="7030A0"/>
                </a:solidFill>
              </a:rPr>
              <a:t>। গতিশীল চার্জের ওপর চৌম্বক ক্ষেত্রের বলের মান ও দিক নির্ণয় করতে পারবে। </a:t>
            </a:r>
            <a:endParaRPr lang="bn-IN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0"/>
            <a:ext cx="11723077" cy="6544652"/>
          </a:xfrm>
        </p:spPr>
        <p:txBody>
          <a:bodyPr>
            <a:noAutofit/>
          </a:bodyPr>
          <a:lstStyle/>
          <a:p>
            <a:r>
              <a:rPr lang="as-IN" sz="3600" dirty="0" smtClean="0">
                <a:solidFill>
                  <a:srgbClr val="FF0000"/>
                </a:solidFill>
              </a:rPr>
              <a:t>চৌম্বক ক্ষেত্র</a:t>
            </a:r>
            <a:r>
              <a:rPr lang="bn-IN" sz="3600" dirty="0" smtClean="0">
                <a:solidFill>
                  <a:srgbClr val="FF0000"/>
                </a:solidFill>
              </a:rPr>
              <a:t>ঃ </a:t>
            </a:r>
          </a:p>
          <a:p>
            <a:r>
              <a:rPr lang="bn-IN" sz="3600" dirty="0" smtClean="0"/>
              <a:t>চুম্বকের চারপাশে যতটুকু স্থানে ঐ চৌম্বকের বল ক্রিয়া করে তাকে চৌম্বক ক্ষেত্র বলে।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তড়িৎ প্রবাহের চৌম্বক ক্রিয়াঃ </a:t>
            </a:r>
          </a:p>
          <a:p>
            <a:pPr algn="just"/>
            <a:r>
              <a:rPr lang="bn-IN" sz="3600" dirty="0" smtClean="0"/>
              <a:t>কোন পরিবাহীর ভেতর দিয়ে তড়িৎ প্রবাহিত হলে এর চার পাশে চৌম্বক ক্ষেত্রের সৃষ্টি হওয়াকে তড়িৎ প্রবাহের চৌম্বক ক্রিয়া বলে।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টেসলা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N/Am</a:t>
            </a:r>
            <a:r>
              <a:rPr lang="bn-IN" sz="3600" dirty="0" smtClean="0"/>
              <a:t> । </a:t>
            </a:r>
          </a:p>
          <a:p>
            <a:pPr algn="just"/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টেসলাঃ</a:t>
            </a:r>
            <a:r>
              <a:rPr lang="en-US" sz="3600" dirty="0" smtClean="0"/>
              <a:t> </a:t>
            </a:r>
            <a:endParaRPr lang="bn-IN" sz="3600" dirty="0" smtClean="0"/>
          </a:p>
          <a:p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চৌম্বক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ক্ষেত্রে</a:t>
            </a:r>
            <a:r>
              <a:rPr lang="en-US" sz="3600" dirty="0" smtClean="0"/>
              <a:t>  1 </a:t>
            </a:r>
            <a:r>
              <a:rPr lang="en-US" sz="3600" dirty="0" err="1" smtClean="0"/>
              <a:t>কুলম্ব</a:t>
            </a:r>
            <a:r>
              <a:rPr lang="en-US" sz="3600" dirty="0" smtClean="0"/>
              <a:t> (c ) </a:t>
            </a:r>
            <a:r>
              <a:rPr lang="en-US" sz="3600" dirty="0" err="1" smtClean="0"/>
              <a:t>আধান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ক্ষেত্রের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সমকোণে</a:t>
            </a:r>
            <a:r>
              <a:rPr lang="en-US" sz="3600" dirty="0" smtClean="0"/>
              <a:t> 1m/s </a:t>
            </a:r>
            <a:r>
              <a:rPr lang="en-US" sz="3600" dirty="0" err="1" smtClean="0"/>
              <a:t>বেগে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গতিশীল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1N </a:t>
            </a:r>
            <a:r>
              <a:rPr lang="en-US" sz="3600" dirty="0" err="1" smtClean="0"/>
              <a:t>বল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অনুভব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চৌম্বক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ক্ষেত্রের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মানকে</a:t>
            </a:r>
            <a:r>
              <a:rPr lang="en-US" sz="3600" dirty="0" smtClean="0"/>
              <a:t> 1টেসলা (T)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।     </a:t>
            </a:r>
            <a:r>
              <a:rPr lang="bn-IN" sz="3600" dirty="0" smtClean="0"/>
              <a:t> </a:t>
            </a:r>
          </a:p>
          <a:p>
            <a:r>
              <a:rPr lang="bn-IN" sz="3600" dirty="0" smtClean="0"/>
              <a:t>  </a:t>
            </a:r>
          </a:p>
          <a:p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9597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6689"/>
            <a:ext cx="10515600" cy="1325563"/>
          </a:xfrm>
        </p:spPr>
        <p:txBody>
          <a:bodyPr/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নিচের চিত্রটি লক্ষ্য কর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2" y="2008908"/>
            <a:ext cx="4433455" cy="2909455"/>
          </a:xfrm>
        </p:spPr>
      </p:pic>
      <p:sp>
        <p:nvSpPr>
          <p:cNvPr id="3" name="Rectangle 2"/>
          <p:cNvSpPr/>
          <p:nvPr/>
        </p:nvSpPr>
        <p:spPr>
          <a:xfrm>
            <a:off x="257908" y="5195019"/>
            <a:ext cx="11781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/>
              <a:t>বর্তনীতে তড়িৎ প্রবাহ চালনা করলে চুম্বক শলাকাটি সাম্যাবস্থান থেকে বিচ্যুত হয়।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47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911</Words>
  <Application>Microsoft Office PowerPoint</Application>
  <PresentationFormat>Custom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শিক্ষক পরিচিতি </vt:lpstr>
      <vt:lpstr>পাঠ পরিচিতি </vt:lpstr>
      <vt:lpstr>পূর্বজ্ঞান যাচাই </vt:lpstr>
      <vt:lpstr>নিচের চিত্রগুলো লক্ষ্য করঃ  </vt:lpstr>
      <vt:lpstr>PowerPoint Presentation</vt:lpstr>
      <vt:lpstr>শিখনফল </vt:lpstr>
      <vt:lpstr>PowerPoint Presentation</vt:lpstr>
      <vt:lpstr>নিচের চিত্রটি লক্ষ্য কর </vt:lpstr>
      <vt:lpstr>নিচের চিত্রটি লক্ষ্য কর </vt:lpstr>
      <vt:lpstr>নিচের চিত্রটি লক্ষ্য কর </vt:lpstr>
      <vt:lpstr>চৌম্বক ক্ষেত্রের দিক</vt:lpstr>
      <vt:lpstr>ম্যাক্সওয়েলের কর্ক বা স্ক্রু নিয়মঃ </vt:lpstr>
      <vt:lpstr>ভিডিওটি দেখঃ   </vt:lpstr>
      <vt:lpstr>    একক কাজ </vt:lpstr>
      <vt:lpstr>একটি গতিশীল চার্জের উপর চৌম্বক ক্ষেত্রের বলের মান</vt:lpstr>
      <vt:lpstr>PowerPoint Presentation</vt:lpstr>
      <vt:lpstr>PowerPoint Presentation</vt:lpstr>
      <vt:lpstr>শ্রেণি কাজ/ জোড়ায় কাজ ও সমাধান </vt:lpstr>
      <vt:lpstr>         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148</cp:revision>
  <dcterms:created xsi:type="dcterms:W3CDTF">2016-08-22T06:42:12Z</dcterms:created>
  <dcterms:modified xsi:type="dcterms:W3CDTF">2020-09-11T07:57:42Z</dcterms:modified>
</cp:coreProperties>
</file>