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4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F07B-D5A2-45EC-81E6-1B8F26D26ED8}" type="datetimeFigureOut">
              <a:rPr lang="en-US" smtClean="0"/>
              <a:t>11-Sep-20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8256-0F4F-418C-81F1-A716CCBA5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3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F07B-D5A2-45EC-81E6-1B8F26D26ED8}" type="datetimeFigureOut">
              <a:rPr lang="en-US" smtClean="0"/>
              <a:t>11-Sep-20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8256-0F4F-418C-81F1-A716CCBA5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0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F07B-D5A2-45EC-81E6-1B8F26D26ED8}" type="datetimeFigureOut">
              <a:rPr lang="en-US" smtClean="0"/>
              <a:t>11-Sep-20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8256-0F4F-418C-81F1-A716CCBA5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13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/>
          <p:cNvSpPr/>
          <p:nvPr userDrawn="1"/>
        </p:nvSpPr>
        <p:spPr>
          <a:xfrm>
            <a:off x="357188" y="320040"/>
            <a:ext cx="10715625" cy="6217920"/>
          </a:xfrm>
          <a:prstGeom prst="flowChartAlternateProcess">
            <a:avLst/>
          </a:prstGeom>
          <a:noFill/>
          <a:ln w="190500"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2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743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F07B-D5A2-45EC-81E6-1B8F26D26ED8}" type="datetimeFigureOut">
              <a:rPr lang="en-US" smtClean="0"/>
              <a:t>11-Sep-20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8256-0F4F-418C-81F1-A716CCBA5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F07B-D5A2-45EC-81E6-1B8F26D26ED8}" type="datetimeFigureOut">
              <a:rPr lang="en-US" smtClean="0"/>
              <a:t>11-Sep-20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8256-0F4F-418C-81F1-A716CCBA5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F07B-D5A2-45EC-81E6-1B8F26D26ED8}" type="datetimeFigureOut">
              <a:rPr lang="en-US" smtClean="0"/>
              <a:t>11-Sep-20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8256-0F4F-418C-81F1-A716CCBA5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1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F07B-D5A2-45EC-81E6-1B8F26D26ED8}" type="datetimeFigureOut">
              <a:rPr lang="en-US" smtClean="0"/>
              <a:t>11-Sep-20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8256-0F4F-418C-81F1-A716CCBA5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5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F07B-D5A2-45EC-81E6-1B8F26D26ED8}" type="datetimeFigureOut">
              <a:rPr lang="en-US" smtClean="0"/>
              <a:t>11-Sep-20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8256-0F4F-418C-81F1-A716CCBA5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07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F07B-D5A2-45EC-81E6-1B8F26D26ED8}" type="datetimeFigureOut">
              <a:rPr lang="en-US" smtClean="0"/>
              <a:t>11-Sep-20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8256-0F4F-418C-81F1-A716CCBA5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2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F07B-D5A2-45EC-81E6-1B8F26D26ED8}" type="datetimeFigureOut">
              <a:rPr lang="en-US" smtClean="0"/>
              <a:t>11-Sep-20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8256-0F4F-418C-81F1-A716CCBA5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3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F07B-D5A2-45EC-81E6-1B8F26D26ED8}" type="datetimeFigureOut">
              <a:rPr lang="en-US" smtClean="0"/>
              <a:t>11-Sep-20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8256-0F4F-418C-81F1-A716CCBA5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1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2F07B-D5A2-45EC-81E6-1B8F26D26ED8}" type="datetimeFigureOut">
              <a:rPr lang="en-US" smtClean="0"/>
              <a:t>11-Sep-20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A8256-0F4F-418C-81F1-A716CCBA5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7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3671" y="895242"/>
            <a:ext cx="7202658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শ্রেণি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25334" y="1944823"/>
            <a:ext cx="6979332" cy="4167554"/>
            <a:chOff x="1642404" y="1295986"/>
            <a:chExt cx="8501962" cy="42660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an 2"/>
                <p:cNvSpPr/>
                <p:nvPr/>
              </p:nvSpPr>
              <p:spPr>
                <a:xfrm>
                  <a:off x="1642404" y="1295986"/>
                  <a:ext cx="1677573" cy="4266028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Arial Unicode "/>
                  </a:endParaRPr>
                </a:p>
              </p:txBody>
            </p:sp>
          </mc:Choice>
          <mc:Fallback xmlns="">
            <p:sp>
              <p:nvSpPr>
                <p:cNvPr id="3" name="Can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2404" y="1295986"/>
                  <a:ext cx="1677573" cy="4266028"/>
                </a:xfrm>
                <a:prstGeom prst="can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n 3"/>
                <p:cNvSpPr/>
                <p:nvPr/>
              </p:nvSpPr>
              <p:spPr>
                <a:xfrm>
                  <a:off x="4262511" y="3230998"/>
                  <a:ext cx="1604542" cy="2317559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latin typeface="Arial Unicode "/>
                  </a:endParaRPr>
                </a:p>
              </p:txBody>
            </p:sp>
          </mc:Choice>
          <mc:Fallback xmlns="">
            <p:sp>
              <p:nvSpPr>
                <p:cNvPr id="4" name="Can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2511" y="3230998"/>
                  <a:ext cx="1604542" cy="2317559"/>
                </a:xfrm>
                <a:prstGeom prst="can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n 4"/>
                <p:cNvSpPr/>
                <p:nvPr/>
              </p:nvSpPr>
              <p:spPr>
                <a:xfrm>
                  <a:off x="6611812" y="4095005"/>
                  <a:ext cx="1407602" cy="1426639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latin typeface="Arial Unicode "/>
                  </a:endParaRPr>
                </a:p>
              </p:txBody>
            </p:sp>
          </mc:Choice>
          <mc:Fallback xmlns="">
            <p:sp>
              <p:nvSpPr>
                <p:cNvPr id="5" name="Can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1812" y="4095005"/>
                  <a:ext cx="1407602" cy="1426639"/>
                </a:xfrm>
                <a:prstGeom prst="can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n 5"/>
                <p:cNvSpPr/>
                <p:nvPr/>
              </p:nvSpPr>
              <p:spPr>
                <a:xfrm>
                  <a:off x="8764173" y="4584608"/>
                  <a:ext cx="1380193" cy="883203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latin typeface="Arial Unicode "/>
                  </a:endParaRPr>
                </a:p>
              </p:txBody>
            </p:sp>
          </mc:Choice>
          <mc:Fallback xmlns="">
            <p:sp>
              <p:nvSpPr>
                <p:cNvPr id="6" name="Can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4173" y="4584608"/>
                  <a:ext cx="1380193" cy="883203"/>
                </a:xfrm>
                <a:prstGeom prst="can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4460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1196" y="815920"/>
            <a:ext cx="2827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" t="-1614" r="39929" b="1614"/>
          <a:stretch/>
        </p:blipFill>
        <p:spPr>
          <a:xfrm>
            <a:off x="4267608" y="1828800"/>
            <a:ext cx="2894784" cy="320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79431" y="5446738"/>
                <a:ext cx="6471139" cy="70429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এবং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এর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প্রতিটির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তিনটি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করে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সমতুল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ভগ্নাংশ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লেখ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।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bg1"/>
                  </a:solidFill>
                  <a:latin typeface="Arial Unicode 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431" y="5446738"/>
                <a:ext cx="6471139" cy="7042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40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06902" y="1633380"/>
                <a:ext cx="10016196" cy="3591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 smtClean="0">
                    <a:latin typeface="Arial Unicode "/>
                    <a:cs typeface="NikoshBAN" panose="02000000000000000000" pitchFamily="2" charset="0"/>
                  </a:rPr>
                  <a:t>ভগ্নাংশের </a:t>
                </a:r>
                <a:r>
                  <a:rPr lang="en-US" sz="2800" b="1" dirty="0" err="1" smtClean="0">
                    <a:latin typeface="Arial Unicode "/>
                    <a:cs typeface="NikoshBAN" panose="02000000000000000000" pitchFamily="2" charset="0"/>
                  </a:rPr>
                  <a:t>লঘুকরণঃ</a:t>
                </a:r>
                <a:endParaRPr lang="en-US" sz="2800" b="1" dirty="0" smtClean="0">
                  <a:latin typeface="Arial Unicode 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কোনো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ভগ্নাংশের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লঘুকরণের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অর্থ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হলো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ভগ্নাংশটিকে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লঘিষ্ঠ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আকারে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পরিণত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করা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। এ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জন্য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লব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ও হরকে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এদের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সাধারণ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গুণনীয়ক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বা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উৎপাদক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দ্বারা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ভাগ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করা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হয়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কোনো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ভগ্নাংশের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লব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ও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হরের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মধ্যে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কোনো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সাধারণ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গুণনীয়ক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বা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উৎপাদক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না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থাকলে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এরূপ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ভগ্নাংশকে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লঘিষ্ঠ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আকারের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ভগ্নাংশ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বলা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হয়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। যেমনঃ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𝑏𝑐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en-US" sz="2800" b="0" dirty="0" smtClean="0">
                  <a:latin typeface="Arial Unicode 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বিকল্প</a:t>
                </a:r>
                <a:r>
                  <a:rPr lang="en-US" sz="2800" dirty="0">
                    <a:latin typeface="Arial Unicode "/>
                    <a:cs typeface="NikoshBAN" panose="02000000000000000000" pitchFamily="2" charset="0"/>
                  </a:rPr>
                  <a:t> পদ্ধতিঃ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𝑏𝑐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𝑎𝑏𝑐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𝑎𝑏𝑐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Arial Unicode "/>
                    <a:ea typeface="Cambria Math" panose="02040503050406030204" pitchFamily="18" charset="0"/>
                    <a:cs typeface="NikoshBAN" panose="02000000000000000000" pitchFamily="2" charset="0"/>
                  </a:rPr>
                  <a:t>[</a:t>
                </a:r>
                <a:r>
                  <a:rPr lang="en-US" sz="2800" dirty="0" err="1" smtClean="0">
                    <a:latin typeface="Arial Unicode "/>
                    <a:ea typeface="Cambria Math" panose="02040503050406030204" pitchFamily="18" charset="0"/>
                    <a:cs typeface="NikoshBAN" panose="02000000000000000000" pitchFamily="2" charset="0"/>
                  </a:rPr>
                  <a:t>লব</a:t>
                </a:r>
                <a:r>
                  <a:rPr lang="en-US" sz="2800" dirty="0" smtClean="0">
                    <a:latin typeface="Arial Unicode "/>
                    <a:ea typeface="Cambria Math" panose="02040503050406030204" pitchFamily="18" charset="0"/>
                    <a:cs typeface="NikoshBAN" panose="02000000000000000000" pitchFamily="2" charset="0"/>
                  </a:rPr>
                  <a:t> ও </a:t>
                </a:r>
                <a:r>
                  <a:rPr lang="en-US" sz="2800" dirty="0" err="1" smtClean="0">
                    <a:latin typeface="Arial Unicode "/>
                    <a:ea typeface="Cambria Math" panose="02040503050406030204" pitchFamily="18" charset="0"/>
                    <a:cs typeface="NikoshBAN" panose="02000000000000000000" pitchFamily="2" charset="0"/>
                  </a:rPr>
                  <a:t>হরের</a:t>
                </a:r>
                <a:r>
                  <a:rPr lang="en-US" sz="2800" dirty="0" smtClean="0">
                    <a:latin typeface="Arial Unicode 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ea typeface="Cambria Math" panose="02040503050406030204" pitchFamily="18" charset="0"/>
                    <a:cs typeface="NikoshBAN" panose="02000000000000000000" pitchFamily="2" charset="0"/>
                  </a:rPr>
                  <a:t>গ.সা.গু</a:t>
                </a:r>
                <a:r>
                  <a:rPr lang="en-US" sz="2800" dirty="0" smtClean="0">
                    <a:latin typeface="Arial Unicode "/>
                    <a:ea typeface="Cambria Math" panose="02040503050406030204" pitchFamily="18" charset="0"/>
                    <a:cs typeface="NikoshBAN" panose="02000000000000000000" pitchFamily="2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𝑎𝑏𝑐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]</m:t>
                    </m:r>
                  </m:oMath>
                </a14:m>
                <a:endParaRPr lang="en-US" sz="2800" dirty="0">
                  <a:latin typeface="Arial Unicode 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just"/>
                <a:endParaRPr lang="en-US" sz="2800" dirty="0">
                  <a:latin typeface="Arial Unicode 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02" y="1633380"/>
                <a:ext cx="10016196" cy="3591240"/>
              </a:xfrm>
              <a:prstGeom prst="rect">
                <a:avLst/>
              </a:prstGeom>
              <a:blipFill rotWithShape="0">
                <a:blip r:embed="rId2"/>
                <a:stretch>
                  <a:fillRect l="-1278" t="-1528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477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67154" y="574629"/>
                <a:ext cx="9495693" cy="570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 smtClean="0">
                    <a:latin typeface="Arial Unicode "/>
                    <a:cs typeface="NikoshBAN" panose="02000000000000000000" pitchFamily="2" charset="0"/>
                  </a:rPr>
                  <a:t>সাধারণ </a:t>
                </a:r>
                <a:r>
                  <a:rPr lang="en-US" sz="2800" b="1" dirty="0" err="1" smtClean="0">
                    <a:latin typeface="Arial Unicode "/>
                    <a:cs typeface="NikoshBAN" panose="02000000000000000000" pitchFamily="2" charset="0"/>
                  </a:rPr>
                  <a:t>হরবিশিষ্ট</a:t>
                </a:r>
                <a:r>
                  <a:rPr lang="en-US" sz="2800" b="1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Arial Unicode "/>
                    <a:cs typeface="NikoshBAN" panose="02000000000000000000" pitchFamily="2" charset="0"/>
                  </a:rPr>
                  <a:t>ভগ্নাংশঃ</a:t>
                </a:r>
                <a:endParaRPr lang="en-US" sz="2800" b="1" dirty="0" smtClean="0">
                  <a:latin typeface="Arial Unicode 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সাধারণ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হরবিশিষ্ট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ভগ্নাংশকে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সমহরবিশিষ্ট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ভগ্নাংশও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বলে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এক্ষেত্রে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প্রদত্ত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ভগ্নাংশগুলোর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হর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সমান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করতে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হয়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ও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m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ভগ্নাংশ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দুইটি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বিবেচনা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করি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ভগ্নাংশ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দুইটির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হর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এবং</m:t>
                    </m:r>
                  </m:oMath>
                </a14:m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এর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ল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সা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গু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bn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en-US" sz="2800" b="0" dirty="0" smtClean="0">
                  <a:latin typeface="Arial Unicode 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অতএব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,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দুইটি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ভগ্নাংশেরই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হর </a:t>
                </a:r>
                <a14:m>
                  <m:oMath xmlns:m="http://schemas.openxmlformats.org/officeDocument/2006/math">
                    <m:r>
                      <a:rPr lang="en-US" sz="28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28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bn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করতে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হবে।</m:t>
                    </m:r>
                  </m:oMath>
                </a14:m>
                <a:endParaRPr lang="en-US" sz="2800" b="0" dirty="0" smtClean="0">
                  <a:latin typeface="Arial Unicode 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এখানে,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</m:den>
                    </m:f>
                    <m:r>
                      <a:rPr lang="en-US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rial Unicode 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Arial Unicode "/>
                    <a:ea typeface="Cambria Math" panose="02040503050406030204" pitchFamily="18" charset="0"/>
                    <a:cs typeface="NikoshBAN" panose="02000000000000000000" pitchFamily="2" charset="0"/>
                  </a:rPr>
                  <a:t>[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∵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bn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]</m:t>
                    </m:r>
                  </m:oMath>
                </a14:m>
                <a:endParaRPr lang="en-US" sz="2800" dirty="0">
                  <a:latin typeface="Arial Unicode 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                </m:t>
                      </m:r>
                      <m:r>
                        <a:rPr lang="en-US" sz="28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an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6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bn</m:t>
                          </m:r>
                        </m:den>
                      </m:f>
                    </m:oMath>
                  </m:oMathPara>
                </a14:m>
                <a:endParaRPr lang="en-US" sz="2800" dirty="0" smtClean="0">
                  <a:latin typeface="Arial Unicode 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800" dirty="0" smtClean="0">
                    <a:latin typeface="Arial Unicode "/>
                    <a:ea typeface="Cambria Math" panose="02040503050406030204" pitchFamily="18" charset="0"/>
                    <a:cs typeface="NikoshBAN" panose="02000000000000000000" pitchFamily="2" charset="0"/>
                  </a:rPr>
                  <a:t>    এবং</a:t>
                </a:r>
                <a14:m>
                  <m:oMath xmlns:m="http://schemas.openxmlformats.org/officeDocument/2006/math">
                    <m:r>
                      <a:rPr lang="en-US" sz="28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m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</m:den>
                    </m:f>
                    <m:r>
                      <a:rPr lang="en-US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m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Arial Unicode "/>
                    <a:ea typeface="Cambria Math" panose="02040503050406030204" pitchFamily="18" charset="0"/>
                    <a:cs typeface="NikoshBAN" panose="02000000000000000000" pitchFamily="2" charset="0"/>
                  </a:rPr>
                  <a:t>[ </a:t>
                </a:r>
                <a14:m>
                  <m:oMath xmlns:m="http://schemas.openxmlformats.org/officeDocument/2006/math">
                    <m:r>
                      <a:rPr lang="en-US" sz="28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∵</m:t>
                    </m:r>
                    <m:r>
                      <a:rPr lang="en-US" sz="28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28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bn</m:t>
                    </m:r>
                    <m:r>
                      <a:rPr lang="en-US" sz="28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  <m:r>
                      <a:rPr lang="en-US" sz="28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28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28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]</m:t>
                    </m:r>
                  </m:oMath>
                </a14:m>
                <a:endParaRPr lang="en-US" sz="2800" dirty="0" smtClean="0">
                  <a:latin typeface="Arial Unicode 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800" dirty="0" smtClean="0">
                    <a:latin typeface="Arial Unicode 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              </m:t>
                    </m:r>
                    <m:r>
                      <a:rPr lang="en-US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bm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bn</m:t>
                        </m:r>
                      </m:den>
                    </m:f>
                  </m:oMath>
                </a14:m>
                <a:endParaRPr lang="en-US" sz="2800" dirty="0" smtClean="0">
                  <a:latin typeface="Arial Unicode 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dirty="0" smtClean="0">
                    <a:latin typeface="Arial Unicode "/>
                    <a:ea typeface="Cambria Math" panose="02040503050406030204" pitchFamily="18" charset="0"/>
                    <a:cs typeface="NikoshBAN" panose="02000000000000000000" pitchFamily="2" charset="0"/>
                  </a:rPr>
                  <a:t> সাধারণ হর </a:t>
                </a:r>
                <a:r>
                  <a:rPr lang="en-US" sz="2800" dirty="0" err="1" smtClean="0">
                    <a:latin typeface="Arial Unicode "/>
                    <a:ea typeface="Cambria Math" panose="02040503050406030204" pitchFamily="18" charset="0"/>
                    <a:cs typeface="NikoshBAN" panose="02000000000000000000" pitchFamily="2" charset="0"/>
                  </a:rPr>
                  <a:t>বিশিষ্ট</a:t>
                </a:r>
                <a:r>
                  <a:rPr lang="en-US" sz="2800" dirty="0" smtClean="0">
                    <a:latin typeface="Arial Unicode 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ea typeface="Cambria Math" panose="02040503050406030204" pitchFamily="18" charset="0"/>
                    <a:cs typeface="NikoshBAN" panose="02000000000000000000" pitchFamily="2" charset="0"/>
                  </a:rPr>
                  <a:t>ভগ্নাংশ</a:t>
                </a:r>
                <a:r>
                  <a:rPr lang="en-US" sz="2800" dirty="0" smtClean="0">
                    <a:latin typeface="Arial Unicode 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ea typeface="Cambria Math" panose="02040503050406030204" pitchFamily="18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2800" dirty="0" smtClean="0">
                    <a:latin typeface="Arial Unicode "/>
                    <a:ea typeface="Cambria Math" panose="02040503050406030204" pitchFamily="18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an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bn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bm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bn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en-US" sz="2800" dirty="0">
                  <a:latin typeface="Arial Unicode 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154" y="574629"/>
                <a:ext cx="9495693" cy="5708742"/>
              </a:xfrm>
              <a:prstGeom prst="rect">
                <a:avLst/>
              </a:prstGeom>
              <a:blipFill rotWithShape="0">
                <a:blip r:embed="rId2"/>
                <a:stretch>
                  <a:fillRect l="-1349" t="-854" r="-1349" b="-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32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3338" y="2486462"/>
            <a:ext cx="9003324" cy="18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হরবিশিষ্ট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নিয়মঃ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ভগ্নাংশগুলোর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ল.সা.গু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ল.সা.গু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ভাগফল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ভাগফল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হরকে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8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6771" y="534561"/>
            <a:ext cx="3316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516" y="1600200"/>
            <a:ext cx="6074969" cy="3657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33711" y="5615553"/>
                <a:ext cx="6555544" cy="70391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সাধারণ</m:t>
                    </m:r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হরবিশিষ্ট</m:t>
                    </m:r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ভগ্নাংশে</m:t>
                    </m:r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প্রকাশ</m:t>
                    </m:r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করঃ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bg1"/>
                  </a:solidFill>
                  <a:latin typeface="Arial Unicode 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711" y="5615553"/>
                <a:ext cx="6555544" cy="70391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38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2854" y="641195"/>
            <a:ext cx="97242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বিয়োগের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নিয়মঃ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ভগ্নাংশগুলোকে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লঘিষ্ঠ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সাধারণ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হরবিশিষ্ট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যোগফলের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লঘিষ্ঠ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সাধারণ হর এবং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ভগ্নাংশগুলোর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বিয়োগফলের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লঘিষ্ঠ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সাধারণ হর এবং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ভগ্নাংশগুলোর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বিয়োগফল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62643" y="3032694"/>
                <a:ext cx="4304715" cy="336957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 smtClean="0">
                    <a:solidFill>
                      <a:schemeClr val="bg1"/>
                    </a:solidFill>
                    <a:latin typeface="Arial Unicode "/>
                    <a:cs typeface="NikoshBAN" panose="02000000000000000000" pitchFamily="2" charset="0"/>
                  </a:rPr>
                  <a:t>বীজগণিতীয়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Arial Unicode "/>
                    <a:cs typeface="NikoshBAN" panose="02000000000000000000" pitchFamily="2" charset="0"/>
                  </a:rPr>
                  <a:t>ভগ্নাংশের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Arial Unicode "/>
                    <a:cs typeface="NikoshBAN" panose="02000000000000000000" pitchFamily="2" charset="0"/>
                  </a:rPr>
                  <a:t>যোগঃ</a:t>
                </a:r>
                <a:endParaRPr lang="en-US" sz="2800" dirty="0" smtClean="0">
                  <a:solidFill>
                    <a:schemeClr val="bg1"/>
                  </a:solidFill>
                  <a:latin typeface="Arial Unicode "/>
                  <a:cs typeface="NikoshBAN" panose="02000000000000000000" pitchFamily="2" charset="0"/>
                </a:endParaRPr>
              </a:p>
              <a:p>
                <a:pPr marL="457200" indent="-457200" algn="just">
                  <a:buFont typeface="Wingdings" panose="05000000000000000000" pitchFamily="2" charset="2"/>
                  <a:buChar char="q"/>
                </a:pPr>
                <a:r>
                  <a:rPr lang="en-US" sz="2800" dirty="0" err="1" smtClean="0">
                    <a:solidFill>
                      <a:schemeClr val="bg1"/>
                    </a:solidFill>
                    <a:latin typeface="Arial Unicode "/>
                    <a:cs typeface="NikoshBAN" panose="02000000000000000000" pitchFamily="2" charset="0"/>
                  </a:rPr>
                  <a:t>যোগ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Arial Unicode "/>
                    <a:cs typeface="NikoshBAN" panose="02000000000000000000" pitchFamily="2" charset="0"/>
                  </a:rPr>
                  <a:t>করঃ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 Unicode 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এবং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chemeClr val="bg1"/>
                  </a:solidFill>
                  <a:latin typeface="Arial Unicode 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800" dirty="0" smtClean="0">
                    <a:solidFill>
                      <a:schemeClr val="bg1"/>
                    </a:solidFill>
                    <a:latin typeface="Arial Unicode "/>
                    <a:cs typeface="NikoshBAN" panose="02000000000000000000" pitchFamily="2" charset="0"/>
                  </a:rPr>
                  <a:t>সমাধানঃ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Arial Unicode "/>
                    <a:cs typeface="NikoshBAN" panose="02000000000000000000" pitchFamily="2" charset="0"/>
                  </a:rPr>
                  <a:t>.</a:t>
                </a:r>
              </a:p>
              <a:p>
                <a:pPr algn="just"/>
                <a:r>
                  <a:rPr lang="en-US" sz="2800" b="1" dirty="0">
                    <a:solidFill>
                      <a:schemeClr val="bg1"/>
                    </a:solidFill>
                    <a:latin typeface="Arial Unicode "/>
                    <a:cs typeface="NikoshBAN" panose="02000000000000000000" pitchFamily="2" charset="0"/>
                  </a:rPr>
                  <a:t>বীজগণিতীয়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 Unicode "/>
                    <a:cs typeface="NikoshBAN" panose="02000000000000000000" pitchFamily="2" charset="0"/>
                  </a:rPr>
                  <a:t>ভগ্নাংশের</a:t>
                </a:r>
                <a:r>
                  <a:rPr lang="en-US" sz="2800" b="1" dirty="0">
                    <a:solidFill>
                      <a:schemeClr val="bg1"/>
                    </a:solidFill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Arial Unicode "/>
                    <a:cs typeface="NikoshBAN" panose="02000000000000000000" pitchFamily="2" charset="0"/>
                  </a:rPr>
                  <a:t>বিয়োগঃ</a:t>
                </a:r>
                <a:endParaRPr lang="en-US" sz="2800" b="1" dirty="0" smtClean="0">
                  <a:solidFill>
                    <a:schemeClr val="bg1"/>
                  </a:solidFill>
                  <a:latin typeface="Arial Unicode "/>
                  <a:cs typeface="NikoshBAN" panose="02000000000000000000" pitchFamily="2" charset="0"/>
                </a:endParaRPr>
              </a:p>
              <a:p>
                <a:pPr marL="457200" indent="-457200" algn="just">
                  <a:buFont typeface="Wingdings" panose="05000000000000000000" pitchFamily="2" charset="2"/>
                  <a:buChar char="q"/>
                </a:pPr>
                <a:r>
                  <a:rPr lang="en-US" sz="2800" dirty="0" err="1" smtClean="0">
                    <a:solidFill>
                      <a:schemeClr val="bg1"/>
                    </a:solidFill>
                    <a:latin typeface="Arial Unicode "/>
                    <a:cs typeface="NikoshBAN" panose="02000000000000000000" pitchFamily="2" charset="0"/>
                  </a:rPr>
                  <a:t>বিয়োগ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Arial Unicode "/>
                    <a:cs typeface="NikoshBAN" panose="02000000000000000000" pitchFamily="2" charset="0"/>
                  </a:rPr>
                  <a:t>করঃ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 Unicode 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থেকে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2800" b="0" dirty="0" smtClean="0">
                  <a:solidFill>
                    <a:schemeClr val="bg1"/>
                  </a:solidFill>
                  <a:latin typeface="Arial Unicode "/>
                  <a:cs typeface="NikoshBAN" panose="02000000000000000000" pitchFamily="2" charset="0"/>
                </a:endParaRPr>
              </a:p>
              <a:p>
                <a:pPr marL="457200" indent="-457200" algn="just">
                  <a:buFont typeface="Wingdings" panose="05000000000000000000" pitchFamily="2" charset="2"/>
                  <a:buChar char="q"/>
                </a:pPr>
                <a:r>
                  <a:rPr lang="en-US" sz="2800" dirty="0" smtClean="0">
                    <a:solidFill>
                      <a:schemeClr val="bg1"/>
                    </a:solidFill>
                    <a:latin typeface="Arial Unicode "/>
                    <a:cs typeface="NikoshBAN" panose="02000000000000000000" pitchFamily="2" charset="0"/>
                  </a:rPr>
                  <a:t>সমাধানঃ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Arial Unicode 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643" y="3032694"/>
                <a:ext cx="4304715" cy="33695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576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699" y="1364570"/>
            <a:ext cx="101006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সরলীকরণঃ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বীজগণিতীয়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সরলীকরণ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ভগ্নাংশটিকে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লঘিষ্ঠ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4699" y="3601326"/>
                <a:ext cx="10100603" cy="190859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q"/>
                </a:pPr>
                <a:r>
                  <a:rPr lang="en-US" sz="2800" b="1" dirty="0" smtClean="0">
                    <a:solidFill>
                      <a:schemeClr val="bg1"/>
                    </a:solidFill>
                    <a:latin typeface="Arial Unicode "/>
                    <a:cs typeface="NikoshBAN" panose="02000000000000000000" pitchFamily="2" charset="0"/>
                  </a:rPr>
                  <a:t>সরল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Arial Unicode "/>
                    <a:cs typeface="NikoshBAN" panose="02000000000000000000" pitchFamily="2" charset="0"/>
                  </a:rPr>
                  <a:t>করঃ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 Unicode 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en-US" sz="2800" dirty="0" smtClean="0">
                  <a:solidFill>
                    <a:schemeClr val="bg1"/>
                  </a:solidFill>
                  <a:latin typeface="Arial Unicode 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800" dirty="0" smtClean="0">
                    <a:solidFill>
                      <a:schemeClr val="bg1"/>
                    </a:solidFill>
                    <a:latin typeface="Arial Unicode "/>
                    <a:cs typeface="NikoshBAN" panose="02000000000000000000" pitchFamily="2" charset="0"/>
                  </a:rPr>
                  <a:t>সমাধানঃ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×(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)(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den>
                    </m:f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𝑎𝑏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𝑎𝑏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)(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den>
                    </m:f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en-US" sz="2800" dirty="0" smtClean="0">
                  <a:solidFill>
                    <a:schemeClr val="bg1"/>
                  </a:solidFill>
                  <a:latin typeface="Arial Unicode "/>
                  <a:cs typeface="NikoshBAN" panose="02000000000000000000" pitchFamily="2" charset="0"/>
                </a:endParaRPr>
              </a:p>
              <a:p>
                <a:pPr algn="just"/>
                <a:endParaRPr lang="en-US" sz="2800" dirty="0">
                  <a:solidFill>
                    <a:schemeClr val="bg1"/>
                  </a:solidFill>
                  <a:latin typeface="Arial Unicode 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99" y="3601326"/>
                <a:ext cx="10100603" cy="190859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09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763" y="604900"/>
            <a:ext cx="6921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83" y="1600200"/>
            <a:ext cx="6531435" cy="3657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61117" y="5570798"/>
                <a:ext cx="4107766" cy="70301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wrap="square" rtlCol="0">
                <a:spAutoFit/>
              </a:bodyPr>
              <a:lstStyle/>
              <a:p>
                <a:pPr marL="457200" indent="-457200" algn="ctr">
                  <a:buFont typeface="Wingdings" panose="05000000000000000000" pitchFamily="2" charset="2"/>
                  <a:buChar char="q"/>
                </a:pPr>
                <a:r>
                  <a:rPr lang="en-US" sz="2800" dirty="0" smtClean="0">
                    <a:solidFill>
                      <a:schemeClr val="bg1"/>
                    </a:solidFill>
                    <a:latin typeface="Arial Unicode "/>
                    <a:cs typeface="NikoshBAN" panose="02000000000000000000" pitchFamily="2" charset="0"/>
                  </a:rPr>
                  <a:t>সরল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Arial Unicode "/>
                    <a:cs typeface="NikoshBAN" panose="02000000000000000000" pitchFamily="2" charset="0"/>
                  </a:rPr>
                  <a:t>করঃ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 Unicode 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Arial Unicode 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117" y="5570798"/>
                <a:ext cx="4107766" cy="703013"/>
              </a:xfrm>
              <a:prstGeom prst="rect">
                <a:avLst/>
              </a:prstGeom>
              <a:blipFill rotWithShape="0">
                <a:blip r:embed="rId3"/>
                <a:stretch>
                  <a:fillRect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90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3486" y="506424"/>
            <a:ext cx="538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721" y="1407255"/>
            <a:ext cx="4944330" cy="274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124529" y="4648199"/>
            <a:ext cx="7180943" cy="1384995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বীজগণিতীয়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বীজগণিতীয়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লঘুকরণ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বীজগণিতীয়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নিয়মগুলো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3089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1480" y="928483"/>
            <a:ext cx="3323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52" y="1962829"/>
            <a:ext cx="3086100" cy="24688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3" t="1703" r="5769" b="72583"/>
          <a:stretch/>
        </p:blipFill>
        <p:spPr>
          <a:xfrm>
            <a:off x="5366441" y="2335179"/>
            <a:ext cx="5002228" cy="20820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8230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73714" y="944294"/>
            <a:ext cx="9692647" cy="5185707"/>
            <a:chOff x="773714" y="944294"/>
            <a:chExt cx="9692647" cy="5185707"/>
          </a:xfrm>
        </p:grpSpPr>
        <p:sp>
          <p:nvSpPr>
            <p:cNvPr id="2" name="TextBox 1"/>
            <p:cNvSpPr txBox="1"/>
            <p:nvPr/>
          </p:nvSpPr>
          <p:spPr>
            <a:xfrm>
              <a:off x="773714" y="3573196"/>
              <a:ext cx="4867425" cy="252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মিজানুর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রহমান</a:t>
              </a:r>
              <a:endPara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সিনিয়র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algn="just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বেতদিঘী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ফুলবাড়ী,দিনাজপুর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just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নং-০১৭১৮৮৯৯৪৭৮</a:t>
              </a:r>
            </a:p>
            <a:p>
              <a:pPr algn="just"/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E-mail: mizanurrahmanbd</a:t>
              </a:r>
              <a:r>
                <a:rPr lang="en-US" dirty="0" smtClean="0">
                  <a:latin typeface="Nikosh" panose="02000000000000000000" pitchFamily="2" charset="0"/>
                  <a:cs typeface="Nikosh" panose="02000000000000000000" pitchFamily="2" charset="0"/>
                </a:rPr>
                <a:t>88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@gmail.com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738417" y="3587264"/>
              <a:ext cx="372794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৭ম</a:t>
              </a:r>
            </a:p>
            <a:p>
              <a:pPr algn="just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৬ষ্ঠ</a:t>
              </a:r>
            </a:p>
            <a:p>
              <a:pPr algn="just"/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৫০মিনিট</a:t>
              </a:r>
            </a:p>
            <a:p>
              <a:pPr algn="just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১১/০৯/২০২০খ্রি.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Flowchart: Collate 9"/>
            <p:cNvSpPr/>
            <p:nvPr/>
          </p:nvSpPr>
          <p:spPr>
            <a:xfrm flipH="1">
              <a:off x="5760721" y="3703319"/>
              <a:ext cx="214535" cy="2426682"/>
            </a:xfrm>
            <a:prstGeom prst="flowChartCollat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537" y="944294"/>
              <a:ext cx="1975403" cy="234579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772" y="944294"/>
              <a:ext cx="1975404" cy="2345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774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1972" y="5401988"/>
            <a:ext cx="1969474" cy="707886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600200"/>
            <a:ext cx="4876800" cy="3657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9187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5279" y="858124"/>
            <a:ext cx="6119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820928"/>
              </p:ext>
            </p:extLst>
          </p:nvPr>
        </p:nvGraphicFramePr>
        <p:xfrm>
          <a:off x="4200084" y="2150790"/>
          <a:ext cx="3029832" cy="2556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0084" y="2150790"/>
                        <a:ext cx="3029832" cy="2556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602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8919" y="844056"/>
            <a:ext cx="5852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16" y="1620469"/>
            <a:ext cx="4752934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8"/>
          <a:stretch/>
        </p:blipFill>
        <p:spPr>
          <a:xfrm>
            <a:off x="7751301" y="1634545"/>
            <a:ext cx="1560950" cy="3200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05907" y="4703996"/>
                <a:ext cx="22226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Arial Unicode "/>
                  </a:rPr>
                  <a:t> (</a:t>
                </a:r>
                <a:r>
                  <a:rPr lang="en-US" sz="2800" dirty="0" err="1" smtClean="0">
                    <a:latin typeface="Arial Unicode "/>
                  </a:rPr>
                  <a:t>সম্পূর্ণ</a:t>
                </a:r>
                <a:r>
                  <a:rPr lang="en-US" sz="2800" dirty="0">
                    <a:latin typeface="Arial Unicode "/>
                  </a:rPr>
                  <a:t>) </a:t>
                </a:r>
                <a:r>
                  <a:rPr lang="en-US" sz="2800" dirty="0" err="1">
                    <a:latin typeface="Arial Unicode "/>
                  </a:rPr>
                  <a:t>অংশ</a:t>
                </a:r>
                <a:endParaRPr lang="en-US" sz="2800" dirty="0">
                  <a:latin typeface="Arial Unicode 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907" y="4703996"/>
                <a:ext cx="2222696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370" t="-23529" b="-3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99605" y="4675852"/>
                <a:ext cx="1912646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rial Unicode "/>
                  </a:rPr>
                  <a:t>(</a:t>
                </a:r>
                <a:r>
                  <a:rPr lang="en-US" sz="2800" dirty="0" err="1" smtClean="0">
                    <a:latin typeface="Arial Unicode "/>
                  </a:rPr>
                  <a:t>অর্ধেক</a:t>
                </a:r>
                <a:r>
                  <a:rPr lang="en-US" sz="2800" dirty="0" smtClean="0">
                    <a:latin typeface="Arial Unicode "/>
                  </a:rPr>
                  <a:t>)</a:t>
                </a:r>
                <a:r>
                  <a:rPr lang="en-US" sz="2800" dirty="0" err="1" smtClean="0">
                    <a:latin typeface="Arial Unicode "/>
                  </a:rPr>
                  <a:t>অংশ</a:t>
                </a:r>
                <a:endParaRPr lang="en-US" sz="2800" dirty="0">
                  <a:latin typeface="Arial Unicode 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605" y="4675852"/>
                <a:ext cx="1912646" cy="712631"/>
              </a:xfrm>
              <a:prstGeom prst="rect">
                <a:avLst/>
              </a:prstGeom>
              <a:blipFill rotWithShape="0">
                <a:blip r:embed="rId4"/>
                <a:stretch>
                  <a:fillRect b="-18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81554" y="5557299"/>
                <a:ext cx="7666892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rial Unicode "/>
                  </a:rPr>
                  <a:t> ইত্যাদি </a:t>
                </a:r>
                <a:r>
                  <a:rPr lang="en-US" sz="2800" dirty="0" err="1" smtClean="0">
                    <a:latin typeface="Arial Unicode "/>
                  </a:rPr>
                  <a:t>এগুলো</a:t>
                </a:r>
                <a:r>
                  <a:rPr lang="en-US" sz="2800" dirty="0" smtClean="0">
                    <a:latin typeface="Arial Unicode "/>
                  </a:rPr>
                  <a:t> কি </a:t>
                </a:r>
                <a:r>
                  <a:rPr lang="en-US" sz="2800" dirty="0" err="1" smtClean="0">
                    <a:latin typeface="Arial Unicode "/>
                  </a:rPr>
                  <a:t>ধরণের</a:t>
                </a:r>
                <a:r>
                  <a:rPr lang="en-US" sz="2800" dirty="0" smtClean="0">
                    <a:latin typeface="Arial Unicode "/>
                  </a:rPr>
                  <a:t> </a:t>
                </a:r>
                <a:r>
                  <a:rPr lang="en-US" sz="2800" dirty="0" err="1" smtClean="0">
                    <a:latin typeface="Arial Unicode "/>
                  </a:rPr>
                  <a:t>ভগ্নাংশ</a:t>
                </a:r>
                <a:r>
                  <a:rPr lang="en-US" sz="2800" dirty="0" smtClean="0">
                    <a:latin typeface="Arial Unicode "/>
                  </a:rPr>
                  <a:t>?</a:t>
                </a:r>
                <a:endParaRPr lang="en-US" sz="2800" dirty="0">
                  <a:latin typeface="Arial Unicode 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554" y="5557299"/>
                <a:ext cx="7666892" cy="710451"/>
              </a:xfrm>
              <a:prstGeom prst="rect">
                <a:avLst/>
              </a:prstGeom>
              <a:blipFill rotWithShape="0">
                <a:blip r:embed="rId5"/>
                <a:stretch>
                  <a:fillRect r="-318"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25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9254" y="3075057"/>
            <a:ext cx="4051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 </a:t>
            </a:r>
            <a:r>
              <a:rPr lang="en-US" sz="4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22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4076" y="1280160"/>
            <a:ext cx="2461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6638" y="2771342"/>
            <a:ext cx="72167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Unicode "/>
              </a:rPr>
              <a:t>এই </a:t>
            </a:r>
            <a:r>
              <a:rPr lang="en-US" sz="2800" b="1" dirty="0" err="1" smtClean="0">
                <a:latin typeface="Arial Unicode "/>
              </a:rPr>
              <a:t>পাঠ</a:t>
            </a:r>
            <a:r>
              <a:rPr lang="en-US" sz="2800" b="1" dirty="0" smtClean="0">
                <a:latin typeface="Arial Unicode "/>
              </a:rPr>
              <a:t> </a:t>
            </a:r>
            <a:r>
              <a:rPr lang="en-US" sz="2800" b="1" dirty="0" err="1" smtClean="0">
                <a:latin typeface="Arial Unicode "/>
              </a:rPr>
              <a:t>শেষে</a:t>
            </a:r>
            <a:r>
              <a:rPr lang="en-US" sz="2800" b="1" dirty="0" smtClean="0">
                <a:latin typeface="Arial Unicode "/>
              </a:rPr>
              <a:t> </a:t>
            </a:r>
            <a:r>
              <a:rPr lang="en-US" sz="2800" b="1" dirty="0" err="1" smtClean="0">
                <a:latin typeface="Arial Unicode "/>
              </a:rPr>
              <a:t>শিক্ষার্থীরা</a:t>
            </a:r>
            <a:r>
              <a:rPr lang="en-US" sz="2800" b="1" dirty="0" smtClean="0">
                <a:latin typeface="Arial Unicode "/>
              </a:rPr>
              <a:t>---</a:t>
            </a:r>
          </a:p>
          <a:p>
            <a:r>
              <a:rPr lang="en-US" sz="2400" dirty="0" smtClean="0">
                <a:latin typeface="Arial Unicode "/>
              </a:rPr>
              <a:t>১। বীজগণিতীয় </a:t>
            </a:r>
            <a:r>
              <a:rPr lang="en-US" sz="2400" dirty="0" err="1" smtClean="0">
                <a:latin typeface="Arial Unicode "/>
              </a:rPr>
              <a:t>ভগ্নাংশ</a:t>
            </a:r>
            <a:r>
              <a:rPr lang="en-US" sz="2400" dirty="0" smtClean="0">
                <a:latin typeface="Arial Unicode "/>
              </a:rPr>
              <a:t> </a:t>
            </a:r>
            <a:r>
              <a:rPr lang="en-US" sz="2400" dirty="0" err="1" smtClean="0">
                <a:latin typeface="Arial Unicode "/>
              </a:rPr>
              <a:t>কী</a:t>
            </a:r>
            <a:r>
              <a:rPr lang="en-US" sz="2400" dirty="0" smtClean="0">
                <a:latin typeface="Arial Unicode "/>
              </a:rPr>
              <a:t> </a:t>
            </a:r>
            <a:r>
              <a:rPr lang="en-US" sz="2400" dirty="0" err="1" smtClean="0">
                <a:latin typeface="Arial Unicode "/>
              </a:rPr>
              <a:t>তা</a:t>
            </a:r>
            <a:r>
              <a:rPr lang="en-US" sz="2400" dirty="0" smtClean="0">
                <a:latin typeface="Arial Unicode "/>
              </a:rPr>
              <a:t> ব্যাখ্যা </a:t>
            </a:r>
            <a:r>
              <a:rPr lang="en-US" sz="2400" dirty="0" err="1" smtClean="0">
                <a:latin typeface="Arial Unicode "/>
              </a:rPr>
              <a:t>করতে</a:t>
            </a:r>
            <a:r>
              <a:rPr lang="en-US" sz="2400" dirty="0" smtClean="0">
                <a:latin typeface="Arial Unicode "/>
              </a:rPr>
              <a:t> </a:t>
            </a:r>
            <a:r>
              <a:rPr lang="en-US" sz="2400" dirty="0" err="1" smtClean="0">
                <a:latin typeface="Arial Unicode "/>
              </a:rPr>
              <a:t>পারবে</a:t>
            </a:r>
            <a:r>
              <a:rPr lang="en-US" sz="2400" dirty="0" smtClean="0">
                <a:latin typeface="Arial Unicode "/>
              </a:rPr>
              <a:t>।</a:t>
            </a:r>
          </a:p>
          <a:p>
            <a:r>
              <a:rPr lang="en-US" sz="2400" dirty="0" smtClean="0">
                <a:latin typeface="Arial Unicode "/>
              </a:rPr>
              <a:t>২। বীজগণিতীয় </a:t>
            </a:r>
            <a:r>
              <a:rPr lang="en-US" sz="2400" dirty="0" err="1" smtClean="0">
                <a:latin typeface="Arial Unicode "/>
              </a:rPr>
              <a:t>ভগ্নাংশের</a:t>
            </a:r>
            <a:r>
              <a:rPr lang="en-US" sz="2400" dirty="0" smtClean="0">
                <a:latin typeface="Arial Unicode "/>
              </a:rPr>
              <a:t> </a:t>
            </a:r>
            <a:r>
              <a:rPr lang="en-US" sz="2400" dirty="0" err="1" smtClean="0">
                <a:latin typeface="Arial Unicode "/>
              </a:rPr>
              <a:t>লঘুকরণ</a:t>
            </a:r>
            <a:r>
              <a:rPr lang="en-US" sz="2400" dirty="0" smtClean="0">
                <a:latin typeface="Arial Unicode "/>
              </a:rPr>
              <a:t> ও </a:t>
            </a:r>
            <a:r>
              <a:rPr lang="en-US" sz="2400" dirty="0" err="1" smtClean="0">
                <a:latin typeface="Arial Unicode "/>
              </a:rPr>
              <a:t>সাধারণবিশিষ্টকরণ</a:t>
            </a:r>
            <a:r>
              <a:rPr lang="en-US" sz="2400" dirty="0" smtClean="0">
                <a:latin typeface="Arial Unicode "/>
              </a:rPr>
              <a:t> </a:t>
            </a:r>
            <a:r>
              <a:rPr lang="en-US" sz="2400" dirty="0" err="1" smtClean="0">
                <a:latin typeface="Arial Unicode "/>
              </a:rPr>
              <a:t>করতে</a:t>
            </a:r>
            <a:r>
              <a:rPr lang="en-US" sz="2400" dirty="0" smtClean="0">
                <a:latin typeface="Arial Unicode "/>
              </a:rPr>
              <a:t> </a:t>
            </a:r>
            <a:r>
              <a:rPr lang="en-US" sz="2400" dirty="0" err="1" smtClean="0">
                <a:latin typeface="Arial Unicode "/>
              </a:rPr>
              <a:t>পারবে</a:t>
            </a:r>
            <a:r>
              <a:rPr lang="en-US" sz="2400" dirty="0" smtClean="0">
                <a:latin typeface="Arial Unicode "/>
              </a:rPr>
              <a:t>।</a:t>
            </a:r>
          </a:p>
          <a:p>
            <a:r>
              <a:rPr lang="en-US" sz="2400" dirty="0" smtClean="0">
                <a:latin typeface="Arial Unicode "/>
              </a:rPr>
              <a:t>৩। বীজগণিতীয় </a:t>
            </a:r>
            <a:r>
              <a:rPr lang="en-US" sz="2400" dirty="0" err="1" smtClean="0">
                <a:latin typeface="Arial Unicode "/>
              </a:rPr>
              <a:t>ভগ্নাংশের</a:t>
            </a:r>
            <a:r>
              <a:rPr lang="en-US" sz="2400" dirty="0" smtClean="0">
                <a:latin typeface="Arial Unicode "/>
              </a:rPr>
              <a:t> </a:t>
            </a:r>
            <a:r>
              <a:rPr lang="en-US" sz="2400" dirty="0" err="1" smtClean="0">
                <a:latin typeface="Arial Unicode "/>
              </a:rPr>
              <a:t>যোগ</a:t>
            </a:r>
            <a:r>
              <a:rPr lang="en-US" sz="2400" dirty="0" smtClean="0">
                <a:latin typeface="Arial Unicode "/>
              </a:rPr>
              <a:t>, </a:t>
            </a:r>
            <a:r>
              <a:rPr lang="en-US" sz="2400" dirty="0" err="1" smtClean="0">
                <a:latin typeface="Arial Unicode "/>
              </a:rPr>
              <a:t>বিয়োগ</a:t>
            </a:r>
            <a:r>
              <a:rPr lang="en-US" sz="2400" dirty="0" smtClean="0">
                <a:latin typeface="Arial Unicode "/>
              </a:rPr>
              <a:t> ও </a:t>
            </a:r>
            <a:r>
              <a:rPr lang="en-US" sz="2400" dirty="0" err="1" smtClean="0">
                <a:latin typeface="Arial Unicode "/>
              </a:rPr>
              <a:t>সরলীকরণ</a:t>
            </a:r>
            <a:r>
              <a:rPr lang="en-US" sz="2400" dirty="0" smtClean="0">
                <a:latin typeface="Arial Unicode "/>
              </a:rPr>
              <a:t> </a:t>
            </a:r>
            <a:r>
              <a:rPr lang="en-US" sz="2400" dirty="0" err="1" smtClean="0">
                <a:latin typeface="Arial Unicode "/>
              </a:rPr>
              <a:t>করতে</a:t>
            </a:r>
            <a:r>
              <a:rPr lang="en-US" sz="2400" dirty="0" smtClean="0">
                <a:latin typeface="Arial Unicode "/>
              </a:rPr>
              <a:t> </a:t>
            </a:r>
            <a:r>
              <a:rPr lang="en-US" sz="2400" dirty="0" err="1" smtClean="0">
                <a:latin typeface="Arial Unicode "/>
              </a:rPr>
              <a:t>পারবে</a:t>
            </a:r>
            <a:r>
              <a:rPr lang="en-US" sz="2400" dirty="0" smtClean="0">
                <a:latin typeface="Arial Unicode "/>
              </a:rPr>
              <a:t>।</a:t>
            </a:r>
            <a:endParaRPr lang="en-US" sz="2400" dirty="0">
              <a:latin typeface="Arial Unicode "/>
            </a:endParaRPr>
          </a:p>
        </p:txBody>
      </p:sp>
    </p:spTree>
    <p:extLst>
      <p:ext uri="{BB962C8B-B14F-4D97-AF65-F5344CB8AC3E}">
        <p14:creationId xmlns:p14="http://schemas.microsoft.com/office/powerpoint/2010/main" val="334649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57665" y="742019"/>
                <a:ext cx="10114670" cy="1159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latin typeface="Arial Unicode "/>
                    <a:cs typeface="NikoshBAN" panose="02000000000000000000" pitchFamily="2" charset="0"/>
                  </a:rPr>
                  <a:t>ভগ্নাংশঃ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আবির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একটি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আপেল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সমান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দুইভাগে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ভাগ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করে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এক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ভাগ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তার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ভাই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কবিরকে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দিল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তাহলে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দুই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ভাইয়ের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প্রত্যেকে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পেল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আপেলটির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অর্ধেক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,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অর্থা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অংশ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। এই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একটি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ভগ্নাংশ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।</a:t>
                </a:r>
                <a:endParaRPr lang="en-US" sz="2800" dirty="0">
                  <a:latin typeface="Arial Unicode 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65" y="742019"/>
                <a:ext cx="10114670" cy="1159721"/>
              </a:xfrm>
              <a:prstGeom prst="rect">
                <a:avLst/>
              </a:prstGeom>
              <a:blipFill rotWithShape="0">
                <a:blip r:embed="rId2"/>
                <a:stretch>
                  <a:fillRect l="-784" t="-4737" r="-663" b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57665" y="3376251"/>
                <a:ext cx="10114670" cy="2612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আবার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ধরা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যাক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,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টিনা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একটি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বৃত্তের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ভাগের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ভাগ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কালো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রং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করলো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তাহলে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,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তার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রং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করা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হলো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সম্পূর্ণ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বৃত্তটির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অংশ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। এখানে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এগুলো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পাটিগণিতীয়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ভগ্নাংশ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যাদের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লব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এবং হর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যদি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কোনো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ভগ্নাংশের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শুধু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লব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বা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শুধু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হর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বা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লব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ও হর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উভয়কে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বীজগণিতীয়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প্রতীক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বা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রাশি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দ্বারা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প্রকাশ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করা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হয়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,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তবে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তা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হবে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বীজগণিতীয়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ভগ্নাংশ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যেমন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, </a:t>
                </a:r>
              </a:p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Arial Unicode "/>
                  </a:rPr>
                  <a:t> </a:t>
                </a:r>
                <a:r>
                  <a:rPr lang="en-US" sz="2800" dirty="0" err="1">
                    <a:latin typeface="Arial Unicode "/>
                  </a:rPr>
                  <a:t>ইত্যাদি</a:t>
                </a:r>
                <a:r>
                  <a:rPr lang="en-US" sz="2800" dirty="0">
                    <a:latin typeface="Arial Unicode "/>
                  </a:rPr>
                  <a:t> </a:t>
                </a:r>
                <a:r>
                  <a:rPr lang="en-US" sz="2800" dirty="0" smtClean="0">
                    <a:latin typeface="Arial Unicode "/>
                  </a:rPr>
                  <a:t>বীজগণিতীয় </a:t>
                </a:r>
                <a:r>
                  <a:rPr lang="en-US" sz="2800" dirty="0" err="1" smtClean="0">
                    <a:latin typeface="Arial Unicode "/>
                  </a:rPr>
                  <a:t>ভগ্নাংশ</a:t>
                </a:r>
                <a:r>
                  <a:rPr lang="en-US" sz="2800" dirty="0" smtClean="0">
                    <a:latin typeface="Arial Unicode "/>
                  </a:rPr>
                  <a:t>।</a:t>
                </a:r>
                <a:endParaRPr lang="en-US" sz="2800" dirty="0">
                  <a:latin typeface="Arial Unicode 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65" y="3376251"/>
                <a:ext cx="10114670" cy="2612382"/>
              </a:xfrm>
              <a:prstGeom prst="rect">
                <a:avLst/>
              </a:prstGeom>
              <a:blipFill rotWithShape="0">
                <a:blip r:embed="rId3"/>
                <a:stretch>
                  <a:fillRect l="-1266" t="-3505" r="-1206" b="-4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3" t="48987" r="39317" b="42891"/>
          <a:stretch/>
        </p:blipFill>
        <p:spPr>
          <a:xfrm>
            <a:off x="4268589" y="2104837"/>
            <a:ext cx="2892822" cy="10972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352" y="5123582"/>
            <a:ext cx="769734" cy="7344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292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57665" y="866312"/>
                <a:ext cx="10114671" cy="5125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সমতুল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ভগ্নাংশঃ</a:t>
                </a:r>
                <a:endPara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endPara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endPara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লক্ষ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বর্গাকার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১নং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ভাগের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ভাগ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অর্থাৎ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কালো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রং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হয়েছে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২নং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চার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ভাগের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ভাগ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অর্থাৎ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কালো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রং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হয়েছে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কিন্তু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মোট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কালো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রং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algn="just"/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অতএব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লিখতে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;</a:t>
                </a:r>
                <a:r>
                  <a:rPr lang="en-US" sz="2800" dirty="0"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just"/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এভাবে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10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 ………,</m:t>
                    </m:r>
                  </m:oMath>
                </a14:m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এগুলো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পরস্পর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সমতুল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65" y="866312"/>
                <a:ext cx="10114671" cy="5125377"/>
              </a:xfrm>
              <a:prstGeom prst="rect">
                <a:avLst/>
              </a:prstGeom>
              <a:blipFill rotWithShape="0">
                <a:blip r:embed="rId2"/>
                <a:stretch>
                  <a:fillRect l="-1266" t="-1070" r="-1206" b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03" t="15179" r="14032" b="72718"/>
          <a:stretch/>
        </p:blipFill>
        <p:spPr>
          <a:xfrm>
            <a:off x="4377290" y="1280161"/>
            <a:ext cx="2675420" cy="15853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7344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59424" y="2162908"/>
            <a:ext cx="10111153" cy="2574231"/>
            <a:chOff x="697945" y="1153942"/>
            <a:chExt cx="10255347" cy="26169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97945" y="1153942"/>
                  <a:ext cx="10255347" cy="26169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400" dirty="0" smtClean="0">
                      <a:latin typeface="Arial Unicode "/>
                      <a:cs typeface="NikoshBAN" panose="02000000000000000000" pitchFamily="2" charset="0"/>
                    </a:rPr>
                    <a:t>একইভাবে বীজগণিতীয় </a:t>
                  </a:r>
                  <a:r>
                    <a:rPr lang="en-US" sz="2400" dirty="0" err="1" smtClean="0">
                      <a:latin typeface="Arial Unicode "/>
                      <a:cs typeface="NikoshBAN" panose="02000000000000000000" pitchFamily="2" charset="0"/>
                    </a:rPr>
                    <a:t>ভগ্নাংশের</a:t>
                  </a:r>
                  <a:r>
                    <a:rPr lang="en-US" sz="2400" dirty="0" smtClean="0">
                      <a:latin typeface="Arial Unicode 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 smtClean="0">
                      <a:latin typeface="Arial Unicode "/>
                      <a:cs typeface="NikoshBAN" panose="02000000000000000000" pitchFamily="2" charset="0"/>
                    </a:rPr>
                    <a:t>ক্ষেত্রে</a:t>
                  </a:r>
                  <a:r>
                    <a:rPr lang="en-US" sz="2400" dirty="0" smtClean="0">
                      <a:latin typeface="Arial Unicode "/>
                      <a:cs typeface="NikoshBAN" panose="02000000000000000000" pitchFamily="2" charset="0"/>
                    </a:rPr>
                    <a:t>,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𝑐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𝑎𝑐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𝑏𝑐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a14:m>
                  <a:r>
                    <a:rPr lang="en-US" sz="2400" dirty="0" smtClean="0">
                      <a:latin typeface="Arial Unicode "/>
                      <a:cs typeface="NikoshBAN" panose="02000000000000000000" pitchFamily="2" charset="0"/>
                    </a:rPr>
                    <a:t>[ </a:t>
                  </a:r>
                  <a:r>
                    <a:rPr lang="en-US" sz="2400" dirty="0" err="1" smtClean="0">
                      <a:latin typeface="Arial Unicode "/>
                      <a:cs typeface="NikoshBAN" panose="02000000000000000000" pitchFamily="2" charset="0"/>
                    </a:rPr>
                    <a:t>লব</a:t>
                  </a:r>
                  <a:r>
                    <a:rPr lang="en-US" sz="2400" dirty="0" smtClean="0">
                      <a:latin typeface="Arial Unicode "/>
                      <a:cs typeface="NikoshBAN" panose="02000000000000000000" pitchFamily="2" charset="0"/>
                    </a:rPr>
                    <a:t> ও হরকে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𝑐</m:t>
                      </m:r>
                    </m:oMath>
                  </a14:m>
                  <a:r>
                    <a:rPr lang="en-US" sz="2400" dirty="0" smtClean="0">
                      <a:latin typeface="Arial Unicode 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 smtClean="0">
                      <a:latin typeface="Arial Unicode "/>
                      <a:cs typeface="NikoshBAN" panose="02000000000000000000" pitchFamily="2" charset="0"/>
                    </a:rPr>
                    <a:t>দ্বারা</a:t>
                  </a:r>
                  <a:r>
                    <a:rPr lang="en-US" sz="2400" dirty="0" smtClean="0">
                      <a:latin typeface="Arial Unicode 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 smtClean="0">
                      <a:latin typeface="Arial Unicode "/>
                      <a:cs typeface="NikoshBAN" panose="02000000000000000000" pitchFamily="2" charset="0"/>
                    </a:rPr>
                    <a:t>গুণ</a:t>
                  </a:r>
                  <a:r>
                    <a:rPr lang="en-US" sz="2400" dirty="0" smtClean="0">
                      <a:latin typeface="Arial Unicode 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 smtClean="0">
                      <a:latin typeface="Arial Unicode "/>
                      <a:cs typeface="NikoshBAN" panose="02000000000000000000" pitchFamily="2" charset="0"/>
                    </a:rPr>
                    <a:t>করে</a:t>
                  </a:r>
                  <a:r>
                    <a:rPr lang="en-US" sz="2400" dirty="0" smtClean="0">
                      <a:latin typeface="Arial Unicode "/>
                      <a:cs typeface="NikoshBAN" panose="02000000000000000000" pitchFamily="2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a14:m>
                  <a:r>
                    <a:rPr lang="en-US" sz="2400" dirty="0" smtClean="0">
                      <a:latin typeface="Arial Unicode "/>
                      <a:cs typeface="NikoshBAN" panose="02000000000000000000" pitchFamily="2" charset="0"/>
                    </a:rPr>
                    <a:t>] </a:t>
                  </a:r>
                </a:p>
                <a:p>
                  <a:pPr algn="just"/>
                  <a:r>
                    <a:rPr lang="en-US" sz="2400" dirty="0" smtClean="0">
                      <a:latin typeface="Arial Unicode "/>
                      <a:cs typeface="NikoshBAN" panose="02000000000000000000" pitchFamily="2" charset="0"/>
                    </a:rPr>
                    <a:t>আবার,</a:t>
                  </a:r>
                  <a:r>
                    <a:rPr lang="en-US" sz="2400" dirty="0">
                      <a:latin typeface="Arial Unicode "/>
                      <a:cs typeface="NikoshBAN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𝑎𝑐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𝑏𝑐</m:t>
                          </m:r>
                        </m:den>
                      </m:f>
                    </m:oMath>
                  </a14:m>
                  <a:r>
                    <a:rPr lang="en-US" sz="2400" dirty="0" smtClean="0">
                      <a:latin typeface="Arial Unicode "/>
                      <a:cs typeface="NikoshBAN" panose="02000000000000000000" pitchFamily="2" charset="0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𝑎𝑐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𝑏𝑐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𝑐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</m:den>
                      </m:f>
                    </m:oMath>
                  </a14:m>
                  <a:r>
                    <a:rPr lang="en-US" sz="2400" dirty="0" smtClean="0">
                      <a:latin typeface="Arial Unicode "/>
                      <a:cs typeface="NikoshBAN" panose="02000000000000000000" pitchFamily="2" charset="0"/>
                    </a:rPr>
                    <a:t> [ </a:t>
                  </a:r>
                  <a:r>
                    <a:rPr lang="en-US" sz="2400" dirty="0" err="1" smtClean="0">
                      <a:latin typeface="Arial Unicode "/>
                      <a:cs typeface="NikoshBAN" panose="02000000000000000000" pitchFamily="2" charset="0"/>
                    </a:rPr>
                    <a:t>লব</a:t>
                  </a:r>
                  <a:r>
                    <a:rPr lang="en-US" sz="2400" dirty="0" smtClean="0">
                      <a:latin typeface="Arial Unicode "/>
                      <a:cs typeface="NikoshBAN" panose="02000000000000000000" pitchFamily="2" charset="0"/>
                    </a:rPr>
                    <a:t> ও হরকে</a:t>
                  </a:r>
                  <a:r>
                    <a:rPr lang="en-US" sz="2400" dirty="0">
                      <a:latin typeface="Arial Unicode "/>
                      <a:cs typeface="NikoshBAN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𝑐</m:t>
                      </m:r>
                    </m:oMath>
                  </a14:m>
                  <a:r>
                    <a:rPr lang="en-US" sz="2400" dirty="0" smtClean="0">
                      <a:latin typeface="Arial Unicode 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 smtClean="0">
                      <a:latin typeface="Arial Unicode "/>
                      <a:cs typeface="NikoshBAN" panose="02000000000000000000" pitchFamily="2" charset="0"/>
                    </a:rPr>
                    <a:t>দ্বারা</a:t>
                  </a:r>
                  <a:r>
                    <a:rPr lang="en-US" sz="2400" dirty="0" smtClean="0">
                      <a:latin typeface="Arial Unicode 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 smtClean="0">
                      <a:latin typeface="Arial Unicode "/>
                      <a:cs typeface="NikoshBAN" panose="02000000000000000000" pitchFamily="2" charset="0"/>
                    </a:rPr>
                    <a:t>ভাগ</a:t>
                  </a:r>
                  <a:r>
                    <a:rPr lang="en-US" sz="2400" dirty="0" smtClean="0">
                      <a:latin typeface="Arial Unicode 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 smtClean="0">
                      <a:latin typeface="Arial Unicode "/>
                      <a:cs typeface="NikoshBAN" panose="02000000000000000000" pitchFamily="2" charset="0"/>
                    </a:rPr>
                    <a:t>করে</a:t>
                  </a:r>
                  <a:r>
                    <a:rPr lang="en-US" sz="2400" dirty="0" smtClean="0">
                      <a:latin typeface="Arial Unicode "/>
                      <a:cs typeface="NikoshBAN" panose="02000000000000000000" pitchFamily="2" charset="0"/>
                    </a:rPr>
                    <a:t>,</a:t>
                  </a:r>
                  <a:r>
                    <a:rPr lang="en-US" sz="2400" dirty="0">
                      <a:latin typeface="Arial Unicode "/>
                      <a:cs typeface="NikoshBAN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0</m:t>
                      </m:r>
                    </m:oMath>
                  </a14:m>
                  <a:r>
                    <a:rPr lang="en-US" sz="2400" dirty="0" smtClean="0">
                      <a:latin typeface="Arial Unicode "/>
                      <a:cs typeface="NikoshBAN" panose="02000000000000000000" pitchFamily="2" charset="0"/>
                    </a:rPr>
                    <a:t> ]</a:t>
                  </a:r>
                </a:p>
                <a:p>
                  <a:pPr algn="just"/>
                  <a:endParaRPr lang="en-US" sz="2400" dirty="0" smtClean="0">
                    <a:latin typeface="Arial Unicode "/>
                    <a:cs typeface="NikoshBAN" panose="02000000000000000000" pitchFamily="2" charset="0"/>
                  </a:endParaRPr>
                </a:p>
                <a:p>
                  <a:pPr algn="just"/>
                  <a:endParaRPr lang="en-US" sz="2400" dirty="0" smtClean="0">
                    <a:latin typeface="Arial Unicode "/>
                    <a:cs typeface="NikoshBAN" panose="02000000000000000000" pitchFamily="2" charset="0"/>
                  </a:endParaRPr>
                </a:p>
                <a:p>
                  <a:pPr algn="just"/>
                  <a:r>
                    <a:rPr lang="en-US" sz="2400" dirty="0" err="1" smtClean="0">
                      <a:latin typeface="Arial Unicode "/>
                      <a:cs typeface="NikoshBAN" panose="02000000000000000000" pitchFamily="2" charset="0"/>
                    </a:rPr>
                    <a:t>লক্ষণীয়</a:t>
                  </a:r>
                  <a:r>
                    <a:rPr lang="en-US" sz="2400" dirty="0" smtClean="0">
                      <a:latin typeface="Arial Unicode 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 smtClean="0">
                      <a:latin typeface="Arial Unicode "/>
                      <a:cs typeface="NikoshBAN" panose="02000000000000000000" pitchFamily="2" charset="0"/>
                    </a:rPr>
                    <a:t>যে</a:t>
                  </a:r>
                  <a:r>
                    <a:rPr lang="en-US" sz="2400" dirty="0" smtClean="0">
                      <a:latin typeface="Arial Unicode "/>
                      <a:cs typeface="NikoshBAN" panose="02000000000000000000" pitchFamily="2" charset="0"/>
                    </a:rPr>
                    <a:t>, </a:t>
                  </a:r>
                  <a:r>
                    <a:rPr lang="en-US" sz="2400" dirty="0" err="1" smtClean="0">
                      <a:latin typeface="Arial Unicode "/>
                      <a:cs typeface="NikoshBAN" panose="02000000000000000000" pitchFamily="2" charset="0"/>
                    </a:rPr>
                    <a:t>কোনো</a:t>
                  </a:r>
                  <a:r>
                    <a:rPr lang="en-US" sz="2400" dirty="0" smtClean="0">
                      <a:latin typeface="Arial Unicode 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 smtClean="0">
                      <a:latin typeface="Arial Unicode "/>
                      <a:cs typeface="NikoshBAN" panose="02000000000000000000" pitchFamily="2" charset="0"/>
                    </a:rPr>
                    <a:t>ভগ্নাংশের</a:t>
                  </a:r>
                  <a:r>
                    <a:rPr lang="en-US" sz="2400" dirty="0" smtClean="0">
                      <a:latin typeface="Arial Unicode 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 smtClean="0">
                      <a:latin typeface="Arial Unicode "/>
                      <a:cs typeface="NikoshBAN" panose="02000000000000000000" pitchFamily="2" charset="0"/>
                    </a:rPr>
                    <a:t>লব</a:t>
                  </a:r>
                  <a:r>
                    <a:rPr lang="en-US" sz="2400" dirty="0" smtClean="0">
                      <a:latin typeface="Arial Unicode "/>
                      <a:cs typeface="NikoshBAN" panose="02000000000000000000" pitchFamily="2" charset="0"/>
                    </a:rPr>
                    <a:t> ও হরকে </a:t>
                  </a:r>
                  <a:r>
                    <a:rPr lang="en-US" sz="2400" dirty="0" err="1" smtClean="0">
                      <a:latin typeface="Arial Unicode "/>
                      <a:cs typeface="NikoshBAN" panose="02000000000000000000" pitchFamily="2" charset="0"/>
                    </a:rPr>
                    <a:t>শূন্য</a:t>
                  </a:r>
                  <a:r>
                    <a:rPr lang="en-US" sz="2400" dirty="0" smtClean="0">
                      <a:latin typeface="Arial Unicode 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 smtClean="0">
                      <a:latin typeface="Arial Unicode "/>
                      <a:cs typeface="NikoshBAN" panose="02000000000000000000" pitchFamily="2" charset="0"/>
                    </a:rPr>
                    <a:t>ছাড়া</a:t>
                  </a:r>
                  <a:r>
                    <a:rPr lang="en-US" sz="2400" dirty="0" smtClean="0">
                      <a:latin typeface="Arial Unicode "/>
                      <a:cs typeface="NikoshBAN" panose="02000000000000000000" pitchFamily="2" charset="0"/>
                    </a:rPr>
                    <a:t> একই </a:t>
                  </a:r>
                  <a:r>
                    <a:rPr lang="en-US" sz="2400" dirty="0" err="1" smtClean="0">
                      <a:latin typeface="Arial Unicode "/>
                      <a:cs typeface="NikoshBAN" panose="02000000000000000000" pitchFamily="2" charset="0"/>
                    </a:rPr>
                    <a:t>রাশি</a:t>
                  </a:r>
                  <a:r>
                    <a:rPr lang="en-US" sz="2400" dirty="0" smtClean="0">
                      <a:latin typeface="Arial Unicode 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 smtClean="0">
                      <a:latin typeface="Arial Unicode "/>
                      <a:cs typeface="NikoshBAN" panose="02000000000000000000" pitchFamily="2" charset="0"/>
                    </a:rPr>
                    <a:t>দ্বারা</a:t>
                  </a:r>
                  <a:r>
                    <a:rPr lang="en-US" sz="2400" dirty="0" smtClean="0">
                      <a:latin typeface="Arial Unicode 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 smtClean="0">
                      <a:latin typeface="Arial Unicode "/>
                      <a:cs typeface="NikoshBAN" panose="02000000000000000000" pitchFamily="2" charset="0"/>
                    </a:rPr>
                    <a:t>গুণ</a:t>
                  </a:r>
                  <a:r>
                    <a:rPr lang="en-US" sz="2400" dirty="0" smtClean="0">
                      <a:latin typeface="Arial Unicode 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 smtClean="0">
                      <a:latin typeface="Arial Unicode "/>
                      <a:cs typeface="NikoshBAN" panose="02000000000000000000" pitchFamily="2" charset="0"/>
                    </a:rPr>
                    <a:t>বা</a:t>
                  </a:r>
                  <a:r>
                    <a:rPr lang="en-US" sz="2400" dirty="0" smtClean="0">
                      <a:latin typeface="Arial Unicode 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 smtClean="0">
                      <a:latin typeface="Arial Unicode "/>
                      <a:cs typeface="NikoshBAN" panose="02000000000000000000" pitchFamily="2" charset="0"/>
                    </a:rPr>
                    <a:t>ভাগ</a:t>
                  </a:r>
                  <a:r>
                    <a:rPr lang="en-US" sz="2400" dirty="0" smtClean="0">
                      <a:latin typeface="Arial Unicode 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 smtClean="0">
                      <a:latin typeface="Arial Unicode "/>
                      <a:cs typeface="NikoshBAN" panose="02000000000000000000" pitchFamily="2" charset="0"/>
                    </a:rPr>
                    <a:t>করলে</a:t>
                  </a:r>
                  <a:r>
                    <a:rPr lang="en-US" sz="2400" dirty="0" smtClean="0">
                      <a:latin typeface="Arial Unicode "/>
                      <a:cs typeface="NikoshBAN" panose="02000000000000000000" pitchFamily="2" charset="0"/>
                    </a:rPr>
                    <a:t>, </a:t>
                  </a:r>
                  <a:r>
                    <a:rPr lang="en-US" sz="2400" dirty="0" err="1" smtClean="0">
                      <a:latin typeface="Arial Unicode "/>
                      <a:cs typeface="NikoshBAN" panose="02000000000000000000" pitchFamily="2" charset="0"/>
                    </a:rPr>
                    <a:t>ভগ্নাংশের</a:t>
                  </a:r>
                  <a:r>
                    <a:rPr lang="en-US" sz="2400" dirty="0" smtClean="0">
                      <a:latin typeface="Arial Unicode 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 smtClean="0">
                      <a:latin typeface="Arial Unicode "/>
                      <a:cs typeface="NikoshBAN" panose="02000000000000000000" pitchFamily="2" charset="0"/>
                    </a:rPr>
                    <a:t>মানের</a:t>
                  </a:r>
                  <a:r>
                    <a:rPr lang="en-US" sz="2400" dirty="0" smtClean="0">
                      <a:latin typeface="Arial Unicode 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 smtClean="0">
                      <a:latin typeface="Arial Unicode "/>
                      <a:cs typeface="NikoshBAN" panose="02000000000000000000" pitchFamily="2" charset="0"/>
                    </a:rPr>
                    <a:t>কোনো</a:t>
                  </a:r>
                  <a:r>
                    <a:rPr lang="en-US" sz="2400" dirty="0" smtClean="0">
                      <a:latin typeface="Arial Unicode 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 smtClean="0">
                      <a:latin typeface="Arial Unicode "/>
                      <a:cs typeface="NikoshBAN" panose="02000000000000000000" pitchFamily="2" charset="0"/>
                    </a:rPr>
                    <a:t>পরিবর্তন</a:t>
                  </a:r>
                  <a:r>
                    <a:rPr lang="en-US" sz="2400" dirty="0" smtClean="0">
                      <a:latin typeface="Arial Unicode 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 smtClean="0">
                      <a:latin typeface="Arial Unicode "/>
                      <a:cs typeface="NikoshBAN" panose="02000000000000000000" pitchFamily="2" charset="0"/>
                    </a:rPr>
                    <a:t>হয়</a:t>
                  </a:r>
                  <a:r>
                    <a:rPr lang="en-US" sz="2400" dirty="0" smtClean="0">
                      <a:latin typeface="Arial Unicode 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 smtClean="0">
                      <a:latin typeface="Arial Unicode "/>
                      <a:cs typeface="NikoshBAN" panose="02000000000000000000" pitchFamily="2" charset="0"/>
                    </a:rPr>
                    <a:t>না</a:t>
                  </a:r>
                  <a:r>
                    <a:rPr lang="en-US" sz="2400" dirty="0" smtClean="0">
                      <a:latin typeface="Arial Unicode "/>
                      <a:cs typeface="NikoshBAN" panose="02000000000000000000" pitchFamily="2" charset="0"/>
                    </a:rPr>
                    <a:t>।</a:t>
                  </a:r>
                  <a:endParaRPr lang="en-US" sz="2400" dirty="0">
                    <a:latin typeface="Arial Unicode 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945" y="1153942"/>
                  <a:ext cx="10255347" cy="2616976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904" r="-964" b="-47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821778" y="2325615"/>
                  <a:ext cx="4417255" cy="58657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</m:den>
                      </m:f>
                    </m:oMath>
                  </a14:m>
                  <a:r>
                    <a:rPr lang="en-US" sz="2400" dirty="0">
                      <a:latin typeface="Arial Unicode "/>
                      <a:cs typeface="NikoshBAN" panose="02000000000000000000" pitchFamily="2" charset="0"/>
                    </a:rPr>
                    <a:t> এবং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𝑎𝑐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𝑏𝑐</m:t>
                          </m:r>
                        </m:den>
                      </m:f>
                    </m:oMath>
                  </a14:m>
                  <a:r>
                    <a:rPr lang="en-US" sz="2400" dirty="0">
                      <a:latin typeface="Arial Unicode "/>
                      <a:cs typeface="NikoshBAN" panose="02000000000000000000" pitchFamily="2" charset="0"/>
                    </a:rPr>
                    <a:t>  </a:t>
                  </a:r>
                  <a:r>
                    <a:rPr lang="en-US" sz="2400" dirty="0" err="1">
                      <a:latin typeface="Arial Unicode "/>
                      <a:cs typeface="NikoshBAN" panose="02000000000000000000" pitchFamily="2" charset="0"/>
                    </a:rPr>
                    <a:t>পরস্পর</a:t>
                  </a:r>
                  <a:r>
                    <a:rPr lang="en-US" sz="2400" dirty="0">
                      <a:latin typeface="Arial Unicode 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>
                      <a:latin typeface="Arial Unicode "/>
                      <a:cs typeface="NikoshBAN" panose="02000000000000000000" pitchFamily="2" charset="0"/>
                    </a:rPr>
                    <a:t>সমতুল</a:t>
                  </a:r>
                  <a:r>
                    <a:rPr lang="en-US" sz="2400" dirty="0">
                      <a:latin typeface="Arial Unicode 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>
                      <a:latin typeface="Arial Unicode "/>
                      <a:cs typeface="NikoshBAN" panose="02000000000000000000" pitchFamily="2" charset="0"/>
                    </a:rPr>
                    <a:t>ভগ্নাংশ</a:t>
                  </a:r>
                  <a:r>
                    <a:rPr lang="en-US" sz="2400" dirty="0">
                      <a:latin typeface="Arial Unicode "/>
                      <a:cs typeface="NikoshBAN" panose="02000000000000000000" pitchFamily="2" charset="0"/>
                    </a:rPr>
                    <a:t>। </a:t>
                  </a: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778" y="2325615"/>
                  <a:ext cx="4417255" cy="58657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340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6848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740</TotalTime>
  <Words>390</Words>
  <Application>Microsoft Office PowerPoint</Application>
  <PresentationFormat>Custom</PresentationFormat>
  <Paragraphs>85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Unicode </vt:lpstr>
      <vt:lpstr>Calibri</vt:lpstr>
      <vt:lpstr>Calibri Light</vt:lpstr>
      <vt:lpstr>Cambria Math</vt:lpstr>
      <vt:lpstr>Nikosh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Mizanur Rahman</dc:creator>
  <cp:lastModifiedBy>Mizanur Rahman</cp:lastModifiedBy>
  <cp:revision>271</cp:revision>
  <dcterms:created xsi:type="dcterms:W3CDTF">2020-08-26T11:02:16Z</dcterms:created>
  <dcterms:modified xsi:type="dcterms:W3CDTF">2020-09-11T13:33:59Z</dcterms:modified>
</cp:coreProperties>
</file>