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488" r:id="rId2"/>
    <p:sldId id="287" r:id="rId3"/>
    <p:sldId id="257" r:id="rId4"/>
    <p:sldId id="258" r:id="rId5"/>
    <p:sldId id="451" r:id="rId6"/>
    <p:sldId id="461" r:id="rId7"/>
    <p:sldId id="449" r:id="rId8"/>
    <p:sldId id="462" r:id="rId9"/>
    <p:sldId id="463" r:id="rId10"/>
    <p:sldId id="471" r:id="rId11"/>
    <p:sldId id="472" r:id="rId12"/>
    <p:sldId id="481" r:id="rId13"/>
    <p:sldId id="475" r:id="rId14"/>
    <p:sldId id="476" r:id="rId15"/>
    <p:sldId id="485" r:id="rId16"/>
    <p:sldId id="486" r:id="rId17"/>
    <p:sldId id="487" r:id="rId18"/>
    <p:sldId id="4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9AF2-7C46-42A0-B6A0-53A0EC62AE5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E14-D440-43D4-A32A-338ACBDE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 This picture is related to the topic. So I have chosen it. Teacher may change it if he wants.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705FB-F94D-4756-934E-E5CE732AC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8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3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37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96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2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84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2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13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6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21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8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5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A186-1E13-4C2A-BDDB-9BA7BA9BDC0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5500" y="342900"/>
            <a:ext cx="8382000" cy="6019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71800" y="1219200"/>
            <a:ext cx="6629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C. Complete </a:t>
            </a:r>
            <a:r>
              <a:rPr lang="en-US" sz="3600" dirty="0">
                <a:solidFill>
                  <a:schemeClr val="bg1"/>
                </a:solidFill>
              </a:rPr>
              <a:t>the chart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0243"/>
              </p:ext>
            </p:extLst>
          </p:nvPr>
        </p:nvGraphicFramePr>
        <p:xfrm>
          <a:off x="2895600" y="2438400"/>
          <a:ext cx="6705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80"/>
                <a:gridCol w="5532120"/>
              </a:tblGrid>
              <a:tr h="6477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Time</a:t>
                      </a:r>
                      <a:endParaRPr lang="en-US" sz="3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What happened</a:t>
                      </a:r>
                      <a:endParaRPr lang="en-US" sz="3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1947</a:t>
                      </a:r>
                      <a:endParaRPr lang="en-US" sz="3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1948</a:t>
                      </a:r>
                      <a:endParaRPr lang="en-US" sz="3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1952</a:t>
                      </a:r>
                      <a:endParaRPr lang="en-US" sz="3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9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7704" y="419100"/>
            <a:ext cx="8382000" cy="6019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959262"/>
              </p:ext>
            </p:extLst>
          </p:nvPr>
        </p:nvGraphicFramePr>
        <p:xfrm>
          <a:off x="2209800" y="1828800"/>
          <a:ext cx="77724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6412230"/>
              </a:tblGrid>
              <a:tr h="6477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What happened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1947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Pakistan and India became independent.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1948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Mohammad Ali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</a:rPr>
                        <a:t>Zinnah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declared that Urdu would be the only official language of Pakistan. 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1952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The student of Dhaka University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</a:rPr>
                        <a:t>broght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out a peaceful protest procession on 21 February.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44704" y="849004"/>
            <a:ext cx="3048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1185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3200" y="304802"/>
            <a:ext cx="6019800" cy="890171"/>
          </a:xfrm>
          <a:prstGeom prst="cloudCallout">
            <a:avLst/>
          </a:prstGeom>
          <a:solidFill>
            <a:schemeClr val="accent3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/>
              <a:t>Vocabulary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1524001"/>
            <a:ext cx="1524000" cy="91707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rgbClr val="002060"/>
                </a:solidFill>
              </a:rPr>
              <a:t>Tribute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2819401"/>
            <a:ext cx="2133600" cy="91707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Momentum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4267200"/>
            <a:ext cx="1905000" cy="103935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dirty="0"/>
              <a:t>Outlaw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600" y="5410200"/>
            <a:ext cx="1600200" cy="103935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</a:rPr>
              <a:t>Climax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4478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nilima\Desktop\materials\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wa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191000"/>
            <a:ext cx="1752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18" descr="file (2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486401"/>
            <a:ext cx="1676400" cy="96996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86400" y="1143000"/>
            <a:ext cx="4800600" cy="1650742"/>
          </a:xfrm>
          <a:prstGeom prst="leftArrow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An act or gift intended to show respect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67400" y="4038600"/>
            <a:ext cx="4495800" cy="1406188"/>
          </a:xfrm>
          <a:prstGeom prst="leftArrow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A person who has broken the law and remains at large.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24600" y="5562601"/>
            <a:ext cx="4038600" cy="917079"/>
          </a:xfrm>
          <a:prstGeom prst="leftArrow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The most exciting point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72200" y="2895601"/>
            <a:ext cx="4191000" cy="917079"/>
          </a:xfrm>
          <a:prstGeom prst="leftArrow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Impetus gained by movement</a:t>
            </a:r>
          </a:p>
        </p:txBody>
      </p:sp>
    </p:spTree>
    <p:extLst>
      <p:ext uri="{BB962C8B-B14F-4D97-AF65-F5344CB8AC3E}">
        <p14:creationId xmlns:p14="http://schemas.microsoft.com/office/powerpoint/2010/main" val="2134955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7900" y="76200"/>
            <a:ext cx="73914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E. Discuss </a:t>
            </a:r>
            <a:r>
              <a:rPr lang="en-US" sz="2400" dirty="0">
                <a:solidFill>
                  <a:schemeClr val="bg1"/>
                </a:solidFill>
              </a:rPr>
              <a:t>in a group and answer the following questions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3953901"/>
            <a:ext cx="8382000" cy="259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LcParenBoth"/>
            </a:pPr>
            <a:r>
              <a:rPr lang="en-US" sz="2400" dirty="0">
                <a:solidFill>
                  <a:schemeClr val="bg1"/>
                </a:solidFill>
              </a:rPr>
              <a:t>Why do we observe 21 February as the International Mother language Day?</a:t>
            </a:r>
          </a:p>
          <a:p>
            <a:r>
              <a:rPr lang="en-US" sz="2400" dirty="0">
                <a:solidFill>
                  <a:schemeClr val="bg1"/>
                </a:solidFill>
              </a:rPr>
              <a:t>(b) What happen when Urdu was declared as the only official   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language of Pakistan. </a:t>
            </a:r>
          </a:p>
          <a:p>
            <a:pPr marL="342900" indent="-342900">
              <a:buAutoNum type="alphaLcParenBoth"/>
            </a:pPr>
            <a:r>
              <a:rPr lang="en-US" sz="2400" dirty="0">
                <a:solidFill>
                  <a:schemeClr val="bg1"/>
                </a:solidFill>
              </a:rPr>
              <a:t> “The seed of independence was sown in 21 February 1952”.          Do you agree with the comment?  Why?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5300" y="946125"/>
            <a:ext cx="3048000" cy="228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974699"/>
            <a:ext cx="3009900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b="9910"/>
          <a:stretch/>
        </p:blipFill>
        <p:spPr>
          <a:xfrm>
            <a:off x="7448550" y="974699"/>
            <a:ext cx="31146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450" y="514350"/>
            <a:ext cx="518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676400"/>
            <a:ext cx="8153400" cy="449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The UNESCO has proclaimed February 21 as the International Mother Language Day in 1999. So we observe 21 February as International Mother Language Day.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2. The declaration raised a storm of protest in East Pakistan. It continued non-stop. The government banned all types of public meetings.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3. Yes, I agree. On this day, by protesting the one sided decision of the then Government </a:t>
            </a:r>
            <a:r>
              <a:rPr lang="en-US" sz="2400">
                <a:solidFill>
                  <a:schemeClr val="bg1"/>
                </a:solidFill>
              </a:rPr>
              <a:t>of Pakistan, </a:t>
            </a:r>
            <a:r>
              <a:rPr lang="en-US" sz="2400" dirty="0">
                <a:solidFill>
                  <a:schemeClr val="bg1"/>
                </a:solidFill>
              </a:rPr>
              <a:t>the people of East Pakistan understood how to struggle against illegal decision and oppression. So the people of East Pakistan dreamt to be free from West Pakistan</a:t>
            </a:r>
            <a:r>
              <a:rPr lang="en-US" dirty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333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38200"/>
            <a:ext cx="51816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Evaluation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1752600"/>
            <a:ext cx="51816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 in the blanks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2819400"/>
            <a:ext cx="8229600" cy="3581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February 21 is a glorious  (a)……………..for </a:t>
            </a:r>
            <a:r>
              <a:rPr lang="en-US" sz="2800" dirty="0" err="1"/>
              <a:t>Bangalee</a:t>
            </a:r>
            <a:r>
              <a:rPr lang="en-US" sz="2800" dirty="0"/>
              <a:t> nation. We are always (b)…………..against the  (c)……………and untruth. Let us (d)……………..our pledge on (e)……………….day and (f)…………….our motherland a “Sonar Bangla” so (g)……………our next (h)……………….can hold their (i)…………………high in the (j)………………… .</a:t>
            </a:r>
          </a:p>
        </p:txBody>
      </p:sp>
    </p:spTree>
    <p:extLst>
      <p:ext uri="{BB962C8B-B14F-4D97-AF65-F5344CB8AC3E}">
        <p14:creationId xmlns:p14="http://schemas.microsoft.com/office/powerpoint/2010/main" val="32265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38200"/>
            <a:ext cx="51816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828800"/>
            <a:ext cx="8153400" cy="449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chemeClr val="bg1"/>
                </a:solidFill>
              </a:rPr>
              <a:t>  a) milestone      b) vocal</a:t>
            </a:r>
          </a:p>
          <a:p>
            <a:pPr algn="just"/>
            <a:r>
              <a:rPr lang="en-US" sz="4800" dirty="0">
                <a:solidFill>
                  <a:schemeClr val="bg1"/>
                </a:solidFill>
              </a:rPr>
              <a:t>  c) injustice        d) renew</a:t>
            </a:r>
          </a:p>
          <a:p>
            <a:pPr algn="just"/>
            <a:r>
              <a:rPr lang="en-US" sz="4800" dirty="0">
                <a:solidFill>
                  <a:schemeClr val="bg1"/>
                </a:solidFill>
              </a:rPr>
              <a:t>  e)this                 f) build</a:t>
            </a:r>
          </a:p>
          <a:p>
            <a:pPr algn="just"/>
            <a:r>
              <a:rPr lang="en-US" sz="4800" dirty="0">
                <a:solidFill>
                  <a:schemeClr val="bg1"/>
                </a:solidFill>
              </a:rPr>
              <a:t>  g) that               h) generation</a:t>
            </a:r>
          </a:p>
          <a:p>
            <a:pPr algn="just"/>
            <a:r>
              <a:rPr lang="en-US" sz="4800" dirty="0">
                <a:solidFill>
                  <a:schemeClr val="bg1"/>
                </a:solidFill>
              </a:rPr>
              <a:t>  i) heads             j) world</a:t>
            </a:r>
          </a:p>
        </p:txBody>
      </p:sp>
    </p:spTree>
    <p:extLst>
      <p:ext uri="{BB962C8B-B14F-4D97-AF65-F5344CB8AC3E}">
        <p14:creationId xmlns:p14="http://schemas.microsoft.com/office/powerpoint/2010/main" val="12029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57200"/>
            <a:ext cx="8382000" cy="601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5524500"/>
            <a:ext cx="10153649" cy="1122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Write a paragraph about International Mother language Day.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13357" r="15420"/>
          <a:stretch/>
        </p:blipFill>
        <p:spPr>
          <a:xfrm>
            <a:off x="3530991" y="1856293"/>
            <a:ext cx="4909624" cy="36682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3305" y="608107"/>
            <a:ext cx="4023360" cy="10972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Home Work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1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8885" y="-15240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2451295" y="0"/>
            <a:ext cx="8077200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400" b="1" dirty="0">
                <a:latin typeface="NikoshBAN" pitchFamily="2" charset="0"/>
                <a:cs typeface="NikoshBAN" pitchFamily="2" charset="0"/>
              </a:rPr>
              <a:t>আমার ভাইয়ের রক্তে রাঙানো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একুশে ফেব্রুয়ারি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আমি কি ভুলিতে পারি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293" y="6059269"/>
            <a:ext cx="6930571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Thanks for all students</a:t>
            </a:r>
          </a:p>
        </p:txBody>
      </p:sp>
    </p:spTree>
    <p:extLst>
      <p:ext uri="{BB962C8B-B14F-4D97-AF65-F5344CB8AC3E}">
        <p14:creationId xmlns:p14="http://schemas.microsoft.com/office/powerpoint/2010/main" val="1604179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12192000" cy="1060704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English Class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75" b="22024"/>
          <a:stretch/>
        </p:blipFill>
        <p:spPr>
          <a:xfrm>
            <a:off x="2678806" y="1159098"/>
            <a:ext cx="6825802" cy="4945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r="9868"/>
          <a:stretch/>
        </p:blipFill>
        <p:spPr>
          <a:xfrm>
            <a:off x="1692767" y="1159098"/>
            <a:ext cx="8139446" cy="494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510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889716" y="365125"/>
            <a:ext cx="10515600" cy="132556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 information</a:t>
            </a:r>
            <a:endParaRPr lang="en-US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4983560" y="2374915"/>
            <a:ext cx="5839801" cy="3466417"/>
          </a:xfrm>
          <a:prstGeom prst="round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Sunayana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Roy</a:t>
            </a:r>
          </a:p>
          <a:p>
            <a:pPr lvl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lvl="0" algn="ctr"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Goalmath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 School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Kachua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Bagerhat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somabgt@gmail.com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978012"/>
            <a:ext cx="3402410" cy="42602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02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00213" y="595313"/>
            <a:ext cx="8608310" cy="885825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information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36193" y="1935957"/>
            <a:ext cx="9052560" cy="4373113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 : Ten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50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05/01/2020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34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1650" y="4819650"/>
            <a:ext cx="8458200" cy="1676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1. What is the picture about?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2. Where do you think it is?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3. Why was it built?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6"/>
          <a:stretch/>
        </p:blipFill>
        <p:spPr>
          <a:xfrm>
            <a:off x="1674254" y="834790"/>
            <a:ext cx="8555596" cy="38042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5752" y="188459"/>
            <a:ext cx="93726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A.Look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the pictures and  say what about it .</a:t>
            </a:r>
          </a:p>
        </p:txBody>
      </p:sp>
    </p:spTree>
    <p:extLst>
      <p:ext uri="{BB962C8B-B14F-4D97-AF65-F5344CB8AC3E}">
        <p14:creationId xmlns:p14="http://schemas.microsoft.com/office/powerpoint/2010/main" val="1550397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4163" y="4476750"/>
            <a:ext cx="8489592" cy="21609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</a:rPr>
              <a:t>1. The picture is about “</a:t>
            </a:r>
            <a:r>
              <a:rPr lang="en-US" sz="3600" dirty="0" err="1" smtClean="0">
                <a:solidFill>
                  <a:schemeClr val="bg1"/>
                </a:solidFill>
              </a:rPr>
              <a:t>Shahid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Minar</a:t>
            </a:r>
            <a:r>
              <a:rPr lang="en-US" sz="3600" dirty="0" smtClean="0">
                <a:solidFill>
                  <a:schemeClr val="bg1"/>
                </a:solidFill>
              </a:rPr>
              <a:t>.”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2. I think it is in near Dhaka Medical College.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3. It was build to </a:t>
            </a:r>
            <a:r>
              <a:rPr lang="en-US" sz="3200" dirty="0" err="1" smtClean="0">
                <a:solidFill>
                  <a:schemeClr val="bg1"/>
                </a:solidFill>
              </a:rPr>
              <a:t>honour</a:t>
            </a:r>
            <a:r>
              <a:rPr lang="en-US" sz="3200" dirty="0" smtClean="0">
                <a:solidFill>
                  <a:schemeClr val="bg1"/>
                </a:solidFill>
              </a:rPr>
              <a:t> and commemorate the sacrifices of the language martyrs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r="11938" b="33056"/>
          <a:stretch/>
        </p:blipFill>
        <p:spPr>
          <a:xfrm>
            <a:off x="1964163" y="243127"/>
            <a:ext cx="8489592" cy="40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0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81884" y="205212"/>
            <a:ext cx="54864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Lesson Diclaration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0320" y="5334000"/>
            <a:ext cx="6129528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Yes, Your answer is correct.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Today's lesson is—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International Mother language Day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 b="12500"/>
          <a:stretch/>
        </p:blipFill>
        <p:spPr>
          <a:xfrm>
            <a:off x="2246759" y="846562"/>
            <a:ext cx="6756650" cy="43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58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25" y="4138136"/>
            <a:ext cx="8648700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After finishing the lesson the students will be able to know that-</a:t>
            </a:r>
          </a:p>
          <a:p>
            <a:pPr marL="342900" indent="-342900" algn="ctr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What is International Mother Language Day?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2. What happened on 21 February in 1952?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3. What is the importance of the day?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085975" y="0"/>
            <a:ext cx="7200900" cy="1562100"/>
          </a:xfrm>
          <a:prstGeom prst="horizontalScroll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 OUTCOMES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r="11938" b="33056"/>
          <a:stretch/>
        </p:blipFill>
        <p:spPr>
          <a:xfrm>
            <a:off x="1571625" y="1562100"/>
            <a:ext cx="8505825" cy="241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5494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52500"/>
            <a:ext cx="11658600" cy="1485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21 February is a memorable day in our national history. We observe the day every year as International Mother Language Day. The day is a national holiday. On this day, we pay tribute to the martyrs who laid down their lives to establish Bangla as a state language in undivided Pakistan in 1952.This is known as the Language Movement.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4209" y="0"/>
            <a:ext cx="682638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Read the passage loudly.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438400"/>
            <a:ext cx="11658600" cy="1924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rgbClr val="7030A0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The seed of the Language Movement was sown on 21 March 1948 when Mohammad Ali </a:t>
            </a:r>
            <a:r>
              <a:rPr lang="en-US" sz="2400" dirty="0" err="1" smtClean="0">
                <a:solidFill>
                  <a:schemeClr val="bg1"/>
                </a:solidFill>
              </a:rPr>
              <a:t>Zinnah</a:t>
            </a:r>
            <a:r>
              <a:rPr lang="en-US" sz="2400" dirty="0" smtClean="0">
                <a:solidFill>
                  <a:schemeClr val="bg1"/>
                </a:solidFill>
              </a:rPr>
              <a:t>, the then Governor General of Pakistan, at a public meeting in Dhaka declared that Urdu would be the only official language of Pakistan. The declaration raised a storm protest in the eastern part of the country. The protest continued nonstop, gathering momentum day by day. It turned into a movement and reached its climax in 1952. </a:t>
            </a:r>
          </a:p>
          <a:p>
            <a:pPr algn="just"/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362450"/>
            <a:ext cx="11658600" cy="2171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 smtClean="0">
              <a:solidFill>
                <a:srgbClr val="7030A0"/>
              </a:solidFill>
            </a:endParaRP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The government outlaw all sorts of public meetings and </a:t>
            </a:r>
            <a:r>
              <a:rPr lang="en-US" sz="2400" dirty="0" err="1" smtClean="0">
                <a:solidFill>
                  <a:schemeClr val="bg1"/>
                </a:solidFill>
              </a:rPr>
              <a:t>ralies</a:t>
            </a:r>
            <a:r>
              <a:rPr lang="en-US" sz="2400" dirty="0" smtClean="0">
                <a:solidFill>
                  <a:schemeClr val="bg1"/>
                </a:solidFill>
              </a:rPr>
              <a:t> to prevent it. The </a:t>
            </a:r>
            <a:r>
              <a:rPr lang="en-US" sz="2400" dirty="0">
                <a:solidFill>
                  <a:schemeClr val="bg1"/>
                </a:solidFill>
              </a:rPr>
              <a:t>student of Dhaka University defied the law and they brought out a peaceful protest procession on 21 February 1952. When the procession reached near Dhaka Medical College, the police opened fire on the students, killing Salam, </a:t>
            </a:r>
            <a:r>
              <a:rPr lang="en-US" sz="2400" dirty="0" err="1">
                <a:solidFill>
                  <a:schemeClr val="bg1"/>
                </a:solidFill>
              </a:rPr>
              <a:t>Rafiq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Barkat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dirty="0" err="1">
                <a:solidFill>
                  <a:schemeClr val="bg1"/>
                </a:solidFill>
              </a:rPr>
              <a:t>Jabbar</a:t>
            </a:r>
            <a:r>
              <a:rPr lang="en-US" sz="2400" dirty="0">
                <a:solidFill>
                  <a:schemeClr val="bg1"/>
                </a:solidFill>
              </a:rPr>
              <a:t>.  So we should respect to the Martyrs</a:t>
            </a:r>
            <a:r>
              <a:rPr lang="en-US" sz="2400" dirty="0" smtClean="0">
                <a:solidFill>
                  <a:schemeClr val="bg1"/>
                </a:solidFill>
              </a:rPr>
              <a:t>. This enkindled the sparks of independent movement of </a:t>
            </a:r>
            <a:r>
              <a:rPr lang="en-US" sz="2400" dirty="0" err="1" smtClean="0">
                <a:solidFill>
                  <a:schemeClr val="bg1"/>
                </a:solidFill>
              </a:rPr>
              <a:t>Bangldesh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sz="2400" dirty="0" smtClean="0">
              <a:solidFill>
                <a:srgbClr val="7030A0"/>
              </a:solidFill>
            </a:endParaRPr>
          </a:p>
          <a:p>
            <a:pPr algn="just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3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1510</TotalTime>
  <Words>816</Words>
  <Application>Microsoft Office PowerPoint</Application>
  <PresentationFormat>Widescreen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ARONNO ROY</dc:creator>
  <cp:lastModifiedBy>ARONNO ROY</cp:lastModifiedBy>
  <cp:revision>560</cp:revision>
  <dcterms:created xsi:type="dcterms:W3CDTF">2020-08-20T07:49:55Z</dcterms:created>
  <dcterms:modified xsi:type="dcterms:W3CDTF">2020-09-10T19:28:03Z</dcterms:modified>
</cp:coreProperties>
</file>