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8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7" r:id="rId2"/>
    <p:sldId id="288" r:id="rId3"/>
    <p:sldId id="290" r:id="rId4"/>
    <p:sldId id="291" r:id="rId5"/>
    <p:sldId id="289" r:id="rId6"/>
    <p:sldId id="302" r:id="rId7"/>
    <p:sldId id="292" r:id="rId8"/>
    <p:sldId id="274" r:id="rId9"/>
    <p:sldId id="298" r:id="rId10"/>
    <p:sldId id="299" r:id="rId11"/>
    <p:sldId id="293" r:id="rId12"/>
    <p:sldId id="294" r:id="rId13"/>
    <p:sldId id="295" r:id="rId14"/>
    <p:sldId id="276" r:id="rId15"/>
    <p:sldId id="301" r:id="rId16"/>
    <p:sldId id="297" r:id="rId17"/>
    <p:sldId id="277" r:id="rId18"/>
    <p:sldId id="278" r:id="rId19"/>
    <p:sldId id="281" r:id="rId20"/>
    <p:sldId id="300" r:id="rId21"/>
    <p:sldId id="279" r:id="rId22"/>
    <p:sldId id="280" r:id="rId23"/>
    <p:sldId id="282" r:id="rId24"/>
    <p:sldId id="283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6E6A0-2569-4A2E-AFE6-1035AFE62756}" type="datetimeFigureOut">
              <a:rPr lang="en-GB" smtClean="0"/>
              <a:t>11/09/20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5C43C-01CB-4973-BC3B-6F1C1927E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30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1800" baseline="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1800" baseline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bn-IN" sz="1800" baseline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1800" baseline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C43C-01CB-4973-BC3B-6F1C1927ED1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487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পাঠের সুস্পষ্ট ধারনা দেওয়ার চেষ্টা করবেন।</a:t>
            </a:r>
            <a:endParaRPr lang="en-GB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C43C-01CB-4973-BC3B-6F1C1927ED1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60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মৌখিক কিছু প্রশ্নের মাধ্যমে পাঠের ধারনা সুস্পস্ট করবেন।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C43C-01CB-4973-BC3B-6F1C1927ED1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370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যুক্তবর্ণ চেনাতে সহায়তা করবেন এবং নতুন নতুন শব্দ গঠন করতে উৎসাহিত করবেন।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C43C-01CB-4973-BC3B-6F1C1927ED1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088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সমার্থক শব্দের ধারনা দেবেন এবং সমার্থক শব্দগুলো লিখে নিতে বলবেন।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C43C-01CB-4973-BC3B-6F1C1927ED1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160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পদের সংজ্ঞা দেবেন এবং পদ চিনতে সহায়তা করবেন।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31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bn-IN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বিভিন্ন পদ চিনতে সহায়তা করবেন।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93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কাজের অগ্রগতি দেখবেন ,সহায়তা করবেন এবং সময়শেষে পরের স্লাইডটি দেখাবেন।</a:t>
            </a:r>
            <a:endParaRPr lang="en-GB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C43C-01CB-4973-BC3B-6F1C1927ED1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799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C43C-01CB-4973-BC3B-6F1C1927ED1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065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C43C-01CB-4973-BC3B-6F1C1927ED1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882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দেখাতে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C43C-01CB-4973-BC3B-6F1C1927ED1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17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C43C-01CB-4973-BC3B-6F1C1927ED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463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  বাড়ির কাজ ঠিকমত করে কিনা তা প্রতিদিন দেখার চেষ্টা করবেন।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C43C-01CB-4973-BC3B-6F1C1927ED1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038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IN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পূর্ব ধারনা এবং শিক্ষক নিজে তথ্য সরবরাহ করে কবি পরিচিতি প্রদান করবেন।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C43C-01CB-4973-BC3B-6F1C1927ED1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702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উচ্চারনে কবিতাটি আবৃত্তি করবেন , শিক্ষার্থীরা বইয়ে আঙুল মিলিয়ে মনোযোগ দিয়ে শুনবে।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C43C-01CB-4973-BC3B-6F1C1927ED1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92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প্রত্যেক শিক্ষার্থীকে চার লাইন করে আবৃত্তি করতে বলবেন এবং অন্যদের শুনতে বলবেন । প্রয়োজনে সহায়তা করবেন।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28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দেখিয়ে শব্দের অর্থ বোঝাতে সহায়তা করবেন এবং এসব শব্দের অর্থগুলোকে আমরা সমার্থক শব্দ হিসেবে ও ব্যবহার করতে পারি তা বোঝাবেন ।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C43C-01CB-4973-BC3B-6F1C1927ED1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427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কাজের অগ্রগতি  দেখবেন এবং প্রয়োজনে সহায়তা প্রদান করবেন ।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C43C-01CB-4973-BC3B-6F1C1927ED1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570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পাঠের সুস্পষ্ট ধারনা দেওয়ার চেষ্টা করবেন।</a:t>
            </a:r>
            <a:endParaRPr lang="en-GB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C43C-01CB-4973-BC3B-6F1C1927ED1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357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পাঠের সুস্পষ্ট ধারনা দেওয়ার চেষ্টা করবেন।</a:t>
            </a:r>
            <a:endParaRPr lang="en-GB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C43C-01CB-4973-BC3B-6F1C1927ED1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00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5434-679C-46B6-AAC4-4E77B39911B9}" type="datetimeFigureOut">
              <a:rPr lang="en-GB" smtClean="0"/>
              <a:t>11/09/20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B6F-69F8-4BAA-B642-2D40EDC4B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31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5434-679C-46B6-AAC4-4E77B39911B9}" type="datetimeFigureOut">
              <a:rPr lang="en-GB" smtClean="0"/>
              <a:t>11/09/20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B6F-69F8-4BAA-B642-2D40EDC4B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2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5434-679C-46B6-AAC4-4E77B39911B9}" type="datetimeFigureOut">
              <a:rPr lang="en-GB" smtClean="0"/>
              <a:t>11/09/20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B6F-69F8-4BAA-B642-2D40EDC4B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01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5434-679C-46B6-AAC4-4E77B39911B9}" type="datetimeFigureOut">
              <a:rPr lang="en-GB" smtClean="0"/>
              <a:t>11/09/20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B6F-69F8-4BAA-B642-2D40EDC4B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06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5434-679C-46B6-AAC4-4E77B39911B9}" type="datetimeFigureOut">
              <a:rPr lang="en-GB" smtClean="0"/>
              <a:t>11/09/20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B6F-69F8-4BAA-B642-2D40EDC4B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34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5434-679C-46B6-AAC4-4E77B39911B9}" type="datetimeFigureOut">
              <a:rPr lang="en-GB" smtClean="0"/>
              <a:t>11/09/20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B6F-69F8-4BAA-B642-2D40EDC4B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4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5434-679C-46B6-AAC4-4E77B39911B9}" type="datetimeFigureOut">
              <a:rPr lang="en-GB" smtClean="0"/>
              <a:t>11/09/20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B6F-69F8-4BAA-B642-2D40EDC4B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37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5434-679C-46B6-AAC4-4E77B39911B9}" type="datetimeFigureOut">
              <a:rPr lang="en-GB" smtClean="0"/>
              <a:t>11/09/20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B6F-69F8-4BAA-B642-2D40EDC4B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2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1" y="0"/>
            <a:ext cx="12192000" cy="6858000"/>
          </a:xfrm>
          <a:prstGeom prst="frame">
            <a:avLst>
              <a:gd name="adj1" fmla="val 2923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>
            <a:off x="1" y="-1"/>
            <a:ext cx="1326523" cy="1094705"/>
          </a:xfrm>
          <a:prstGeom prst="halfFrame">
            <a:avLst>
              <a:gd name="adj1" fmla="val 20387"/>
              <a:gd name="adj2" fmla="val 1913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5400000">
            <a:off x="11002851" y="-94444"/>
            <a:ext cx="1094704" cy="1283595"/>
          </a:xfrm>
          <a:prstGeom prst="halfFrame">
            <a:avLst>
              <a:gd name="adj1" fmla="val 18467"/>
              <a:gd name="adj2" fmla="val 1846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-9657" y="5521818"/>
            <a:ext cx="1345842" cy="1326521"/>
          </a:xfrm>
          <a:prstGeom prst="halfFrame">
            <a:avLst>
              <a:gd name="adj1" fmla="val 15606"/>
              <a:gd name="adj2" fmla="val 1710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10908404" y="5679581"/>
            <a:ext cx="1283593" cy="1178417"/>
          </a:xfrm>
          <a:prstGeom prst="halfFrame">
            <a:avLst>
              <a:gd name="adj1" fmla="val 15561"/>
              <a:gd name="adj2" fmla="val 1824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62907" y="6580670"/>
            <a:ext cx="3412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nuraniakida@gmail.com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6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5434-679C-46B6-AAC4-4E77B39911B9}" type="datetimeFigureOut">
              <a:rPr lang="en-GB" smtClean="0"/>
              <a:t>11/09/20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B6F-69F8-4BAA-B642-2D40EDC4B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60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5434-679C-46B6-AAC4-4E77B39911B9}" type="datetimeFigureOut">
              <a:rPr lang="en-GB" smtClean="0"/>
              <a:t>11/09/20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B6F-69F8-4BAA-B642-2D40EDC4B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0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E5434-679C-46B6-AAC4-4E77B39911B9}" type="datetimeFigureOut">
              <a:rPr lang="en-GB" smtClean="0"/>
              <a:t>11/09/20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12B6F-69F8-4BAA-B642-2D40EDC4B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46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3" y="1025236"/>
            <a:ext cx="9448799" cy="5320145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382982" y="5329718"/>
            <a:ext cx="7564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কাঁশফুলের</a:t>
            </a:r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0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" t="11414" r="303" b="13031"/>
          <a:stretch/>
        </p:blipFill>
        <p:spPr>
          <a:xfrm>
            <a:off x="1390343" y="970279"/>
            <a:ext cx="9485475" cy="537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3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1" y="692727"/>
            <a:ext cx="4779818" cy="5957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  ৫ মিনিট 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02" y="1616737"/>
            <a:ext cx="2280379" cy="14524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48" y="1632156"/>
            <a:ext cx="2439321" cy="14524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fishing-boat-in-dumuria-khulna-city-bangladesh+1152_13013130900-tpfil02aw-18413.jpg"/>
          <p:cNvPicPr>
            <a:picLocks noChangeAspect="1"/>
          </p:cNvPicPr>
          <p:nvPr/>
        </p:nvPicPr>
        <p:blipFill rotWithShape="1">
          <a:blip r:embed="rId5">
            <a:lum bright="10000" contrast="40000"/>
          </a:blip>
          <a:srcRect r="363" b="1186"/>
          <a:stretch/>
        </p:blipFill>
        <p:spPr>
          <a:xfrm>
            <a:off x="7684036" y="1636936"/>
            <a:ext cx="2332799" cy="143229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745674" y="3940951"/>
            <a:ext cx="950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নির্জন ,চকাচকি ,ডিঙি শব্দগুলো দিয়ে একটি করে বাক্য গঠন  কর 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09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437" y="387927"/>
            <a:ext cx="4973781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লাইনগুলো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4" y="1288473"/>
            <a:ext cx="3203478" cy="1956799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1440874" y="3574471"/>
            <a:ext cx="3203477" cy="2085542"/>
            <a:chOff x="3905250" y="2195512"/>
            <a:chExt cx="4381500" cy="24669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250" y="2195512"/>
              <a:ext cx="4381500" cy="2466975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  <p:sp>
          <p:nvSpPr>
            <p:cNvPr id="7" name="Oval 6"/>
            <p:cNvSpPr/>
            <p:nvPr/>
          </p:nvSpPr>
          <p:spPr>
            <a:xfrm>
              <a:off x="7813964" y="2195512"/>
              <a:ext cx="346363" cy="49876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n w="0"/>
                  <a:solidFill>
                    <a:srgbClr val="0000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GB" sz="2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985163" y="2078182"/>
            <a:ext cx="4862946" cy="20621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ভালোবাসি আমার </a:t>
            </a:r>
          </a:p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 বালুচর ,</a:t>
            </a:r>
          </a:p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শরৎকালে যে নির্জনে </a:t>
            </a:r>
          </a:p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চকাচকির ঘর ।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4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437" y="387927"/>
            <a:ext cx="4973781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লাইনগুলো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 b="13097"/>
          <a:stretch/>
        </p:blipFill>
        <p:spPr>
          <a:xfrm>
            <a:off x="858981" y="1814945"/>
            <a:ext cx="4835237" cy="34359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650182" y="2341419"/>
            <a:ext cx="3990109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যেথায় ফুটে কাশ </a:t>
            </a:r>
          </a:p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তটের চারিপাশ ,</a:t>
            </a:r>
          </a:p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শীতের দিনে বিদেশি সব </a:t>
            </a:r>
          </a:p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হাঁসের বসবাস ।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63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4" y="1315273"/>
            <a:ext cx="3191511" cy="21766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63" y="1315273"/>
            <a:ext cx="3007835" cy="222418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20437" y="387927"/>
            <a:ext cx="4973781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লাইনগুলো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3236" y="1396313"/>
            <a:ext cx="3532909" cy="20621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কচ্ছপেরা ধীরে </a:t>
            </a:r>
          </a:p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রৌদ্র পোহায় তীরে ,</a:t>
            </a:r>
          </a:p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দু-একখানি জেলের ডিঙি </a:t>
            </a:r>
          </a:p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সন্ধেবেলায় ভিড়ে ।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fishing-boat-in-dumuria-khulna-city-bangladesh+1152_13013130900-tpfil02aw-18413.jpg"/>
          <p:cNvPicPr>
            <a:picLocks noChangeAspect="1"/>
          </p:cNvPicPr>
          <p:nvPr/>
        </p:nvPicPr>
        <p:blipFill rotWithShape="1">
          <a:blip r:embed="rId5">
            <a:lum bright="10000" contrast="40000"/>
          </a:blip>
          <a:srcRect r="363" b="1186"/>
          <a:stretch/>
        </p:blipFill>
        <p:spPr>
          <a:xfrm>
            <a:off x="2433536" y="3674135"/>
            <a:ext cx="3138054" cy="233409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52252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86545" y="526473"/>
            <a:ext cx="4856018" cy="8866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 উত্তর দাওঃ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1" y="2105889"/>
            <a:ext cx="52785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চকাচকি 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 ঘর বাধে? </a:t>
            </a:r>
          </a:p>
          <a:p>
            <a:endParaRPr lang="bn-BD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ডিঙি চালায়?  </a:t>
            </a:r>
          </a:p>
          <a:p>
            <a:endParaRPr lang="bn-BD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কাশফুলের 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 কেমন?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37963" y="443346"/>
            <a:ext cx="210589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48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7272" y="2025646"/>
            <a:ext cx="1094509" cy="58477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3910" y="2025646"/>
            <a:ext cx="969818" cy="58477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6110" y="2025646"/>
            <a:ext cx="1052548" cy="58477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0006" y="2039499"/>
            <a:ext cx="873230" cy="58477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0492" y="2025645"/>
            <a:ext cx="1011379" cy="58477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চ্ছা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2589" y="2025644"/>
            <a:ext cx="983672" cy="58477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প্রচ্ছদ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8581" y="3117273"/>
            <a:ext cx="1094509" cy="58477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9565" y="3117273"/>
            <a:ext cx="969818" cy="58477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5857" y="3117273"/>
            <a:ext cx="1052548" cy="58477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0201" y="3112916"/>
            <a:ext cx="873231" cy="58477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64584" y="3112918"/>
            <a:ext cx="1011379" cy="58477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6681" y="3112917"/>
            <a:ext cx="983672" cy="58477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551" y="554877"/>
            <a:ext cx="11152909" cy="70788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 চিনে নিই এবং যুক্তবর্ণ দিয়ে গঠিত শব্দগুলো পড়ি ও লিখি ।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982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186783"/>
              </p:ext>
            </p:extLst>
          </p:nvPr>
        </p:nvGraphicFramePr>
        <p:xfrm>
          <a:off x="1316181" y="1454728"/>
          <a:ext cx="9919854" cy="4731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9927">
                  <a:extLst>
                    <a:ext uri="{9D8B030D-6E8A-4147-A177-3AD203B41FA5}">
                      <a16:colId xmlns:a16="http://schemas.microsoft.com/office/drawing/2014/main" val="1979634313"/>
                    </a:ext>
                  </a:extLst>
                </a:gridCol>
                <a:gridCol w="4959927">
                  <a:extLst>
                    <a:ext uri="{9D8B030D-6E8A-4147-A177-3AD203B41FA5}">
                      <a16:colId xmlns:a16="http://schemas.microsoft.com/office/drawing/2014/main" val="818559212"/>
                    </a:ext>
                  </a:extLst>
                </a:gridCol>
              </a:tblGrid>
              <a:tr h="109450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প্রদত্ত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4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সমার্থকশব্দ</a:t>
                      </a:r>
                      <a:endParaRPr lang="en-GB" sz="4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939484"/>
                  </a:ext>
                </a:extLst>
              </a:tr>
              <a:tr h="909322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নির্জন</a:t>
                      </a:r>
                      <a:r>
                        <a:rPr lang="bn-IN" sz="32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073711"/>
                  </a:ext>
                </a:extLst>
              </a:tr>
              <a:tr h="909322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বালুচর </a:t>
                      </a:r>
                      <a:endParaRPr lang="en-GB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15225"/>
                  </a:ext>
                </a:extLst>
              </a:tr>
              <a:tr h="909322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চকাচকি</a:t>
                      </a:r>
                      <a:endParaRPr lang="en-GB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502094"/>
                  </a:ext>
                </a:extLst>
              </a:tr>
              <a:tr h="909322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ডিঙি</a:t>
                      </a:r>
                      <a:endParaRPr lang="en-GB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51015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11237" y="339437"/>
            <a:ext cx="483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সমার্থক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জেনে নিই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2661382"/>
            <a:ext cx="275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নিভৃত, নিরালা।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3537226"/>
            <a:ext cx="390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বালুময় তট, বালুকাবেলা।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6767" y="4413070"/>
            <a:ext cx="3547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হাঁসজাতীয় পাখি।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4367" y="5390211"/>
            <a:ext cx="369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 ছোট নৌকা, পানসী।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1183" y="719793"/>
            <a:ext cx="5063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চিনে নিই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90798" y="2029692"/>
            <a:ext cx="6477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আমি ভালোবাসি নদীর বালুচর।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যেথায়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ফুটে কাশ।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ধীরে বহে মেঘনা।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3221182" y="2586212"/>
            <a:ext cx="789709" cy="67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221182" y="3215934"/>
            <a:ext cx="921327" cy="158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221182" y="3825669"/>
            <a:ext cx="789709" cy="158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256809" y="3215934"/>
            <a:ext cx="838200" cy="158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769427" y="3800683"/>
            <a:ext cx="1059872" cy="1805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592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67200" y="1173898"/>
            <a:ext cx="5791200" cy="480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67200" y="2057400"/>
            <a:ext cx="5791200" cy="762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05203" y="1173898"/>
            <a:ext cx="76597" cy="4800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267200" y="2743200"/>
            <a:ext cx="5791200" cy="1524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H="1">
            <a:off x="4267200" y="3505200"/>
            <a:ext cx="5791200" cy="381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267200" y="4191000"/>
            <a:ext cx="5791200" cy="1524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267200" y="4953000"/>
            <a:ext cx="5791200" cy="762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33900" y="1295401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প্রদত্ত শব্দ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0" y="1295401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পদের নাম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2819401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বালুচর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495800" y="3581401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যেথায়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200" y="2133601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আমি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00600" y="4343401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953000" y="5021997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ফুটে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934200" y="2743201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বিশেষ্য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81800" y="2057401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সর্বনাম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8000" y="5029201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934200" y="434340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বিশেষণ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934200" y="3581401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2725400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715491" y="339162"/>
            <a:ext cx="5063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চিনে নিই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842656" y="331546"/>
            <a:ext cx="5278582" cy="914400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কবিতাংশটুকু বুঝিয়ে লেখঃ  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3158837" y="1657715"/>
            <a:ext cx="6123709" cy="418890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‘আমি ভালোবাসি আমার </a:t>
            </a:r>
          </a:p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 বালুচর ,</a:t>
            </a:r>
          </a:p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 যে নির্জনে </a:t>
            </a:r>
          </a:p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চকাচকির ঘর ।’ 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33854" y="434803"/>
            <a:ext cx="379614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 ১০ মিনিট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24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075" y="3288911"/>
            <a:ext cx="4932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নুরানী আকিদা </a:t>
            </a:r>
          </a:p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শিক্ষিকা</a:t>
            </a:r>
          </a:p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দিঘন সরকারি প্রাথমিক বিদ্যালয় </a:t>
            </a:r>
          </a:p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 সদর ,দিনাজপুর ।   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4143" y="2734913"/>
            <a:ext cx="4349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 </a:t>
            </a:r>
          </a:p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IN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“দুই তীরে”</a:t>
            </a:r>
          </a:p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</a:p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তারিখঃ০২/০৯/২০২০ খ্রিষ্টাব্দ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7916" y="484909"/>
            <a:ext cx="184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575964" y="484909"/>
            <a:ext cx="1870363" cy="2175164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303818" y="2327564"/>
            <a:ext cx="73525" cy="3269671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408253" y="2074039"/>
            <a:ext cx="81940" cy="3762866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39345" y="2327564"/>
            <a:ext cx="66057" cy="3269671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63075" y="271324"/>
            <a:ext cx="2153265" cy="260233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076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4435" y="637309"/>
            <a:ext cx="3463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, মিলিয়ে নেই।</a:t>
            </a:r>
            <a:endParaRPr lang="en-GB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4435" y="2895601"/>
            <a:ext cx="759229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তীরের একজন মানুষ ভালোবাসে তার তীরের বালুচর। শরৎকালে চকাচকি নির্জনে যেখানে ঘর বাঁধে।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46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6677891" y="1016144"/>
            <a:ext cx="4191000" cy="3581400"/>
          </a:xfrm>
          <a:prstGeom prst="plaque">
            <a:avLst>
              <a:gd name="adj" fmla="val 255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১৫মিনিট </a:t>
            </a:r>
            <a:r>
              <a:rPr lang="bn-BD" sz="4000" dirty="0" smtClean="0">
                <a:solidFill>
                  <a:srgbClr val="002060"/>
                </a:solidFill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997528" y="1016144"/>
            <a:ext cx="4156364" cy="35814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1371601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রবীন্দ্রনাথ ঠাকুর কোথায় জন্মগ্রহণ করেন?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198120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ক। রাজশাহীর ঠাকুর বাড়িতে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1981201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খ। নরোত্তমপুর ঠাকুর বাড়িতে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2590801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জোড়াসাঁকোর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ঠাকুর বাড়িতে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259080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ঘ। পুরুলিয়ার ঠাকুর বাড়িতে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334271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নির্জন শব্দের অর্থ-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403860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ক। কোলাহলময়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40386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খ। নিরবধি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403860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গ। জমজমাট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38760" y="398798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ঘ। জনশূণ্যস্থান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4771747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দুই তীরে কবিতার মূল প্রতিপাদ্য বিষয়-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54864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ক। নদী তীরের প্রকৃতি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5486401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খ। জেলে সম্প্রদায়ের জীবন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0" y="601980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গ। দু’তীরের মানুষের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বন্ধন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6019801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শরত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ঋতুর বর্ণণা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43109" y="392577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13AD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একাকি কাজঃ </a:t>
            </a:r>
            <a:endParaRPr lang="en-US" sz="4000" b="1" dirty="0">
              <a:solidFill>
                <a:srgbClr val="13AD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412403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চিহ্নিত কর ।</a:t>
            </a:r>
            <a:endParaRPr lang="en-GB" sz="4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52600" y="2486893"/>
            <a:ext cx="561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GB" sz="4000" dirty="0">
              <a:solidFill>
                <a:srgbClr val="0000CC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27756" y="5849780"/>
            <a:ext cx="516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GB" sz="4000" dirty="0">
              <a:solidFill>
                <a:srgbClr val="0000CC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80516" y="3890759"/>
            <a:ext cx="516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GB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572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 দেয়া শব্দগুলোর পদ নির্ণয় করঃ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590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 বালিহাঁস ঝাঁক বেঁধে উড়ে যাচ্ছে।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3124200"/>
            <a:ext cx="1295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9800" y="3124200"/>
            <a:ext cx="685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38400" y="38100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 নদী তীরের দৃশ্য খুব মনোরম।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172200" y="4343400"/>
            <a:ext cx="1295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38400" y="5181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৩। তোমরা কি কখনও ডিঙ্গি নৌকায় চড়েছ?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048000" y="5791200"/>
            <a:ext cx="1219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22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4891347" y="2511230"/>
            <a:ext cx="1447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বালিহাঁস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270607" y="2477737"/>
            <a:ext cx="1174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বিশেষ্য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077691" y="3349444"/>
            <a:ext cx="807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উড়ে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289657" y="3304618"/>
            <a:ext cx="923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ক্রিয়া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49091" y="4109983"/>
            <a:ext cx="1246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মনোরম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271113" y="4046614"/>
            <a:ext cx="122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বিশেষণ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20382" y="4837393"/>
            <a:ext cx="13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299180" y="4851501"/>
            <a:ext cx="122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24" name="Picture 23" descr="balihas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1950720" y="3152200"/>
            <a:ext cx="2194560" cy="1462120"/>
          </a:xfrm>
          <a:prstGeom prst="ellipse">
            <a:avLst/>
          </a:prstGeom>
        </p:spPr>
      </p:pic>
      <p:pic>
        <p:nvPicPr>
          <p:cNvPr id="25" name="Picture 24" descr="শঙ্খচিল.jpg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1927572" y="3141231"/>
            <a:ext cx="2194560" cy="1461578"/>
          </a:xfrm>
          <a:prstGeom prst="ellipse">
            <a:avLst/>
          </a:prstGeom>
        </p:spPr>
      </p:pic>
      <p:pic>
        <p:nvPicPr>
          <p:cNvPr id="26" name="Picture 25" descr="1-2DL02BaoAnh311201315443473.jpg"/>
          <p:cNvPicPr>
            <a:picLocks noChangeAspect="1"/>
          </p:cNvPicPr>
          <p:nvPr/>
        </p:nvPicPr>
        <p:blipFill>
          <a:blip r:embed="rId5" cstate="print">
            <a:lum bright="10000" contrast="40000"/>
          </a:blip>
          <a:stretch>
            <a:fillRect/>
          </a:stretch>
        </p:blipFill>
        <p:spPr>
          <a:xfrm>
            <a:off x="1828800" y="3114090"/>
            <a:ext cx="2286000" cy="1519313"/>
          </a:xfrm>
          <a:prstGeom prst="ellipse">
            <a:avLst/>
          </a:prstGeom>
        </p:spPr>
      </p:pic>
      <p:pic>
        <p:nvPicPr>
          <p:cNvPr id="43" name="Picture 42" descr="masuma.jpg"/>
          <p:cNvPicPr>
            <a:picLocks noChangeAspect="1"/>
          </p:cNvPicPr>
          <p:nvPr/>
        </p:nvPicPr>
        <p:blipFill>
          <a:blip r:embed="rId6" cstate="print">
            <a:lum bright="10000" contrast="30000"/>
          </a:blip>
          <a:srcRect r="20370" b="18577"/>
          <a:stretch>
            <a:fillRect/>
          </a:stretch>
        </p:blipFill>
        <p:spPr>
          <a:xfrm>
            <a:off x="1620834" y="2983278"/>
            <a:ext cx="2854333" cy="1638511"/>
          </a:xfrm>
          <a:prstGeom prst="ellipse">
            <a:avLst/>
          </a:prstGeom>
        </p:spPr>
      </p:pic>
      <p:pic>
        <p:nvPicPr>
          <p:cNvPr id="44" name="Picture 43" descr="index.jpg"/>
          <p:cNvPicPr>
            <a:picLocks noChangeAspect="1"/>
          </p:cNvPicPr>
          <p:nvPr/>
        </p:nvPicPr>
        <p:blipFill>
          <a:blip r:embed="rId7">
            <a:lum contrast="40000"/>
          </a:blip>
          <a:stretch>
            <a:fillRect/>
          </a:stretch>
        </p:blipFill>
        <p:spPr>
          <a:xfrm>
            <a:off x="2057400" y="5181600"/>
            <a:ext cx="1257300" cy="1409700"/>
          </a:xfrm>
          <a:prstGeom prst="ellipse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933516" y="1663130"/>
            <a:ext cx="160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প্রদত্ত শব্দ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72301" y="1663715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পদের নাম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3709" y="678873"/>
            <a:ext cx="7287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উত্তরগুলো মিলিয়ে নাও।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724547" y="1627641"/>
            <a:ext cx="57869" cy="393243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909486" y="1666732"/>
            <a:ext cx="42213" cy="389334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914284" y="1634761"/>
            <a:ext cx="58017" cy="39253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717618" y="5515192"/>
            <a:ext cx="4218564" cy="556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712425" y="1623917"/>
            <a:ext cx="4182193" cy="1084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739193" y="2338577"/>
            <a:ext cx="4138973" cy="161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4789345" y="3125121"/>
            <a:ext cx="4088821" cy="776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4749511" y="3885659"/>
            <a:ext cx="4128655" cy="7352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4813736" y="4707606"/>
            <a:ext cx="4128655" cy="7352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93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882121-house-river-and-trees-in-the-paddy-field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9733907" y="242600"/>
            <a:ext cx="2222566" cy="1489119"/>
          </a:xfrm>
          <a:prstGeom prst="rect">
            <a:avLst/>
          </a:prstGeom>
          <a:ln w="381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4267373" y="602438"/>
            <a:ext cx="2576599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7345" y="2418850"/>
            <a:ext cx="9033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একটি নদীর দুই তীরের বর্ণনা বাড়ি থেকে লিখে আনবে 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4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0" y="360219"/>
            <a:ext cx="11258576" cy="61929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03128" y="512615"/>
            <a:ext cx="665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GB" sz="7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60327" y="512618"/>
            <a:ext cx="734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GB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5345" y="512617"/>
            <a:ext cx="1011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GB" sz="7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62653" y="512616"/>
            <a:ext cx="831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GB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3145" y="1503218"/>
            <a:ext cx="571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 </a:t>
            </a:r>
            <a:endParaRPr lang="en-GB" sz="7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52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4185" y="433068"/>
            <a:ext cx="550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82" y="1206231"/>
            <a:ext cx="3087550" cy="17367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45" y="3721802"/>
            <a:ext cx="2600444" cy="17206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97" y="3721802"/>
            <a:ext cx="3087550" cy="17206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46" y="3721802"/>
            <a:ext cx="2705100" cy="17206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8" b="13434"/>
          <a:stretch/>
        </p:blipFill>
        <p:spPr>
          <a:xfrm>
            <a:off x="4862946" y="1275875"/>
            <a:ext cx="2814848" cy="17367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293" y="1275875"/>
            <a:ext cx="2688885" cy="18042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276582" y="5805655"/>
            <a:ext cx="6817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আমরা কী  দেখতে পাচ্ছি শিক্ষার্থীরা 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7200" y="5791777"/>
            <a:ext cx="11236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 শিক্ষার্থীরা, আমরা প্রায় সব ছবিতেই নদীর দুই তীরের দৃশ্য দেখতে পাচ্ছি; তাই নয় কি?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242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ddy-fields-river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3968790" y="614875"/>
            <a:ext cx="6740698" cy="5055524"/>
          </a:xfrm>
          <a:prstGeom prst="ellips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9" name="Oval 8"/>
          <p:cNvSpPr/>
          <p:nvPr/>
        </p:nvSpPr>
        <p:spPr>
          <a:xfrm>
            <a:off x="5224704" y="1782312"/>
            <a:ext cx="4228869" cy="28117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452148" y="2542472"/>
            <a:ext cx="3773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 “দুই তীরে” 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“রবীন্দ্রনাথ ঠাকুর” 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Kashful.jpg"/>
          <p:cNvPicPr>
            <a:picLocks noChangeAspect="1"/>
          </p:cNvPicPr>
          <p:nvPr/>
        </p:nvPicPr>
        <p:blipFill>
          <a:blip r:embed="rId4">
            <a:lum bright="10000" contrast="40000"/>
          </a:blip>
          <a:stretch>
            <a:fillRect/>
          </a:stretch>
        </p:blipFill>
        <p:spPr>
          <a:xfrm>
            <a:off x="3998028" y="536327"/>
            <a:ext cx="6800448" cy="5134072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54309" y="581892"/>
            <a:ext cx="31311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 “দুই তীরে” 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“রবীন্দ্রনাথ ঠাকুর” </a:t>
            </a:r>
            <a:endParaRPr lang="en-GB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1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8983" y="512618"/>
            <a:ext cx="1745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7073" y="2868135"/>
            <a:ext cx="92686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২.২.১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১.২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১.৪.২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260764" y="1052945"/>
            <a:ext cx="10501745" cy="5541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41418" y="1294748"/>
            <a:ext cx="6615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----------------</a:t>
            </a:r>
            <a:endParaRPr lang="en-GB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12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524758"/>
            <a:ext cx="3186545" cy="775855"/>
          </a:xfrm>
          <a:prstGeom prst="roundRect">
            <a:avLst/>
          </a:prstGeom>
          <a:solidFill>
            <a:schemeClr val="bg2">
              <a:lumMod val="90000"/>
            </a:scheme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711536" y="2240881"/>
            <a:ext cx="2258291" cy="264621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5445" y="5103772"/>
            <a:ext cx="200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 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58295" y="353299"/>
            <a:ext cx="2687782" cy="162098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</a:p>
          <a:p>
            <a:pPr algn="ctr"/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92591" y="1300614"/>
            <a:ext cx="2732305" cy="199596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</a:p>
          <a:p>
            <a:pPr algn="ctr"/>
            <a:endParaRPr lang="bn-IN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32717" y="853207"/>
            <a:ext cx="2736273" cy="2000829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গ্রন্থঃ</a:t>
            </a:r>
          </a:p>
          <a:p>
            <a:pPr algn="ctr"/>
            <a:endParaRPr lang="bn-IN" sz="32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34844" y="3296574"/>
            <a:ext cx="3075710" cy="244002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 ব্যাপ্তিঃ</a:t>
            </a:r>
          </a:p>
          <a:p>
            <a:pPr algn="ctr"/>
            <a:endParaRPr lang="bn-IN" sz="3200" b="1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30869" y="3871536"/>
            <a:ext cx="2740785" cy="192578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নোবেল পুরস্কারঃ</a:t>
            </a:r>
          </a:p>
          <a:p>
            <a:pPr algn="ctr"/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31430" y="1300613"/>
            <a:ext cx="2646218" cy="1157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গীতাঞ্জলী, শেষের কবিতা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চিত্রা, কড়ি ও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কোমল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তরী ইত্যাদি। 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28808" y="4110527"/>
            <a:ext cx="2881746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সাহিত্যিক, নাট্যকার, দার্শনিক, গীতিকার, সুরস্রষ্টা, চিত্রশিল্পী,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সমাজসেবী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শিক্ষাবিদ।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81699" y="853207"/>
            <a:ext cx="2240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১৮৬১ খ্রিস্টাব্দের ৭ই মে, বাংলা ১২৬৮ সনের ২৫শে বৈশাখ।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77088" y="1967364"/>
            <a:ext cx="25556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১৯৪১ খ্রিস্টাব্দের ৭ই আগস্ট এবং বাংলা ১৩৪৮ সনের ২২শে শ্রাবণ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97415" y="4513299"/>
            <a:ext cx="2274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১৯১৩ সালে সাহিত্যে নোবেল পুরস্কার পান।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990109" y="1108363"/>
            <a:ext cx="4918363" cy="4391891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748146" y="1108041"/>
            <a:ext cx="2479963" cy="4392213"/>
          </a:xfrm>
          <a:prstGeom prst="roundRect">
            <a:avLst>
              <a:gd name="adj" fmla="val 2337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আবৃত্তি </a:t>
            </a:r>
            <a:endParaRPr lang="en-GB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59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8349">
        <p15:prstTrans prst="pageCurlDouble"/>
      </p:transition>
    </mc:Choice>
    <mc:Fallback xmlns="">
      <p:transition spd="slow" advTm="383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62" y="1347807"/>
            <a:ext cx="3446101" cy="48987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267202" y="346365"/>
            <a:ext cx="3768436" cy="830997"/>
          </a:xfrm>
          <a:prstGeom prst="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83382" y="1347807"/>
            <a:ext cx="5846619" cy="489876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70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509" y="498764"/>
            <a:ext cx="8340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নতুন শব্দ গুলোর অর্থ জেনে নিই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4311" y="1586960"/>
            <a:ext cx="155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নির্জন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8471" y="3024590"/>
            <a:ext cx="181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বালুচর 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4311" y="4251306"/>
            <a:ext cx="220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চকাচকি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4311" y="5601606"/>
            <a:ext cx="1967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ডিঙি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1625" y="1527771"/>
            <a:ext cx="438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নিভৃত,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নিরালা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, জনশূন্য স্থান 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9964" y="3024591"/>
            <a:ext cx="390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বালুময় তট, বালুকাবেলা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1625" y="4251306"/>
            <a:ext cx="3547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হাঁসজাতীয় পাখি।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1625" y="5605827"/>
            <a:ext cx="369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ছোট নৌকা, পানসী।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32" y="5346270"/>
            <a:ext cx="2202648" cy="11570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99" y="2749769"/>
            <a:ext cx="2050844" cy="11959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31" y="1266807"/>
            <a:ext cx="2076311" cy="13225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99" y="4064050"/>
            <a:ext cx="2050844" cy="11217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582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894</Words>
  <Application>Microsoft Office PowerPoint</Application>
  <PresentationFormat>Widescreen</PresentationFormat>
  <Paragraphs>206</Paragraphs>
  <Slides>26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108</cp:revision>
  <dcterms:created xsi:type="dcterms:W3CDTF">2020-08-30T12:30:29Z</dcterms:created>
  <dcterms:modified xsi:type="dcterms:W3CDTF">2020-09-11T07:01:27Z</dcterms:modified>
</cp:coreProperties>
</file>